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999" r:id="rId2"/>
    <p:sldId id="2059" r:id="rId3"/>
    <p:sldId id="2036" r:id="rId4"/>
    <p:sldId id="2047" r:id="rId5"/>
    <p:sldId id="2035" r:id="rId6"/>
    <p:sldId id="2046" r:id="rId7"/>
    <p:sldId id="2003" r:id="rId8"/>
    <p:sldId id="2048" r:id="rId9"/>
    <p:sldId id="2049" r:id="rId10"/>
    <p:sldId id="2050" r:id="rId11"/>
    <p:sldId id="2058" r:id="rId12"/>
    <p:sldId id="2051" r:id="rId13"/>
    <p:sldId id="2052" r:id="rId14"/>
    <p:sldId id="2053" r:id="rId15"/>
    <p:sldId id="2055" r:id="rId16"/>
    <p:sldId id="2038" r:id="rId17"/>
    <p:sldId id="2056" r:id="rId18"/>
    <p:sldId id="2057" r:id="rId1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FF0066"/>
    <a:srgbClr val="72D4E4"/>
    <a:srgbClr val="3A5818"/>
    <a:srgbClr val="6C0431"/>
    <a:srgbClr val="D70760"/>
    <a:srgbClr val="765A00"/>
    <a:srgbClr val="761F04"/>
    <a:srgbClr val="F64108"/>
    <a:srgbClr val="7F6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6202" autoAdjust="0"/>
  </p:normalViewPr>
  <p:slideViewPr>
    <p:cSldViewPr snapToGrid="0" snapToObjects="1">
      <p:cViewPr varScale="1">
        <p:scale>
          <a:sx n="38" d="100"/>
          <a:sy n="38" d="100"/>
        </p:scale>
        <p:origin x="414" y="54"/>
      </p:cViewPr>
      <p:guideLst>
        <p:guide orient="horz" pos="8136"/>
        <p:guide pos="14278"/>
        <p:guide pos="1078"/>
        <p:guide pos="7678"/>
        <p:guide orient="horz" pos="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4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68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52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22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2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423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65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1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867751" y="4518870"/>
            <a:ext cx="8003365" cy="45382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483712" y="3314539"/>
            <a:ext cx="8149654" cy="143712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016277" y="2042067"/>
            <a:ext cx="8389538" cy="52806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879336" y="0"/>
            <a:ext cx="8498313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686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188824" y="0"/>
            <a:ext cx="12188825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623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2174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48030" y="2861987"/>
            <a:ext cx="7915138" cy="7910092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13847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58" r:id="rId2"/>
    <p:sldLayoutId id="2147483959" r:id="rId3"/>
    <p:sldLayoutId id="2147483960" r:id="rId4"/>
    <p:sldLayoutId id="2147483953" r:id="rId5"/>
    <p:sldLayoutId id="2147483954" r:id="rId6"/>
    <p:sldLayoutId id="2147483955" r:id="rId7"/>
    <p:sldLayoutId id="2147483956" r:id="rId8"/>
    <p:sldLayoutId id="2147483962" r:id="rId9"/>
    <p:sldLayoutId id="214748396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op.org/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lemente.Diaz@baruch.cuny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/>
      </p:pic>
      <p:sp>
        <p:nvSpPr>
          <p:cNvPr id="2" name="Oval 1"/>
          <p:cNvSpPr/>
          <p:nvPr/>
        </p:nvSpPr>
        <p:spPr>
          <a:xfrm>
            <a:off x="8275289" y="2788350"/>
            <a:ext cx="7871676" cy="78716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54101" y="5317554"/>
            <a:ext cx="5514074" cy="309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500" b="1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Industrial-</a:t>
            </a:r>
          </a:p>
          <a:p>
            <a:pPr algn="ctr">
              <a:lnSpc>
                <a:spcPts val="8000"/>
              </a:lnSpc>
            </a:pPr>
            <a:r>
              <a:rPr lang="en-US" sz="5500" b="1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Organizational</a:t>
            </a:r>
          </a:p>
          <a:p>
            <a:pPr algn="ctr">
              <a:lnSpc>
                <a:spcPts val="8000"/>
              </a:lnSpc>
            </a:pPr>
            <a:r>
              <a:rPr lang="en-US" sz="5500" b="1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Psychology </a:t>
            </a:r>
          </a:p>
        </p:txBody>
      </p:sp>
      <p:sp>
        <p:nvSpPr>
          <p:cNvPr id="8" name="Oval 7"/>
          <p:cNvSpPr/>
          <p:nvPr/>
        </p:nvSpPr>
        <p:spPr>
          <a:xfrm>
            <a:off x="7784096" y="2252550"/>
            <a:ext cx="8854062" cy="885406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16" y="12416616"/>
            <a:ext cx="430753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4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2550BE34-C2B8-49B8-8519-67A8CAD51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xmlns="" id="{A7457DD9-5A45-400A-AB4B-4B4EDECA2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8543" y="730250"/>
            <a:ext cx="22329077" cy="4178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D357AFF-0877-4192-995E-EB77DCAE93B2}"/>
              </a:ext>
            </a:extLst>
          </p:cNvPr>
          <p:cNvSpPr/>
          <p:nvPr/>
        </p:nvSpPr>
        <p:spPr>
          <a:xfrm>
            <a:off x="2092946" y="1173644"/>
            <a:ext cx="7118650" cy="329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do I-O psychologists work?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41CF7D6-A660-431A-B0BB-140A0D555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0560" y="2115478"/>
            <a:ext cx="255965" cy="1408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0570A85B-3810-4F95-97B0-CBF4CCDB3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493632" y="2810422"/>
            <a:ext cx="2926080" cy="18283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B2F278-9211-4EE9-A135-3435E54871C8}"/>
              </a:ext>
            </a:extLst>
          </p:cNvPr>
          <p:cNvSpPr txBox="1"/>
          <p:nvPr/>
        </p:nvSpPr>
        <p:spPr>
          <a:xfrm>
            <a:off x="10699540" y="1173644"/>
            <a:ext cx="12002146" cy="329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I-O psychologists typically work in academia, applied settings (e.g., private sector, consulting firms, or government), or both.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AB8873-0336-45F4-A83B-129F07AC0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05" t="31577" r="12231" b="34874"/>
          <a:stretch/>
        </p:blipFill>
        <p:spPr>
          <a:xfrm>
            <a:off x="2953663" y="5468112"/>
            <a:ext cx="18647060" cy="69677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62F7A0-522B-4C6C-8726-2827359C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156693-BF7E-40D5-AECA-A04C834D558C}"/>
              </a:ext>
            </a:extLst>
          </p:cNvPr>
          <p:cNvSpPr/>
          <p:nvPr/>
        </p:nvSpPr>
        <p:spPr>
          <a:xfrm>
            <a:off x="14757400" y="13253738"/>
            <a:ext cx="9407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</a:rPr>
              <a:t>Source: </a:t>
            </a:r>
            <a:r>
              <a:rPr lang="en-US" sz="2000" dirty="0">
                <a:solidFill>
                  <a:schemeClr val="tx2"/>
                </a:solidFill>
              </a:rPr>
              <a:t>Society for Industrial and Organizational Psychology (SIOP)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6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D357AFF-0877-4192-995E-EB77DCAE93B2}"/>
              </a:ext>
            </a:extLst>
          </p:cNvPr>
          <p:cNvSpPr/>
          <p:nvPr/>
        </p:nvSpPr>
        <p:spPr>
          <a:xfrm>
            <a:off x="2092946" y="1173644"/>
            <a:ext cx="7118650" cy="329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some job titles in applie</a:t>
            </a:r>
            <a:r>
              <a:rPr lang="en-US" sz="5900" b="1" dirty="0">
                <a:latin typeface="+mj-lt"/>
                <a:ea typeface="+mj-ea"/>
                <a:cs typeface="+mj-cs"/>
              </a:rPr>
              <a:t>d settings</a:t>
            </a:r>
            <a:r>
              <a:rPr lang="en-US" sz="5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B2F278-9211-4EE9-A135-3435E54871C8}"/>
              </a:ext>
            </a:extLst>
          </p:cNvPr>
          <p:cNvSpPr txBox="1"/>
          <p:nvPr/>
        </p:nvSpPr>
        <p:spPr>
          <a:xfrm>
            <a:off x="10699540" y="1173644"/>
            <a:ext cx="12002146" cy="329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I-O psychologists typically work in academia, applied settings (e.g., private sector, consulting firms, or government), or both.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62F7A0-522B-4C6C-8726-2827359C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CE7CC36-A0B3-461C-9565-81B8DE9C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154" y="9015236"/>
            <a:ext cx="9176317" cy="371484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3A7148F-960A-4B66-A582-CEBF87218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1" y="4465484"/>
            <a:ext cx="10141231" cy="329184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E269CB3-1B4F-4157-8B98-737378B9D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4" y="7410435"/>
            <a:ext cx="8442195" cy="294495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87917FE-4CF6-4C59-9D62-CC4F271F8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916" y="3717935"/>
            <a:ext cx="10039253" cy="4962095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5E24802-0102-4F25-8710-EEE0894F1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6" y="9015236"/>
            <a:ext cx="8838798" cy="40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rend">
            <a:extLst>
              <a:ext uri="{FF2B5EF4-FFF2-40B4-BE49-F238E27FC236}">
                <a16:creationId xmlns:a16="http://schemas.microsoft.com/office/drawing/2014/main" xmlns="" id="{9CF67D5F-160D-4631-9EEE-42C8027BE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257"/>
          <a:stretch/>
        </p:blipFill>
        <p:spPr bwMode="auto">
          <a:xfrm>
            <a:off x="-1" y="10"/>
            <a:ext cx="24377649" cy="137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1996350"/>
            <a:ext cx="12031210" cy="1171965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D357AFF-0877-4192-995E-EB77DCAE93B2}"/>
              </a:ext>
            </a:extLst>
          </p:cNvPr>
          <p:cNvSpPr/>
          <p:nvPr/>
        </p:nvSpPr>
        <p:spPr>
          <a:xfrm>
            <a:off x="1418526" y="2869956"/>
            <a:ext cx="8406084" cy="268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TOP 10 Workplace Trends </a:t>
            </a:r>
            <a:r>
              <a:rPr lang="en-US" sz="7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2020</a:t>
            </a:r>
            <a:endParaRPr lang="en-US" sz="7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910" y="6674278"/>
            <a:ext cx="1870353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36BE25D8-910F-4D5A-AD8F-D38C5C34B08C}"/>
              </a:ext>
            </a:extLst>
          </p:cNvPr>
          <p:cNvSpPr txBox="1">
            <a:spLocks/>
          </p:cNvSpPr>
          <p:nvPr/>
        </p:nvSpPr>
        <p:spPr>
          <a:xfrm>
            <a:off x="1219202" y="6188574"/>
            <a:ext cx="10512574" cy="638200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799" kern="120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914171" indent="0" algn="ctr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999" kern="120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1828343" indent="0" algn="ctr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599" kern="120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2742514" indent="0" algn="ctr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199" kern="120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3656686" indent="0" algn="ctr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199" kern="120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4570857" indent="0" algn="ctr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3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1. Artificial Intelligence and Machine Learning</a:t>
            </a:r>
          </a:p>
          <a:p>
            <a:pPr algn="l" defTabSz="914400"/>
            <a:r>
              <a:rPr lang="en-US" sz="3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2. Diversity, Inclusion,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&amp; Equity</a:t>
            </a:r>
            <a:endParaRPr lang="en-US" sz="3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 defTabSz="914400"/>
            <a:r>
              <a:rPr lang="en-US" sz="3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3000" b="1" dirty="0">
                <a:solidFill>
                  <a:schemeClr val="tx2"/>
                </a:solidFill>
              </a:rPr>
              <a:t>“Gig Economy” – Contract </a:t>
            </a:r>
            <a:r>
              <a:rPr lang="en-US" sz="3000" b="1" dirty="0" smtClean="0">
                <a:solidFill>
                  <a:schemeClr val="tx2"/>
                </a:solidFill>
              </a:rPr>
              <a:t>Work</a:t>
            </a:r>
          </a:p>
          <a:p>
            <a:pPr algn="l" defTabSz="914400"/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4. Working </a:t>
            </a:r>
            <a:r>
              <a:rPr lang="en-US" sz="3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With Big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Data</a:t>
            </a:r>
          </a:p>
          <a:p>
            <a:pPr algn="l" defTabSz="914400"/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3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3000" b="1" dirty="0">
                <a:solidFill>
                  <a:schemeClr val="tx2"/>
                </a:solidFill>
              </a:rPr>
              <a:t>The Changing Nature of </a:t>
            </a:r>
            <a:r>
              <a:rPr lang="en-US" sz="3000" b="1" dirty="0" smtClean="0">
                <a:solidFill>
                  <a:schemeClr val="tx2"/>
                </a:solidFill>
              </a:rPr>
              <a:t>Work</a:t>
            </a:r>
            <a:endParaRPr lang="en-US" sz="30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 defTabSz="914400"/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3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Automation of Jobs and Tasks</a:t>
            </a:r>
          </a:p>
          <a:p>
            <a:pPr algn="l" defTabSz="914400"/>
            <a:r>
              <a:rPr lang="en-US" sz="3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Algorithmic Selection – Validity, Bias, &amp; Application Reactions</a:t>
            </a:r>
            <a:endParaRPr lang="en-US" sz="3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 defTabSz="914400"/>
            <a:r>
              <a:rPr lang="en-US" sz="3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8.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Workforce Health &amp; Well-being</a:t>
            </a:r>
          </a:p>
          <a:p>
            <a:pPr algn="l" defTabSz="914400"/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9. Meaning &amp; Purposeful Work (TIE)</a:t>
            </a:r>
          </a:p>
          <a:p>
            <a:pPr algn="l" defTabSz="914400"/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9.. Virtual Working Spaces (TIE)</a:t>
            </a:r>
          </a:p>
          <a:p>
            <a:pPr algn="l" defTabSz="914400"/>
            <a:r>
              <a:rPr lang="en-US" sz="3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10. Data Visualization &amp; Communication</a:t>
            </a:r>
            <a:endParaRPr lang="en-US" sz="3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62F7A0-522B-4C6C-8726-2827359C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AFDF650-12EB-4E54-A50E-1C629FE9B530}"/>
              </a:ext>
            </a:extLst>
          </p:cNvPr>
          <p:cNvSpPr/>
          <p:nvPr/>
        </p:nvSpPr>
        <p:spPr>
          <a:xfrm>
            <a:off x="14808200" y="13253738"/>
            <a:ext cx="9356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Source: </a:t>
            </a:r>
            <a:r>
              <a:rPr lang="en-US" sz="2000" dirty="0">
                <a:solidFill>
                  <a:schemeClr val="bg1"/>
                </a:solidFill>
              </a:rPr>
              <a:t>Society for Industrial and Organizational Psychology (SIOP)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2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732810" y="5778412"/>
            <a:ext cx="129566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How can you get started?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0237" y="4444080"/>
            <a:ext cx="15321775" cy="6177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01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6F80CBC-1CEC-4C3E-8143-72D22E7D0011}"/>
              </a:ext>
            </a:extLst>
          </p:cNvPr>
          <p:cNvGrpSpPr/>
          <p:nvPr/>
        </p:nvGrpSpPr>
        <p:grpSpPr>
          <a:xfrm rot="2592435">
            <a:off x="19218601" y="4186169"/>
            <a:ext cx="1065765" cy="2247076"/>
            <a:chOff x="3097662" y="4456372"/>
            <a:chExt cx="703343" cy="1831715"/>
          </a:xfrm>
          <a:solidFill>
            <a:schemeClr val="accent2"/>
          </a:solidFill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BA468E78-5383-4170-AA29-8281EC31A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662" y="4456372"/>
              <a:ext cx="703343" cy="1161411"/>
            </a:xfrm>
            <a:custGeom>
              <a:avLst/>
              <a:gdLst>
                <a:gd name="T0" fmla="*/ 1172 w 1176"/>
                <a:gd name="T1" fmla="*/ 1085 h 1953"/>
                <a:gd name="T2" fmla="*/ 1122 w 1176"/>
                <a:gd name="T3" fmla="*/ 707 h 1953"/>
                <a:gd name="T4" fmla="*/ 980 w 1176"/>
                <a:gd name="T5" fmla="*/ 349 h 1953"/>
                <a:gd name="T6" fmla="*/ 743 w 1176"/>
                <a:gd name="T7" fmla="*/ 79 h 1953"/>
                <a:gd name="T8" fmla="*/ 464 w 1176"/>
                <a:gd name="T9" fmla="*/ 23 h 1953"/>
                <a:gd name="T10" fmla="*/ 288 w 1176"/>
                <a:gd name="T11" fmla="*/ 136 h 1953"/>
                <a:gd name="T12" fmla="*/ 106 w 1176"/>
                <a:gd name="T13" fmla="*/ 467 h 1953"/>
                <a:gd name="T14" fmla="*/ 4 w 1176"/>
                <a:gd name="T15" fmla="*/ 994 h 1953"/>
                <a:gd name="T16" fmla="*/ 44 w 1176"/>
                <a:gd name="T17" fmla="*/ 1287 h 1953"/>
                <a:gd name="T18" fmla="*/ 151 w 1176"/>
                <a:gd name="T19" fmla="*/ 1580 h 1953"/>
                <a:gd name="T20" fmla="*/ 209 w 1176"/>
                <a:gd name="T21" fmla="*/ 1842 h 1953"/>
                <a:gd name="T22" fmla="*/ 232 w 1176"/>
                <a:gd name="T23" fmla="*/ 1864 h 1953"/>
                <a:gd name="T24" fmla="*/ 477 w 1176"/>
                <a:gd name="T25" fmla="*/ 1893 h 1953"/>
                <a:gd name="T26" fmla="*/ 894 w 1176"/>
                <a:gd name="T27" fmla="*/ 1947 h 1953"/>
                <a:gd name="T28" fmla="*/ 961 w 1176"/>
                <a:gd name="T29" fmla="*/ 1907 h 1953"/>
                <a:gd name="T30" fmla="*/ 1058 w 1176"/>
                <a:gd name="T31" fmla="*/ 1666 h 1953"/>
                <a:gd name="T32" fmla="*/ 1172 w 1176"/>
                <a:gd name="T33" fmla="*/ 1085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6" h="1953">
                  <a:moveTo>
                    <a:pt x="1172" y="1085"/>
                  </a:moveTo>
                  <a:cubicBezTo>
                    <a:pt x="1173" y="957"/>
                    <a:pt x="1152" y="832"/>
                    <a:pt x="1122" y="707"/>
                  </a:cubicBezTo>
                  <a:cubicBezTo>
                    <a:pt x="1091" y="581"/>
                    <a:pt x="1044" y="462"/>
                    <a:pt x="980" y="349"/>
                  </a:cubicBezTo>
                  <a:cubicBezTo>
                    <a:pt x="920" y="244"/>
                    <a:pt x="845" y="149"/>
                    <a:pt x="743" y="79"/>
                  </a:cubicBezTo>
                  <a:cubicBezTo>
                    <a:pt x="658" y="21"/>
                    <a:pt x="563" y="0"/>
                    <a:pt x="464" y="23"/>
                  </a:cubicBezTo>
                  <a:cubicBezTo>
                    <a:pt x="394" y="39"/>
                    <a:pt x="337" y="82"/>
                    <a:pt x="288" y="136"/>
                  </a:cubicBezTo>
                  <a:cubicBezTo>
                    <a:pt x="201" y="232"/>
                    <a:pt x="147" y="347"/>
                    <a:pt x="106" y="467"/>
                  </a:cubicBezTo>
                  <a:cubicBezTo>
                    <a:pt x="47" y="637"/>
                    <a:pt x="11" y="813"/>
                    <a:pt x="4" y="994"/>
                  </a:cubicBezTo>
                  <a:cubicBezTo>
                    <a:pt x="0" y="1094"/>
                    <a:pt x="11" y="1192"/>
                    <a:pt x="44" y="1287"/>
                  </a:cubicBezTo>
                  <a:cubicBezTo>
                    <a:pt x="78" y="1385"/>
                    <a:pt x="117" y="1482"/>
                    <a:pt x="151" y="1580"/>
                  </a:cubicBezTo>
                  <a:cubicBezTo>
                    <a:pt x="181" y="1665"/>
                    <a:pt x="213" y="1750"/>
                    <a:pt x="209" y="1842"/>
                  </a:cubicBezTo>
                  <a:cubicBezTo>
                    <a:pt x="209" y="1859"/>
                    <a:pt x="217" y="1863"/>
                    <a:pt x="232" y="1864"/>
                  </a:cubicBezTo>
                  <a:cubicBezTo>
                    <a:pt x="314" y="1873"/>
                    <a:pt x="395" y="1883"/>
                    <a:pt x="477" y="1893"/>
                  </a:cubicBezTo>
                  <a:cubicBezTo>
                    <a:pt x="616" y="1911"/>
                    <a:pt x="755" y="1929"/>
                    <a:pt x="894" y="1947"/>
                  </a:cubicBezTo>
                  <a:cubicBezTo>
                    <a:pt x="942" y="1953"/>
                    <a:pt x="942" y="1953"/>
                    <a:pt x="961" y="1907"/>
                  </a:cubicBezTo>
                  <a:cubicBezTo>
                    <a:pt x="993" y="1827"/>
                    <a:pt x="1031" y="1748"/>
                    <a:pt x="1058" y="1666"/>
                  </a:cubicBezTo>
                  <a:cubicBezTo>
                    <a:pt x="1119" y="1477"/>
                    <a:pt x="1176" y="1287"/>
                    <a:pt x="1172" y="10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9F49F067-030D-47D8-8B78-5C5E4592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187" y="5700645"/>
              <a:ext cx="491933" cy="587442"/>
            </a:xfrm>
            <a:custGeom>
              <a:avLst/>
              <a:gdLst>
                <a:gd name="T0" fmla="*/ 0 w 821"/>
                <a:gd name="T1" fmla="*/ 562 h 987"/>
                <a:gd name="T2" fmla="*/ 49 w 821"/>
                <a:gd name="T3" fmla="*/ 795 h 987"/>
                <a:gd name="T4" fmla="*/ 164 w 821"/>
                <a:gd name="T5" fmla="*/ 915 h 987"/>
                <a:gd name="T6" fmla="*/ 487 w 821"/>
                <a:gd name="T7" fmla="*/ 964 h 987"/>
                <a:gd name="T8" fmla="*/ 635 w 821"/>
                <a:gd name="T9" fmla="*/ 879 h 987"/>
                <a:gd name="T10" fmla="*/ 771 w 821"/>
                <a:gd name="T11" fmla="*/ 574 h 987"/>
                <a:gd name="T12" fmla="*/ 819 w 821"/>
                <a:gd name="T13" fmla="*/ 138 h 987"/>
                <a:gd name="T14" fmla="*/ 795 w 821"/>
                <a:gd name="T15" fmla="*/ 102 h 987"/>
                <a:gd name="T16" fmla="*/ 658 w 821"/>
                <a:gd name="T17" fmla="*/ 81 h 987"/>
                <a:gd name="T18" fmla="*/ 421 w 821"/>
                <a:gd name="T19" fmla="*/ 43 h 987"/>
                <a:gd name="T20" fmla="*/ 336 w 821"/>
                <a:gd name="T21" fmla="*/ 33 h 987"/>
                <a:gd name="T22" fmla="*/ 143 w 821"/>
                <a:gd name="T23" fmla="*/ 3 h 987"/>
                <a:gd name="T24" fmla="*/ 108 w 821"/>
                <a:gd name="T25" fmla="*/ 25 h 987"/>
                <a:gd name="T26" fmla="*/ 45 w 821"/>
                <a:gd name="T27" fmla="*/ 264 h 987"/>
                <a:gd name="T28" fmla="*/ 3 w 821"/>
                <a:gd name="T29" fmla="*/ 515 h 987"/>
                <a:gd name="T30" fmla="*/ 0 w 821"/>
                <a:gd name="T31" fmla="*/ 56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1" h="987">
                  <a:moveTo>
                    <a:pt x="0" y="562"/>
                  </a:moveTo>
                  <a:cubicBezTo>
                    <a:pt x="2" y="647"/>
                    <a:pt x="11" y="724"/>
                    <a:pt x="49" y="795"/>
                  </a:cubicBezTo>
                  <a:cubicBezTo>
                    <a:pt x="75" y="845"/>
                    <a:pt x="113" y="887"/>
                    <a:pt x="164" y="915"/>
                  </a:cubicBezTo>
                  <a:cubicBezTo>
                    <a:pt x="265" y="970"/>
                    <a:pt x="374" y="987"/>
                    <a:pt x="487" y="964"/>
                  </a:cubicBezTo>
                  <a:cubicBezTo>
                    <a:pt x="545" y="952"/>
                    <a:pt x="595" y="923"/>
                    <a:pt x="635" y="879"/>
                  </a:cubicBezTo>
                  <a:cubicBezTo>
                    <a:pt x="715" y="793"/>
                    <a:pt x="747" y="686"/>
                    <a:pt x="771" y="574"/>
                  </a:cubicBezTo>
                  <a:cubicBezTo>
                    <a:pt x="802" y="430"/>
                    <a:pt x="802" y="283"/>
                    <a:pt x="819" y="138"/>
                  </a:cubicBezTo>
                  <a:cubicBezTo>
                    <a:pt x="821" y="117"/>
                    <a:pt x="816" y="105"/>
                    <a:pt x="795" y="102"/>
                  </a:cubicBezTo>
                  <a:cubicBezTo>
                    <a:pt x="750" y="95"/>
                    <a:pt x="704" y="89"/>
                    <a:pt x="658" y="81"/>
                  </a:cubicBezTo>
                  <a:cubicBezTo>
                    <a:pt x="579" y="69"/>
                    <a:pt x="500" y="56"/>
                    <a:pt x="421" y="43"/>
                  </a:cubicBezTo>
                  <a:cubicBezTo>
                    <a:pt x="393" y="39"/>
                    <a:pt x="364" y="37"/>
                    <a:pt x="336" y="33"/>
                  </a:cubicBezTo>
                  <a:cubicBezTo>
                    <a:pt x="272" y="23"/>
                    <a:pt x="207" y="13"/>
                    <a:pt x="143" y="3"/>
                  </a:cubicBezTo>
                  <a:cubicBezTo>
                    <a:pt x="124" y="0"/>
                    <a:pt x="113" y="5"/>
                    <a:pt x="108" y="25"/>
                  </a:cubicBezTo>
                  <a:cubicBezTo>
                    <a:pt x="88" y="105"/>
                    <a:pt x="63" y="184"/>
                    <a:pt x="45" y="264"/>
                  </a:cubicBezTo>
                  <a:cubicBezTo>
                    <a:pt x="28" y="347"/>
                    <a:pt x="16" y="431"/>
                    <a:pt x="3" y="515"/>
                  </a:cubicBezTo>
                  <a:cubicBezTo>
                    <a:pt x="0" y="532"/>
                    <a:pt x="0" y="550"/>
                    <a:pt x="0" y="5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62EA3D-AFAF-4F0F-BDB6-0F51374B87E1}"/>
              </a:ext>
            </a:extLst>
          </p:cNvPr>
          <p:cNvGrpSpPr/>
          <p:nvPr/>
        </p:nvGrpSpPr>
        <p:grpSpPr>
          <a:xfrm rot="2117189">
            <a:off x="13917706" y="10604870"/>
            <a:ext cx="1065765" cy="2247076"/>
            <a:chOff x="2043326" y="4456372"/>
            <a:chExt cx="703343" cy="1831715"/>
          </a:xfrm>
          <a:solidFill>
            <a:schemeClr val="accent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090A66EE-5B82-40BF-A881-7952F259E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326" y="4456372"/>
              <a:ext cx="703343" cy="1161411"/>
            </a:xfrm>
            <a:custGeom>
              <a:avLst/>
              <a:gdLst>
                <a:gd name="T0" fmla="*/ 4 w 1176"/>
                <a:gd name="T1" fmla="*/ 1085 h 1953"/>
                <a:gd name="T2" fmla="*/ 55 w 1176"/>
                <a:gd name="T3" fmla="*/ 707 h 1953"/>
                <a:gd name="T4" fmla="*/ 196 w 1176"/>
                <a:gd name="T5" fmla="*/ 349 h 1953"/>
                <a:gd name="T6" fmla="*/ 434 w 1176"/>
                <a:gd name="T7" fmla="*/ 79 h 1953"/>
                <a:gd name="T8" fmla="*/ 713 w 1176"/>
                <a:gd name="T9" fmla="*/ 23 h 1953"/>
                <a:gd name="T10" fmla="*/ 888 w 1176"/>
                <a:gd name="T11" fmla="*/ 136 h 1953"/>
                <a:gd name="T12" fmla="*/ 1070 w 1176"/>
                <a:gd name="T13" fmla="*/ 467 h 1953"/>
                <a:gd name="T14" fmla="*/ 1172 w 1176"/>
                <a:gd name="T15" fmla="*/ 994 h 1953"/>
                <a:gd name="T16" fmla="*/ 1132 w 1176"/>
                <a:gd name="T17" fmla="*/ 1287 h 1953"/>
                <a:gd name="T18" fmla="*/ 1025 w 1176"/>
                <a:gd name="T19" fmla="*/ 1580 h 1953"/>
                <a:gd name="T20" fmla="*/ 967 w 1176"/>
                <a:gd name="T21" fmla="*/ 1842 h 1953"/>
                <a:gd name="T22" fmla="*/ 944 w 1176"/>
                <a:gd name="T23" fmla="*/ 1864 h 1953"/>
                <a:gd name="T24" fmla="*/ 700 w 1176"/>
                <a:gd name="T25" fmla="*/ 1893 h 1953"/>
                <a:gd name="T26" fmla="*/ 282 w 1176"/>
                <a:gd name="T27" fmla="*/ 1947 h 1953"/>
                <a:gd name="T28" fmla="*/ 216 w 1176"/>
                <a:gd name="T29" fmla="*/ 1907 h 1953"/>
                <a:gd name="T30" fmla="*/ 119 w 1176"/>
                <a:gd name="T31" fmla="*/ 1666 h 1953"/>
                <a:gd name="T32" fmla="*/ 4 w 1176"/>
                <a:gd name="T33" fmla="*/ 1085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6" h="1953">
                  <a:moveTo>
                    <a:pt x="4" y="1085"/>
                  </a:moveTo>
                  <a:cubicBezTo>
                    <a:pt x="3" y="957"/>
                    <a:pt x="24" y="832"/>
                    <a:pt x="55" y="707"/>
                  </a:cubicBezTo>
                  <a:cubicBezTo>
                    <a:pt x="85" y="581"/>
                    <a:pt x="132" y="462"/>
                    <a:pt x="196" y="349"/>
                  </a:cubicBezTo>
                  <a:cubicBezTo>
                    <a:pt x="256" y="244"/>
                    <a:pt x="331" y="149"/>
                    <a:pt x="434" y="79"/>
                  </a:cubicBezTo>
                  <a:cubicBezTo>
                    <a:pt x="518" y="21"/>
                    <a:pt x="613" y="0"/>
                    <a:pt x="713" y="23"/>
                  </a:cubicBezTo>
                  <a:cubicBezTo>
                    <a:pt x="782" y="39"/>
                    <a:pt x="840" y="82"/>
                    <a:pt x="888" y="136"/>
                  </a:cubicBezTo>
                  <a:cubicBezTo>
                    <a:pt x="975" y="232"/>
                    <a:pt x="1029" y="347"/>
                    <a:pt x="1070" y="467"/>
                  </a:cubicBezTo>
                  <a:cubicBezTo>
                    <a:pt x="1129" y="637"/>
                    <a:pt x="1166" y="813"/>
                    <a:pt x="1172" y="994"/>
                  </a:cubicBezTo>
                  <a:cubicBezTo>
                    <a:pt x="1176" y="1094"/>
                    <a:pt x="1165" y="1192"/>
                    <a:pt x="1132" y="1287"/>
                  </a:cubicBezTo>
                  <a:cubicBezTo>
                    <a:pt x="1098" y="1385"/>
                    <a:pt x="1059" y="1482"/>
                    <a:pt x="1025" y="1580"/>
                  </a:cubicBezTo>
                  <a:cubicBezTo>
                    <a:pt x="996" y="1665"/>
                    <a:pt x="964" y="1750"/>
                    <a:pt x="967" y="1842"/>
                  </a:cubicBezTo>
                  <a:cubicBezTo>
                    <a:pt x="968" y="1859"/>
                    <a:pt x="959" y="1863"/>
                    <a:pt x="944" y="1864"/>
                  </a:cubicBezTo>
                  <a:cubicBezTo>
                    <a:pt x="862" y="1873"/>
                    <a:pt x="781" y="1883"/>
                    <a:pt x="700" y="1893"/>
                  </a:cubicBezTo>
                  <a:cubicBezTo>
                    <a:pt x="560" y="1911"/>
                    <a:pt x="421" y="1929"/>
                    <a:pt x="282" y="1947"/>
                  </a:cubicBezTo>
                  <a:cubicBezTo>
                    <a:pt x="235" y="1953"/>
                    <a:pt x="235" y="1953"/>
                    <a:pt x="216" y="1907"/>
                  </a:cubicBezTo>
                  <a:cubicBezTo>
                    <a:pt x="183" y="1827"/>
                    <a:pt x="145" y="1748"/>
                    <a:pt x="119" y="1666"/>
                  </a:cubicBezTo>
                  <a:cubicBezTo>
                    <a:pt x="57" y="1477"/>
                    <a:pt x="0" y="1287"/>
                    <a:pt x="4" y="10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3DE0955C-A932-450A-A96F-557FEBD53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210" y="5700645"/>
              <a:ext cx="491933" cy="587442"/>
            </a:xfrm>
            <a:custGeom>
              <a:avLst/>
              <a:gdLst>
                <a:gd name="T0" fmla="*/ 821 w 821"/>
                <a:gd name="T1" fmla="*/ 562 h 987"/>
                <a:gd name="T2" fmla="*/ 773 w 821"/>
                <a:gd name="T3" fmla="*/ 795 h 987"/>
                <a:gd name="T4" fmla="*/ 658 w 821"/>
                <a:gd name="T5" fmla="*/ 915 h 987"/>
                <a:gd name="T6" fmla="*/ 334 w 821"/>
                <a:gd name="T7" fmla="*/ 964 h 987"/>
                <a:gd name="T8" fmla="*/ 186 w 821"/>
                <a:gd name="T9" fmla="*/ 879 h 987"/>
                <a:gd name="T10" fmla="*/ 50 w 821"/>
                <a:gd name="T11" fmla="*/ 574 h 987"/>
                <a:gd name="T12" fmla="*/ 2 w 821"/>
                <a:gd name="T13" fmla="*/ 138 h 987"/>
                <a:gd name="T14" fmla="*/ 26 w 821"/>
                <a:gd name="T15" fmla="*/ 102 h 987"/>
                <a:gd name="T16" fmla="*/ 163 w 821"/>
                <a:gd name="T17" fmla="*/ 81 h 987"/>
                <a:gd name="T18" fmla="*/ 400 w 821"/>
                <a:gd name="T19" fmla="*/ 43 h 987"/>
                <a:gd name="T20" fmla="*/ 485 w 821"/>
                <a:gd name="T21" fmla="*/ 33 h 987"/>
                <a:gd name="T22" fmla="*/ 678 w 821"/>
                <a:gd name="T23" fmla="*/ 3 h 987"/>
                <a:gd name="T24" fmla="*/ 713 w 821"/>
                <a:gd name="T25" fmla="*/ 25 h 987"/>
                <a:gd name="T26" fmla="*/ 776 w 821"/>
                <a:gd name="T27" fmla="*/ 264 h 987"/>
                <a:gd name="T28" fmla="*/ 819 w 821"/>
                <a:gd name="T29" fmla="*/ 515 h 987"/>
                <a:gd name="T30" fmla="*/ 821 w 821"/>
                <a:gd name="T31" fmla="*/ 56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1" h="987">
                  <a:moveTo>
                    <a:pt x="821" y="562"/>
                  </a:moveTo>
                  <a:cubicBezTo>
                    <a:pt x="820" y="647"/>
                    <a:pt x="810" y="724"/>
                    <a:pt x="773" y="795"/>
                  </a:cubicBezTo>
                  <a:cubicBezTo>
                    <a:pt x="746" y="845"/>
                    <a:pt x="708" y="887"/>
                    <a:pt x="658" y="915"/>
                  </a:cubicBezTo>
                  <a:cubicBezTo>
                    <a:pt x="556" y="970"/>
                    <a:pt x="448" y="987"/>
                    <a:pt x="334" y="964"/>
                  </a:cubicBezTo>
                  <a:cubicBezTo>
                    <a:pt x="276" y="952"/>
                    <a:pt x="226" y="923"/>
                    <a:pt x="186" y="879"/>
                  </a:cubicBezTo>
                  <a:cubicBezTo>
                    <a:pt x="106" y="793"/>
                    <a:pt x="74" y="686"/>
                    <a:pt x="50" y="574"/>
                  </a:cubicBezTo>
                  <a:cubicBezTo>
                    <a:pt x="19" y="430"/>
                    <a:pt x="19" y="283"/>
                    <a:pt x="2" y="138"/>
                  </a:cubicBezTo>
                  <a:cubicBezTo>
                    <a:pt x="0" y="117"/>
                    <a:pt x="5" y="105"/>
                    <a:pt x="26" y="102"/>
                  </a:cubicBezTo>
                  <a:cubicBezTo>
                    <a:pt x="72" y="95"/>
                    <a:pt x="118" y="89"/>
                    <a:pt x="163" y="81"/>
                  </a:cubicBezTo>
                  <a:cubicBezTo>
                    <a:pt x="242" y="69"/>
                    <a:pt x="321" y="56"/>
                    <a:pt x="400" y="43"/>
                  </a:cubicBezTo>
                  <a:cubicBezTo>
                    <a:pt x="428" y="39"/>
                    <a:pt x="457" y="37"/>
                    <a:pt x="485" y="33"/>
                  </a:cubicBezTo>
                  <a:cubicBezTo>
                    <a:pt x="550" y="23"/>
                    <a:pt x="614" y="13"/>
                    <a:pt x="678" y="3"/>
                  </a:cubicBezTo>
                  <a:cubicBezTo>
                    <a:pt x="697" y="0"/>
                    <a:pt x="708" y="5"/>
                    <a:pt x="713" y="25"/>
                  </a:cubicBezTo>
                  <a:cubicBezTo>
                    <a:pt x="734" y="105"/>
                    <a:pt x="758" y="184"/>
                    <a:pt x="776" y="264"/>
                  </a:cubicBezTo>
                  <a:cubicBezTo>
                    <a:pt x="794" y="347"/>
                    <a:pt x="805" y="431"/>
                    <a:pt x="819" y="515"/>
                  </a:cubicBezTo>
                  <a:cubicBezTo>
                    <a:pt x="821" y="532"/>
                    <a:pt x="821" y="550"/>
                    <a:pt x="821" y="5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DD11CB-3877-4963-89A5-E0FDC67AA467}"/>
              </a:ext>
            </a:extLst>
          </p:cNvPr>
          <p:cNvGrpSpPr/>
          <p:nvPr/>
        </p:nvGrpSpPr>
        <p:grpSpPr>
          <a:xfrm rot="2592435">
            <a:off x="15653709" y="10494584"/>
            <a:ext cx="1065765" cy="2247076"/>
            <a:chOff x="3097662" y="4456372"/>
            <a:chExt cx="703343" cy="1831715"/>
          </a:xfrm>
          <a:solidFill>
            <a:schemeClr val="accent1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8E43655A-4BD6-4111-9E28-07ACF023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662" y="4456372"/>
              <a:ext cx="703343" cy="1161411"/>
            </a:xfrm>
            <a:custGeom>
              <a:avLst/>
              <a:gdLst>
                <a:gd name="T0" fmla="*/ 1172 w 1176"/>
                <a:gd name="T1" fmla="*/ 1085 h 1953"/>
                <a:gd name="T2" fmla="*/ 1122 w 1176"/>
                <a:gd name="T3" fmla="*/ 707 h 1953"/>
                <a:gd name="T4" fmla="*/ 980 w 1176"/>
                <a:gd name="T5" fmla="*/ 349 h 1953"/>
                <a:gd name="T6" fmla="*/ 743 w 1176"/>
                <a:gd name="T7" fmla="*/ 79 h 1953"/>
                <a:gd name="T8" fmla="*/ 464 w 1176"/>
                <a:gd name="T9" fmla="*/ 23 h 1953"/>
                <a:gd name="T10" fmla="*/ 288 w 1176"/>
                <a:gd name="T11" fmla="*/ 136 h 1953"/>
                <a:gd name="T12" fmla="*/ 106 w 1176"/>
                <a:gd name="T13" fmla="*/ 467 h 1953"/>
                <a:gd name="T14" fmla="*/ 4 w 1176"/>
                <a:gd name="T15" fmla="*/ 994 h 1953"/>
                <a:gd name="T16" fmla="*/ 44 w 1176"/>
                <a:gd name="T17" fmla="*/ 1287 h 1953"/>
                <a:gd name="T18" fmla="*/ 151 w 1176"/>
                <a:gd name="T19" fmla="*/ 1580 h 1953"/>
                <a:gd name="T20" fmla="*/ 209 w 1176"/>
                <a:gd name="T21" fmla="*/ 1842 h 1953"/>
                <a:gd name="T22" fmla="*/ 232 w 1176"/>
                <a:gd name="T23" fmla="*/ 1864 h 1953"/>
                <a:gd name="T24" fmla="*/ 477 w 1176"/>
                <a:gd name="T25" fmla="*/ 1893 h 1953"/>
                <a:gd name="T26" fmla="*/ 894 w 1176"/>
                <a:gd name="T27" fmla="*/ 1947 h 1953"/>
                <a:gd name="T28" fmla="*/ 961 w 1176"/>
                <a:gd name="T29" fmla="*/ 1907 h 1953"/>
                <a:gd name="T30" fmla="*/ 1058 w 1176"/>
                <a:gd name="T31" fmla="*/ 1666 h 1953"/>
                <a:gd name="T32" fmla="*/ 1172 w 1176"/>
                <a:gd name="T33" fmla="*/ 1085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6" h="1953">
                  <a:moveTo>
                    <a:pt x="1172" y="1085"/>
                  </a:moveTo>
                  <a:cubicBezTo>
                    <a:pt x="1173" y="957"/>
                    <a:pt x="1152" y="832"/>
                    <a:pt x="1122" y="707"/>
                  </a:cubicBezTo>
                  <a:cubicBezTo>
                    <a:pt x="1091" y="581"/>
                    <a:pt x="1044" y="462"/>
                    <a:pt x="980" y="349"/>
                  </a:cubicBezTo>
                  <a:cubicBezTo>
                    <a:pt x="920" y="244"/>
                    <a:pt x="845" y="149"/>
                    <a:pt x="743" y="79"/>
                  </a:cubicBezTo>
                  <a:cubicBezTo>
                    <a:pt x="658" y="21"/>
                    <a:pt x="563" y="0"/>
                    <a:pt x="464" y="23"/>
                  </a:cubicBezTo>
                  <a:cubicBezTo>
                    <a:pt x="394" y="39"/>
                    <a:pt x="337" y="82"/>
                    <a:pt x="288" y="136"/>
                  </a:cubicBezTo>
                  <a:cubicBezTo>
                    <a:pt x="201" y="232"/>
                    <a:pt x="147" y="347"/>
                    <a:pt x="106" y="467"/>
                  </a:cubicBezTo>
                  <a:cubicBezTo>
                    <a:pt x="47" y="637"/>
                    <a:pt x="11" y="813"/>
                    <a:pt x="4" y="994"/>
                  </a:cubicBezTo>
                  <a:cubicBezTo>
                    <a:pt x="0" y="1094"/>
                    <a:pt x="11" y="1192"/>
                    <a:pt x="44" y="1287"/>
                  </a:cubicBezTo>
                  <a:cubicBezTo>
                    <a:pt x="78" y="1385"/>
                    <a:pt x="117" y="1482"/>
                    <a:pt x="151" y="1580"/>
                  </a:cubicBezTo>
                  <a:cubicBezTo>
                    <a:pt x="181" y="1665"/>
                    <a:pt x="213" y="1750"/>
                    <a:pt x="209" y="1842"/>
                  </a:cubicBezTo>
                  <a:cubicBezTo>
                    <a:pt x="209" y="1859"/>
                    <a:pt x="217" y="1863"/>
                    <a:pt x="232" y="1864"/>
                  </a:cubicBezTo>
                  <a:cubicBezTo>
                    <a:pt x="314" y="1873"/>
                    <a:pt x="395" y="1883"/>
                    <a:pt x="477" y="1893"/>
                  </a:cubicBezTo>
                  <a:cubicBezTo>
                    <a:pt x="616" y="1911"/>
                    <a:pt x="755" y="1929"/>
                    <a:pt x="894" y="1947"/>
                  </a:cubicBezTo>
                  <a:cubicBezTo>
                    <a:pt x="942" y="1953"/>
                    <a:pt x="942" y="1953"/>
                    <a:pt x="961" y="1907"/>
                  </a:cubicBezTo>
                  <a:cubicBezTo>
                    <a:pt x="993" y="1827"/>
                    <a:pt x="1031" y="1748"/>
                    <a:pt x="1058" y="1666"/>
                  </a:cubicBezTo>
                  <a:cubicBezTo>
                    <a:pt x="1119" y="1477"/>
                    <a:pt x="1176" y="1287"/>
                    <a:pt x="1172" y="10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FFCC3426-F544-4B14-8166-5232D25E4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187" y="5700645"/>
              <a:ext cx="491933" cy="587442"/>
            </a:xfrm>
            <a:custGeom>
              <a:avLst/>
              <a:gdLst>
                <a:gd name="T0" fmla="*/ 0 w 821"/>
                <a:gd name="T1" fmla="*/ 562 h 987"/>
                <a:gd name="T2" fmla="*/ 49 w 821"/>
                <a:gd name="T3" fmla="*/ 795 h 987"/>
                <a:gd name="T4" fmla="*/ 164 w 821"/>
                <a:gd name="T5" fmla="*/ 915 h 987"/>
                <a:gd name="T6" fmla="*/ 487 w 821"/>
                <a:gd name="T7" fmla="*/ 964 h 987"/>
                <a:gd name="T8" fmla="*/ 635 w 821"/>
                <a:gd name="T9" fmla="*/ 879 h 987"/>
                <a:gd name="T10" fmla="*/ 771 w 821"/>
                <a:gd name="T11" fmla="*/ 574 h 987"/>
                <a:gd name="T12" fmla="*/ 819 w 821"/>
                <a:gd name="T13" fmla="*/ 138 h 987"/>
                <a:gd name="T14" fmla="*/ 795 w 821"/>
                <a:gd name="T15" fmla="*/ 102 h 987"/>
                <a:gd name="T16" fmla="*/ 658 w 821"/>
                <a:gd name="T17" fmla="*/ 81 h 987"/>
                <a:gd name="T18" fmla="*/ 421 w 821"/>
                <a:gd name="T19" fmla="*/ 43 h 987"/>
                <a:gd name="T20" fmla="*/ 336 w 821"/>
                <a:gd name="T21" fmla="*/ 33 h 987"/>
                <a:gd name="T22" fmla="*/ 143 w 821"/>
                <a:gd name="T23" fmla="*/ 3 h 987"/>
                <a:gd name="T24" fmla="*/ 108 w 821"/>
                <a:gd name="T25" fmla="*/ 25 h 987"/>
                <a:gd name="T26" fmla="*/ 45 w 821"/>
                <a:gd name="T27" fmla="*/ 264 h 987"/>
                <a:gd name="T28" fmla="*/ 3 w 821"/>
                <a:gd name="T29" fmla="*/ 515 h 987"/>
                <a:gd name="T30" fmla="*/ 0 w 821"/>
                <a:gd name="T31" fmla="*/ 56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1" h="987">
                  <a:moveTo>
                    <a:pt x="0" y="562"/>
                  </a:moveTo>
                  <a:cubicBezTo>
                    <a:pt x="2" y="647"/>
                    <a:pt x="11" y="724"/>
                    <a:pt x="49" y="795"/>
                  </a:cubicBezTo>
                  <a:cubicBezTo>
                    <a:pt x="75" y="845"/>
                    <a:pt x="113" y="887"/>
                    <a:pt x="164" y="915"/>
                  </a:cubicBezTo>
                  <a:cubicBezTo>
                    <a:pt x="265" y="970"/>
                    <a:pt x="374" y="987"/>
                    <a:pt x="487" y="964"/>
                  </a:cubicBezTo>
                  <a:cubicBezTo>
                    <a:pt x="545" y="952"/>
                    <a:pt x="595" y="923"/>
                    <a:pt x="635" y="879"/>
                  </a:cubicBezTo>
                  <a:cubicBezTo>
                    <a:pt x="715" y="793"/>
                    <a:pt x="747" y="686"/>
                    <a:pt x="771" y="574"/>
                  </a:cubicBezTo>
                  <a:cubicBezTo>
                    <a:pt x="802" y="430"/>
                    <a:pt x="802" y="283"/>
                    <a:pt x="819" y="138"/>
                  </a:cubicBezTo>
                  <a:cubicBezTo>
                    <a:pt x="821" y="117"/>
                    <a:pt x="816" y="105"/>
                    <a:pt x="795" y="102"/>
                  </a:cubicBezTo>
                  <a:cubicBezTo>
                    <a:pt x="750" y="95"/>
                    <a:pt x="704" y="89"/>
                    <a:pt x="658" y="81"/>
                  </a:cubicBezTo>
                  <a:cubicBezTo>
                    <a:pt x="579" y="69"/>
                    <a:pt x="500" y="56"/>
                    <a:pt x="421" y="43"/>
                  </a:cubicBezTo>
                  <a:cubicBezTo>
                    <a:pt x="393" y="39"/>
                    <a:pt x="364" y="37"/>
                    <a:pt x="336" y="33"/>
                  </a:cubicBezTo>
                  <a:cubicBezTo>
                    <a:pt x="272" y="23"/>
                    <a:pt x="207" y="13"/>
                    <a:pt x="143" y="3"/>
                  </a:cubicBezTo>
                  <a:cubicBezTo>
                    <a:pt x="124" y="0"/>
                    <a:pt x="113" y="5"/>
                    <a:pt x="108" y="25"/>
                  </a:cubicBezTo>
                  <a:cubicBezTo>
                    <a:pt x="88" y="105"/>
                    <a:pt x="63" y="184"/>
                    <a:pt x="45" y="264"/>
                  </a:cubicBezTo>
                  <a:cubicBezTo>
                    <a:pt x="28" y="347"/>
                    <a:pt x="16" y="431"/>
                    <a:pt x="3" y="515"/>
                  </a:cubicBezTo>
                  <a:cubicBezTo>
                    <a:pt x="0" y="532"/>
                    <a:pt x="0" y="550"/>
                    <a:pt x="0" y="5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7F2EB9A-0C43-475F-A47A-6F2C46F03C57}"/>
              </a:ext>
            </a:extLst>
          </p:cNvPr>
          <p:cNvGrpSpPr/>
          <p:nvPr/>
        </p:nvGrpSpPr>
        <p:grpSpPr>
          <a:xfrm rot="2117189">
            <a:off x="15195921" y="8001058"/>
            <a:ext cx="1065765" cy="2247076"/>
            <a:chOff x="2043326" y="4456372"/>
            <a:chExt cx="703343" cy="1831715"/>
          </a:xfrm>
          <a:solidFill>
            <a:schemeClr val="accent4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5088D7B1-955C-4C38-9ECF-8865295A3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326" y="4456372"/>
              <a:ext cx="703343" cy="1161411"/>
            </a:xfrm>
            <a:custGeom>
              <a:avLst/>
              <a:gdLst>
                <a:gd name="T0" fmla="*/ 4 w 1176"/>
                <a:gd name="T1" fmla="*/ 1085 h 1953"/>
                <a:gd name="T2" fmla="*/ 55 w 1176"/>
                <a:gd name="T3" fmla="*/ 707 h 1953"/>
                <a:gd name="T4" fmla="*/ 196 w 1176"/>
                <a:gd name="T5" fmla="*/ 349 h 1953"/>
                <a:gd name="T6" fmla="*/ 434 w 1176"/>
                <a:gd name="T7" fmla="*/ 79 h 1953"/>
                <a:gd name="T8" fmla="*/ 713 w 1176"/>
                <a:gd name="T9" fmla="*/ 23 h 1953"/>
                <a:gd name="T10" fmla="*/ 888 w 1176"/>
                <a:gd name="T11" fmla="*/ 136 h 1953"/>
                <a:gd name="T12" fmla="*/ 1070 w 1176"/>
                <a:gd name="T13" fmla="*/ 467 h 1953"/>
                <a:gd name="T14" fmla="*/ 1172 w 1176"/>
                <a:gd name="T15" fmla="*/ 994 h 1953"/>
                <a:gd name="T16" fmla="*/ 1132 w 1176"/>
                <a:gd name="T17" fmla="*/ 1287 h 1953"/>
                <a:gd name="T18" fmla="*/ 1025 w 1176"/>
                <a:gd name="T19" fmla="*/ 1580 h 1953"/>
                <a:gd name="T20" fmla="*/ 967 w 1176"/>
                <a:gd name="T21" fmla="*/ 1842 h 1953"/>
                <a:gd name="T22" fmla="*/ 944 w 1176"/>
                <a:gd name="T23" fmla="*/ 1864 h 1953"/>
                <a:gd name="T24" fmla="*/ 700 w 1176"/>
                <a:gd name="T25" fmla="*/ 1893 h 1953"/>
                <a:gd name="T26" fmla="*/ 282 w 1176"/>
                <a:gd name="T27" fmla="*/ 1947 h 1953"/>
                <a:gd name="T28" fmla="*/ 216 w 1176"/>
                <a:gd name="T29" fmla="*/ 1907 h 1953"/>
                <a:gd name="T30" fmla="*/ 119 w 1176"/>
                <a:gd name="T31" fmla="*/ 1666 h 1953"/>
                <a:gd name="T32" fmla="*/ 4 w 1176"/>
                <a:gd name="T33" fmla="*/ 1085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6" h="1953">
                  <a:moveTo>
                    <a:pt x="4" y="1085"/>
                  </a:moveTo>
                  <a:cubicBezTo>
                    <a:pt x="3" y="957"/>
                    <a:pt x="24" y="832"/>
                    <a:pt x="55" y="707"/>
                  </a:cubicBezTo>
                  <a:cubicBezTo>
                    <a:pt x="85" y="581"/>
                    <a:pt x="132" y="462"/>
                    <a:pt x="196" y="349"/>
                  </a:cubicBezTo>
                  <a:cubicBezTo>
                    <a:pt x="256" y="244"/>
                    <a:pt x="331" y="149"/>
                    <a:pt x="434" y="79"/>
                  </a:cubicBezTo>
                  <a:cubicBezTo>
                    <a:pt x="518" y="21"/>
                    <a:pt x="613" y="0"/>
                    <a:pt x="713" y="23"/>
                  </a:cubicBezTo>
                  <a:cubicBezTo>
                    <a:pt x="782" y="39"/>
                    <a:pt x="840" y="82"/>
                    <a:pt x="888" y="136"/>
                  </a:cubicBezTo>
                  <a:cubicBezTo>
                    <a:pt x="975" y="232"/>
                    <a:pt x="1029" y="347"/>
                    <a:pt x="1070" y="467"/>
                  </a:cubicBezTo>
                  <a:cubicBezTo>
                    <a:pt x="1129" y="637"/>
                    <a:pt x="1166" y="813"/>
                    <a:pt x="1172" y="994"/>
                  </a:cubicBezTo>
                  <a:cubicBezTo>
                    <a:pt x="1176" y="1094"/>
                    <a:pt x="1165" y="1192"/>
                    <a:pt x="1132" y="1287"/>
                  </a:cubicBezTo>
                  <a:cubicBezTo>
                    <a:pt x="1098" y="1385"/>
                    <a:pt x="1059" y="1482"/>
                    <a:pt x="1025" y="1580"/>
                  </a:cubicBezTo>
                  <a:cubicBezTo>
                    <a:pt x="996" y="1665"/>
                    <a:pt x="964" y="1750"/>
                    <a:pt x="967" y="1842"/>
                  </a:cubicBezTo>
                  <a:cubicBezTo>
                    <a:pt x="968" y="1859"/>
                    <a:pt x="959" y="1863"/>
                    <a:pt x="944" y="1864"/>
                  </a:cubicBezTo>
                  <a:cubicBezTo>
                    <a:pt x="862" y="1873"/>
                    <a:pt x="781" y="1883"/>
                    <a:pt x="700" y="1893"/>
                  </a:cubicBezTo>
                  <a:cubicBezTo>
                    <a:pt x="560" y="1911"/>
                    <a:pt x="421" y="1929"/>
                    <a:pt x="282" y="1947"/>
                  </a:cubicBezTo>
                  <a:cubicBezTo>
                    <a:pt x="235" y="1953"/>
                    <a:pt x="235" y="1953"/>
                    <a:pt x="216" y="1907"/>
                  </a:cubicBezTo>
                  <a:cubicBezTo>
                    <a:pt x="183" y="1827"/>
                    <a:pt x="145" y="1748"/>
                    <a:pt x="119" y="1666"/>
                  </a:cubicBezTo>
                  <a:cubicBezTo>
                    <a:pt x="57" y="1477"/>
                    <a:pt x="0" y="1287"/>
                    <a:pt x="4" y="10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01E9CED9-886A-4C31-84C5-16D40806B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210" y="5700645"/>
              <a:ext cx="491933" cy="587442"/>
            </a:xfrm>
            <a:custGeom>
              <a:avLst/>
              <a:gdLst>
                <a:gd name="T0" fmla="*/ 821 w 821"/>
                <a:gd name="T1" fmla="*/ 562 h 987"/>
                <a:gd name="T2" fmla="*/ 773 w 821"/>
                <a:gd name="T3" fmla="*/ 795 h 987"/>
                <a:gd name="T4" fmla="*/ 658 w 821"/>
                <a:gd name="T5" fmla="*/ 915 h 987"/>
                <a:gd name="T6" fmla="*/ 334 w 821"/>
                <a:gd name="T7" fmla="*/ 964 h 987"/>
                <a:gd name="T8" fmla="*/ 186 w 821"/>
                <a:gd name="T9" fmla="*/ 879 h 987"/>
                <a:gd name="T10" fmla="*/ 50 w 821"/>
                <a:gd name="T11" fmla="*/ 574 h 987"/>
                <a:gd name="T12" fmla="*/ 2 w 821"/>
                <a:gd name="T13" fmla="*/ 138 h 987"/>
                <a:gd name="T14" fmla="*/ 26 w 821"/>
                <a:gd name="T15" fmla="*/ 102 h 987"/>
                <a:gd name="T16" fmla="*/ 163 w 821"/>
                <a:gd name="T17" fmla="*/ 81 h 987"/>
                <a:gd name="T18" fmla="*/ 400 w 821"/>
                <a:gd name="T19" fmla="*/ 43 h 987"/>
                <a:gd name="T20" fmla="*/ 485 w 821"/>
                <a:gd name="T21" fmla="*/ 33 h 987"/>
                <a:gd name="T22" fmla="*/ 678 w 821"/>
                <a:gd name="T23" fmla="*/ 3 h 987"/>
                <a:gd name="T24" fmla="*/ 713 w 821"/>
                <a:gd name="T25" fmla="*/ 25 h 987"/>
                <a:gd name="T26" fmla="*/ 776 w 821"/>
                <a:gd name="T27" fmla="*/ 264 h 987"/>
                <a:gd name="T28" fmla="*/ 819 w 821"/>
                <a:gd name="T29" fmla="*/ 515 h 987"/>
                <a:gd name="T30" fmla="*/ 821 w 821"/>
                <a:gd name="T31" fmla="*/ 56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1" h="987">
                  <a:moveTo>
                    <a:pt x="821" y="562"/>
                  </a:moveTo>
                  <a:cubicBezTo>
                    <a:pt x="820" y="647"/>
                    <a:pt x="810" y="724"/>
                    <a:pt x="773" y="795"/>
                  </a:cubicBezTo>
                  <a:cubicBezTo>
                    <a:pt x="746" y="845"/>
                    <a:pt x="708" y="887"/>
                    <a:pt x="658" y="915"/>
                  </a:cubicBezTo>
                  <a:cubicBezTo>
                    <a:pt x="556" y="970"/>
                    <a:pt x="448" y="987"/>
                    <a:pt x="334" y="964"/>
                  </a:cubicBezTo>
                  <a:cubicBezTo>
                    <a:pt x="276" y="952"/>
                    <a:pt x="226" y="923"/>
                    <a:pt x="186" y="879"/>
                  </a:cubicBezTo>
                  <a:cubicBezTo>
                    <a:pt x="106" y="793"/>
                    <a:pt x="74" y="686"/>
                    <a:pt x="50" y="574"/>
                  </a:cubicBezTo>
                  <a:cubicBezTo>
                    <a:pt x="19" y="430"/>
                    <a:pt x="19" y="283"/>
                    <a:pt x="2" y="138"/>
                  </a:cubicBezTo>
                  <a:cubicBezTo>
                    <a:pt x="0" y="117"/>
                    <a:pt x="5" y="105"/>
                    <a:pt x="26" y="102"/>
                  </a:cubicBezTo>
                  <a:cubicBezTo>
                    <a:pt x="72" y="95"/>
                    <a:pt x="118" y="89"/>
                    <a:pt x="163" y="81"/>
                  </a:cubicBezTo>
                  <a:cubicBezTo>
                    <a:pt x="242" y="69"/>
                    <a:pt x="321" y="56"/>
                    <a:pt x="400" y="43"/>
                  </a:cubicBezTo>
                  <a:cubicBezTo>
                    <a:pt x="428" y="39"/>
                    <a:pt x="457" y="37"/>
                    <a:pt x="485" y="33"/>
                  </a:cubicBezTo>
                  <a:cubicBezTo>
                    <a:pt x="550" y="23"/>
                    <a:pt x="614" y="13"/>
                    <a:pt x="678" y="3"/>
                  </a:cubicBezTo>
                  <a:cubicBezTo>
                    <a:pt x="697" y="0"/>
                    <a:pt x="708" y="5"/>
                    <a:pt x="713" y="25"/>
                  </a:cubicBezTo>
                  <a:cubicBezTo>
                    <a:pt x="734" y="105"/>
                    <a:pt x="758" y="184"/>
                    <a:pt x="776" y="264"/>
                  </a:cubicBezTo>
                  <a:cubicBezTo>
                    <a:pt x="794" y="347"/>
                    <a:pt x="805" y="431"/>
                    <a:pt x="819" y="515"/>
                  </a:cubicBezTo>
                  <a:cubicBezTo>
                    <a:pt x="821" y="532"/>
                    <a:pt x="821" y="550"/>
                    <a:pt x="821" y="5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A4A522B-134B-455F-84E0-003CC0036349}"/>
              </a:ext>
            </a:extLst>
          </p:cNvPr>
          <p:cNvGrpSpPr/>
          <p:nvPr/>
        </p:nvGrpSpPr>
        <p:grpSpPr>
          <a:xfrm rot="2592435">
            <a:off x="17223164" y="7447690"/>
            <a:ext cx="1065765" cy="2247076"/>
            <a:chOff x="3097662" y="4456372"/>
            <a:chExt cx="703343" cy="1831715"/>
          </a:xfrm>
          <a:solidFill>
            <a:schemeClr val="accent4"/>
          </a:solidFill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06DA823C-FD72-4FC3-A339-5FCC8EFDE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662" y="4456372"/>
              <a:ext cx="703343" cy="1161411"/>
            </a:xfrm>
            <a:custGeom>
              <a:avLst/>
              <a:gdLst>
                <a:gd name="T0" fmla="*/ 1172 w 1176"/>
                <a:gd name="T1" fmla="*/ 1085 h 1953"/>
                <a:gd name="T2" fmla="*/ 1122 w 1176"/>
                <a:gd name="T3" fmla="*/ 707 h 1953"/>
                <a:gd name="T4" fmla="*/ 980 w 1176"/>
                <a:gd name="T5" fmla="*/ 349 h 1953"/>
                <a:gd name="T6" fmla="*/ 743 w 1176"/>
                <a:gd name="T7" fmla="*/ 79 h 1953"/>
                <a:gd name="T8" fmla="*/ 464 w 1176"/>
                <a:gd name="T9" fmla="*/ 23 h 1953"/>
                <a:gd name="T10" fmla="*/ 288 w 1176"/>
                <a:gd name="T11" fmla="*/ 136 h 1953"/>
                <a:gd name="T12" fmla="*/ 106 w 1176"/>
                <a:gd name="T13" fmla="*/ 467 h 1953"/>
                <a:gd name="T14" fmla="*/ 4 w 1176"/>
                <a:gd name="T15" fmla="*/ 994 h 1953"/>
                <a:gd name="T16" fmla="*/ 44 w 1176"/>
                <a:gd name="T17" fmla="*/ 1287 h 1953"/>
                <a:gd name="T18" fmla="*/ 151 w 1176"/>
                <a:gd name="T19" fmla="*/ 1580 h 1953"/>
                <a:gd name="T20" fmla="*/ 209 w 1176"/>
                <a:gd name="T21" fmla="*/ 1842 h 1953"/>
                <a:gd name="T22" fmla="*/ 232 w 1176"/>
                <a:gd name="T23" fmla="*/ 1864 h 1953"/>
                <a:gd name="T24" fmla="*/ 477 w 1176"/>
                <a:gd name="T25" fmla="*/ 1893 h 1953"/>
                <a:gd name="T26" fmla="*/ 894 w 1176"/>
                <a:gd name="T27" fmla="*/ 1947 h 1953"/>
                <a:gd name="T28" fmla="*/ 961 w 1176"/>
                <a:gd name="T29" fmla="*/ 1907 h 1953"/>
                <a:gd name="T30" fmla="*/ 1058 w 1176"/>
                <a:gd name="T31" fmla="*/ 1666 h 1953"/>
                <a:gd name="T32" fmla="*/ 1172 w 1176"/>
                <a:gd name="T33" fmla="*/ 1085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6" h="1953">
                  <a:moveTo>
                    <a:pt x="1172" y="1085"/>
                  </a:moveTo>
                  <a:cubicBezTo>
                    <a:pt x="1173" y="957"/>
                    <a:pt x="1152" y="832"/>
                    <a:pt x="1122" y="707"/>
                  </a:cubicBezTo>
                  <a:cubicBezTo>
                    <a:pt x="1091" y="581"/>
                    <a:pt x="1044" y="462"/>
                    <a:pt x="980" y="349"/>
                  </a:cubicBezTo>
                  <a:cubicBezTo>
                    <a:pt x="920" y="244"/>
                    <a:pt x="845" y="149"/>
                    <a:pt x="743" y="79"/>
                  </a:cubicBezTo>
                  <a:cubicBezTo>
                    <a:pt x="658" y="21"/>
                    <a:pt x="563" y="0"/>
                    <a:pt x="464" y="23"/>
                  </a:cubicBezTo>
                  <a:cubicBezTo>
                    <a:pt x="394" y="39"/>
                    <a:pt x="337" y="82"/>
                    <a:pt x="288" y="136"/>
                  </a:cubicBezTo>
                  <a:cubicBezTo>
                    <a:pt x="201" y="232"/>
                    <a:pt x="147" y="347"/>
                    <a:pt x="106" y="467"/>
                  </a:cubicBezTo>
                  <a:cubicBezTo>
                    <a:pt x="47" y="637"/>
                    <a:pt x="11" y="813"/>
                    <a:pt x="4" y="994"/>
                  </a:cubicBezTo>
                  <a:cubicBezTo>
                    <a:pt x="0" y="1094"/>
                    <a:pt x="11" y="1192"/>
                    <a:pt x="44" y="1287"/>
                  </a:cubicBezTo>
                  <a:cubicBezTo>
                    <a:pt x="78" y="1385"/>
                    <a:pt x="117" y="1482"/>
                    <a:pt x="151" y="1580"/>
                  </a:cubicBezTo>
                  <a:cubicBezTo>
                    <a:pt x="181" y="1665"/>
                    <a:pt x="213" y="1750"/>
                    <a:pt x="209" y="1842"/>
                  </a:cubicBezTo>
                  <a:cubicBezTo>
                    <a:pt x="209" y="1859"/>
                    <a:pt x="217" y="1863"/>
                    <a:pt x="232" y="1864"/>
                  </a:cubicBezTo>
                  <a:cubicBezTo>
                    <a:pt x="314" y="1873"/>
                    <a:pt x="395" y="1883"/>
                    <a:pt x="477" y="1893"/>
                  </a:cubicBezTo>
                  <a:cubicBezTo>
                    <a:pt x="616" y="1911"/>
                    <a:pt x="755" y="1929"/>
                    <a:pt x="894" y="1947"/>
                  </a:cubicBezTo>
                  <a:cubicBezTo>
                    <a:pt x="942" y="1953"/>
                    <a:pt x="942" y="1953"/>
                    <a:pt x="961" y="1907"/>
                  </a:cubicBezTo>
                  <a:cubicBezTo>
                    <a:pt x="993" y="1827"/>
                    <a:pt x="1031" y="1748"/>
                    <a:pt x="1058" y="1666"/>
                  </a:cubicBezTo>
                  <a:cubicBezTo>
                    <a:pt x="1119" y="1477"/>
                    <a:pt x="1176" y="1287"/>
                    <a:pt x="1172" y="10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00346DD7-2E1C-47ED-826B-87A433917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187" y="5700645"/>
              <a:ext cx="491933" cy="587442"/>
            </a:xfrm>
            <a:custGeom>
              <a:avLst/>
              <a:gdLst>
                <a:gd name="T0" fmla="*/ 0 w 821"/>
                <a:gd name="T1" fmla="*/ 562 h 987"/>
                <a:gd name="T2" fmla="*/ 49 w 821"/>
                <a:gd name="T3" fmla="*/ 795 h 987"/>
                <a:gd name="T4" fmla="*/ 164 w 821"/>
                <a:gd name="T5" fmla="*/ 915 h 987"/>
                <a:gd name="T6" fmla="*/ 487 w 821"/>
                <a:gd name="T7" fmla="*/ 964 h 987"/>
                <a:gd name="T8" fmla="*/ 635 w 821"/>
                <a:gd name="T9" fmla="*/ 879 h 987"/>
                <a:gd name="T10" fmla="*/ 771 w 821"/>
                <a:gd name="T11" fmla="*/ 574 h 987"/>
                <a:gd name="T12" fmla="*/ 819 w 821"/>
                <a:gd name="T13" fmla="*/ 138 h 987"/>
                <a:gd name="T14" fmla="*/ 795 w 821"/>
                <a:gd name="T15" fmla="*/ 102 h 987"/>
                <a:gd name="T16" fmla="*/ 658 w 821"/>
                <a:gd name="T17" fmla="*/ 81 h 987"/>
                <a:gd name="T18" fmla="*/ 421 w 821"/>
                <a:gd name="T19" fmla="*/ 43 h 987"/>
                <a:gd name="T20" fmla="*/ 336 w 821"/>
                <a:gd name="T21" fmla="*/ 33 h 987"/>
                <a:gd name="T22" fmla="*/ 143 w 821"/>
                <a:gd name="T23" fmla="*/ 3 h 987"/>
                <a:gd name="T24" fmla="*/ 108 w 821"/>
                <a:gd name="T25" fmla="*/ 25 h 987"/>
                <a:gd name="T26" fmla="*/ 45 w 821"/>
                <a:gd name="T27" fmla="*/ 264 h 987"/>
                <a:gd name="T28" fmla="*/ 3 w 821"/>
                <a:gd name="T29" fmla="*/ 515 h 987"/>
                <a:gd name="T30" fmla="*/ 0 w 821"/>
                <a:gd name="T31" fmla="*/ 56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1" h="987">
                  <a:moveTo>
                    <a:pt x="0" y="562"/>
                  </a:moveTo>
                  <a:cubicBezTo>
                    <a:pt x="2" y="647"/>
                    <a:pt x="11" y="724"/>
                    <a:pt x="49" y="795"/>
                  </a:cubicBezTo>
                  <a:cubicBezTo>
                    <a:pt x="75" y="845"/>
                    <a:pt x="113" y="887"/>
                    <a:pt x="164" y="915"/>
                  </a:cubicBezTo>
                  <a:cubicBezTo>
                    <a:pt x="265" y="970"/>
                    <a:pt x="374" y="987"/>
                    <a:pt x="487" y="964"/>
                  </a:cubicBezTo>
                  <a:cubicBezTo>
                    <a:pt x="545" y="952"/>
                    <a:pt x="595" y="923"/>
                    <a:pt x="635" y="879"/>
                  </a:cubicBezTo>
                  <a:cubicBezTo>
                    <a:pt x="715" y="793"/>
                    <a:pt x="747" y="686"/>
                    <a:pt x="771" y="574"/>
                  </a:cubicBezTo>
                  <a:cubicBezTo>
                    <a:pt x="802" y="430"/>
                    <a:pt x="802" y="283"/>
                    <a:pt x="819" y="138"/>
                  </a:cubicBezTo>
                  <a:cubicBezTo>
                    <a:pt x="821" y="117"/>
                    <a:pt x="816" y="105"/>
                    <a:pt x="795" y="102"/>
                  </a:cubicBezTo>
                  <a:cubicBezTo>
                    <a:pt x="750" y="95"/>
                    <a:pt x="704" y="89"/>
                    <a:pt x="658" y="81"/>
                  </a:cubicBezTo>
                  <a:cubicBezTo>
                    <a:pt x="579" y="69"/>
                    <a:pt x="500" y="56"/>
                    <a:pt x="421" y="43"/>
                  </a:cubicBezTo>
                  <a:cubicBezTo>
                    <a:pt x="393" y="39"/>
                    <a:pt x="364" y="37"/>
                    <a:pt x="336" y="33"/>
                  </a:cubicBezTo>
                  <a:cubicBezTo>
                    <a:pt x="272" y="23"/>
                    <a:pt x="207" y="13"/>
                    <a:pt x="143" y="3"/>
                  </a:cubicBezTo>
                  <a:cubicBezTo>
                    <a:pt x="124" y="0"/>
                    <a:pt x="113" y="5"/>
                    <a:pt x="108" y="25"/>
                  </a:cubicBezTo>
                  <a:cubicBezTo>
                    <a:pt x="88" y="105"/>
                    <a:pt x="63" y="184"/>
                    <a:pt x="45" y="264"/>
                  </a:cubicBezTo>
                  <a:cubicBezTo>
                    <a:pt x="28" y="347"/>
                    <a:pt x="16" y="431"/>
                    <a:pt x="3" y="515"/>
                  </a:cubicBezTo>
                  <a:cubicBezTo>
                    <a:pt x="0" y="532"/>
                    <a:pt x="0" y="550"/>
                    <a:pt x="0" y="5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6D1922-63F1-4651-90AD-8D83DEFC66AE}"/>
              </a:ext>
            </a:extLst>
          </p:cNvPr>
          <p:cNvGrpSpPr/>
          <p:nvPr/>
        </p:nvGrpSpPr>
        <p:grpSpPr>
          <a:xfrm rot="2117189">
            <a:off x="17296784" y="4294098"/>
            <a:ext cx="1065765" cy="2247076"/>
            <a:chOff x="2043326" y="4456372"/>
            <a:chExt cx="703343" cy="1831715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33DA7191-722D-41D1-A7D2-09A9C299F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326" y="4456372"/>
              <a:ext cx="703343" cy="1161411"/>
            </a:xfrm>
            <a:custGeom>
              <a:avLst/>
              <a:gdLst>
                <a:gd name="T0" fmla="*/ 4 w 1176"/>
                <a:gd name="T1" fmla="*/ 1085 h 1953"/>
                <a:gd name="T2" fmla="*/ 55 w 1176"/>
                <a:gd name="T3" fmla="*/ 707 h 1953"/>
                <a:gd name="T4" fmla="*/ 196 w 1176"/>
                <a:gd name="T5" fmla="*/ 349 h 1953"/>
                <a:gd name="T6" fmla="*/ 434 w 1176"/>
                <a:gd name="T7" fmla="*/ 79 h 1953"/>
                <a:gd name="T8" fmla="*/ 713 w 1176"/>
                <a:gd name="T9" fmla="*/ 23 h 1953"/>
                <a:gd name="T10" fmla="*/ 888 w 1176"/>
                <a:gd name="T11" fmla="*/ 136 h 1953"/>
                <a:gd name="T12" fmla="*/ 1070 w 1176"/>
                <a:gd name="T13" fmla="*/ 467 h 1953"/>
                <a:gd name="T14" fmla="*/ 1172 w 1176"/>
                <a:gd name="T15" fmla="*/ 994 h 1953"/>
                <a:gd name="T16" fmla="*/ 1132 w 1176"/>
                <a:gd name="T17" fmla="*/ 1287 h 1953"/>
                <a:gd name="T18" fmla="*/ 1025 w 1176"/>
                <a:gd name="T19" fmla="*/ 1580 h 1953"/>
                <a:gd name="T20" fmla="*/ 967 w 1176"/>
                <a:gd name="T21" fmla="*/ 1842 h 1953"/>
                <a:gd name="T22" fmla="*/ 944 w 1176"/>
                <a:gd name="T23" fmla="*/ 1864 h 1953"/>
                <a:gd name="T24" fmla="*/ 700 w 1176"/>
                <a:gd name="T25" fmla="*/ 1893 h 1953"/>
                <a:gd name="T26" fmla="*/ 282 w 1176"/>
                <a:gd name="T27" fmla="*/ 1947 h 1953"/>
                <a:gd name="T28" fmla="*/ 216 w 1176"/>
                <a:gd name="T29" fmla="*/ 1907 h 1953"/>
                <a:gd name="T30" fmla="*/ 119 w 1176"/>
                <a:gd name="T31" fmla="*/ 1666 h 1953"/>
                <a:gd name="T32" fmla="*/ 4 w 1176"/>
                <a:gd name="T33" fmla="*/ 1085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6" h="1953">
                  <a:moveTo>
                    <a:pt x="4" y="1085"/>
                  </a:moveTo>
                  <a:cubicBezTo>
                    <a:pt x="3" y="957"/>
                    <a:pt x="24" y="832"/>
                    <a:pt x="55" y="707"/>
                  </a:cubicBezTo>
                  <a:cubicBezTo>
                    <a:pt x="85" y="581"/>
                    <a:pt x="132" y="462"/>
                    <a:pt x="196" y="349"/>
                  </a:cubicBezTo>
                  <a:cubicBezTo>
                    <a:pt x="256" y="244"/>
                    <a:pt x="331" y="149"/>
                    <a:pt x="434" y="79"/>
                  </a:cubicBezTo>
                  <a:cubicBezTo>
                    <a:pt x="518" y="21"/>
                    <a:pt x="613" y="0"/>
                    <a:pt x="713" y="23"/>
                  </a:cubicBezTo>
                  <a:cubicBezTo>
                    <a:pt x="782" y="39"/>
                    <a:pt x="840" y="82"/>
                    <a:pt x="888" y="136"/>
                  </a:cubicBezTo>
                  <a:cubicBezTo>
                    <a:pt x="975" y="232"/>
                    <a:pt x="1029" y="347"/>
                    <a:pt x="1070" y="467"/>
                  </a:cubicBezTo>
                  <a:cubicBezTo>
                    <a:pt x="1129" y="637"/>
                    <a:pt x="1166" y="813"/>
                    <a:pt x="1172" y="994"/>
                  </a:cubicBezTo>
                  <a:cubicBezTo>
                    <a:pt x="1176" y="1094"/>
                    <a:pt x="1165" y="1192"/>
                    <a:pt x="1132" y="1287"/>
                  </a:cubicBezTo>
                  <a:cubicBezTo>
                    <a:pt x="1098" y="1385"/>
                    <a:pt x="1059" y="1482"/>
                    <a:pt x="1025" y="1580"/>
                  </a:cubicBezTo>
                  <a:cubicBezTo>
                    <a:pt x="996" y="1665"/>
                    <a:pt x="964" y="1750"/>
                    <a:pt x="967" y="1842"/>
                  </a:cubicBezTo>
                  <a:cubicBezTo>
                    <a:pt x="968" y="1859"/>
                    <a:pt x="959" y="1863"/>
                    <a:pt x="944" y="1864"/>
                  </a:cubicBezTo>
                  <a:cubicBezTo>
                    <a:pt x="862" y="1873"/>
                    <a:pt x="781" y="1883"/>
                    <a:pt x="700" y="1893"/>
                  </a:cubicBezTo>
                  <a:cubicBezTo>
                    <a:pt x="560" y="1911"/>
                    <a:pt x="421" y="1929"/>
                    <a:pt x="282" y="1947"/>
                  </a:cubicBezTo>
                  <a:cubicBezTo>
                    <a:pt x="235" y="1953"/>
                    <a:pt x="235" y="1953"/>
                    <a:pt x="216" y="1907"/>
                  </a:cubicBezTo>
                  <a:cubicBezTo>
                    <a:pt x="183" y="1827"/>
                    <a:pt x="145" y="1748"/>
                    <a:pt x="119" y="1666"/>
                  </a:cubicBezTo>
                  <a:cubicBezTo>
                    <a:pt x="57" y="1477"/>
                    <a:pt x="0" y="1287"/>
                    <a:pt x="4" y="10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29017B88-1266-480C-ADC6-E072937F1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210" y="5700645"/>
              <a:ext cx="491933" cy="587442"/>
            </a:xfrm>
            <a:custGeom>
              <a:avLst/>
              <a:gdLst>
                <a:gd name="T0" fmla="*/ 821 w 821"/>
                <a:gd name="T1" fmla="*/ 562 h 987"/>
                <a:gd name="T2" fmla="*/ 773 w 821"/>
                <a:gd name="T3" fmla="*/ 795 h 987"/>
                <a:gd name="T4" fmla="*/ 658 w 821"/>
                <a:gd name="T5" fmla="*/ 915 h 987"/>
                <a:gd name="T6" fmla="*/ 334 w 821"/>
                <a:gd name="T7" fmla="*/ 964 h 987"/>
                <a:gd name="T8" fmla="*/ 186 w 821"/>
                <a:gd name="T9" fmla="*/ 879 h 987"/>
                <a:gd name="T10" fmla="*/ 50 w 821"/>
                <a:gd name="T11" fmla="*/ 574 h 987"/>
                <a:gd name="T12" fmla="*/ 2 w 821"/>
                <a:gd name="T13" fmla="*/ 138 h 987"/>
                <a:gd name="T14" fmla="*/ 26 w 821"/>
                <a:gd name="T15" fmla="*/ 102 h 987"/>
                <a:gd name="T16" fmla="*/ 163 w 821"/>
                <a:gd name="T17" fmla="*/ 81 h 987"/>
                <a:gd name="T18" fmla="*/ 400 w 821"/>
                <a:gd name="T19" fmla="*/ 43 h 987"/>
                <a:gd name="T20" fmla="*/ 485 w 821"/>
                <a:gd name="T21" fmla="*/ 33 h 987"/>
                <a:gd name="T22" fmla="*/ 678 w 821"/>
                <a:gd name="T23" fmla="*/ 3 h 987"/>
                <a:gd name="T24" fmla="*/ 713 w 821"/>
                <a:gd name="T25" fmla="*/ 25 h 987"/>
                <a:gd name="T26" fmla="*/ 776 w 821"/>
                <a:gd name="T27" fmla="*/ 264 h 987"/>
                <a:gd name="T28" fmla="*/ 819 w 821"/>
                <a:gd name="T29" fmla="*/ 515 h 987"/>
                <a:gd name="T30" fmla="*/ 821 w 821"/>
                <a:gd name="T31" fmla="*/ 56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1" h="987">
                  <a:moveTo>
                    <a:pt x="821" y="562"/>
                  </a:moveTo>
                  <a:cubicBezTo>
                    <a:pt x="820" y="647"/>
                    <a:pt x="810" y="724"/>
                    <a:pt x="773" y="795"/>
                  </a:cubicBezTo>
                  <a:cubicBezTo>
                    <a:pt x="746" y="845"/>
                    <a:pt x="708" y="887"/>
                    <a:pt x="658" y="915"/>
                  </a:cubicBezTo>
                  <a:cubicBezTo>
                    <a:pt x="556" y="970"/>
                    <a:pt x="448" y="987"/>
                    <a:pt x="334" y="964"/>
                  </a:cubicBezTo>
                  <a:cubicBezTo>
                    <a:pt x="276" y="952"/>
                    <a:pt x="226" y="923"/>
                    <a:pt x="186" y="879"/>
                  </a:cubicBezTo>
                  <a:cubicBezTo>
                    <a:pt x="106" y="793"/>
                    <a:pt x="74" y="686"/>
                    <a:pt x="50" y="574"/>
                  </a:cubicBezTo>
                  <a:cubicBezTo>
                    <a:pt x="19" y="430"/>
                    <a:pt x="19" y="283"/>
                    <a:pt x="2" y="138"/>
                  </a:cubicBezTo>
                  <a:cubicBezTo>
                    <a:pt x="0" y="117"/>
                    <a:pt x="5" y="105"/>
                    <a:pt x="26" y="102"/>
                  </a:cubicBezTo>
                  <a:cubicBezTo>
                    <a:pt x="72" y="95"/>
                    <a:pt x="118" y="89"/>
                    <a:pt x="163" y="81"/>
                  </a:cubicBezTo>
                  <a:cubicBezTo>
                    <a:pt x="242" y="69"/>
                    <a:pt x="321" y="56"/>
                    <a:pt x="400" y="43"/>
                  </a:cubicBezTo>
                  <a:cubicBezTo>
                    <a:pt x="428" y="39"/>
                    <a:pt x="457" y="37"/>
                    <a:pt x="485" y="33"/>
                  </a:cubicBezTo>
                  <a:cubicBezTo>
                    <a:pt x="550" y="23"/>
                    <a:pt x="614" y="13"/>
                    <a:pt x="678" y="3"/>
                  </a:cubicBezTo>
                  <a:cubicBezTo>
                    <a:pt x="697" y="0"/>
                    <a:pt x="708" y="5"/>
                    <a:pt x="713" y="25"/>
                  </a:cubicBezTo>
                  <a:cubicBezTo>
                    <a:pt x="734" y="105"/>
                    <a:pt x="758" y="184"/>
                    <a:pt x="776" y="264"/>
                  </a:cubicBezTo>
                  <a:cubicBezTo>
                    <a:pt x="794" y="347"/>
                    <a:pt x="805" y="431"/>
                    <a:pt x="819" y="515"/>
                  </a:cubicBezTo>
                  <a:cubicBezTo>
                    <a:pt x="821" y="532"/>
                    <a:pt x="821" y="550"/>
                    <a:pt x="821" y="5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38">
            <a:extLst>
              <a:ext uri="{FF2B5EF4-FFF2-40B4-BE49-F238E27FC236}">
                <a16:creationId xmlns:a16="http://schemas.microsoft.com/office/drawing/2014/main" xmlns="" id="{55FB1A2A-534F-47B8-8FB7-0D01BA699673}"/>
              </a:ext>
            </a:extLst>
          </p:cNvPr>
          <p:cNvSpPr txBox="1"/>
          <p:nvPr/>
        </p:nvSpPr>
        <p:spPr>
          <a:xfrm>
            <a:off x="3121263" y="5563095"/>
            <a:ext cx="1681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</a:t>
            </a:r>
            <a:endParaRPr kumimoji="0" lang="en-GB" sz="90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xmlns="" id="{21700D90-F6DF-40F3-94BA-7D5B5AEAE4B0}"/>
              </a:ext>
            </a:extLst>
          </p:cNvPr>
          <p:cNvSpPr txBox="1"/>
          <p:nvPr/>
        </p:nvSpPr>
        <p:spPr>
          <a:xfrm>
            <a:off x="3045592" y="8670981"/>
            <a:ext cx="1681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kumimoji="0" lang="en-GB" sz="90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42">
            <a:extLst>
              <a:ext uri="{FF2B5EF4-FFF2-40B4-BE49-F238E27FC236}">
                <a16:creationId xmlns:a16="http://schemas.microsoft.com/office/drawing/2014/main" xmlns="" id="{D7D96CE6-63B3-4C1B-9266-02E00021CF4D}"/>
              </a:ext>
            </a:extLst>
          </p:cNvPr>
          <p:cNvSpPr txBox="1"/>
          <p:nvPr/>
        </p:nvSpPr>
        <p:spPr>
          <a:xfrm>
            <a:off x="2959547" y="10925200"/>
            <a:ext cx="2004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90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xmlns="" id="{D1ED499B-6245-4F6D-9EBC-EF41884C6B1B}"/>
              </a:ext>
            </a:extLst>
          </p:cNvPr>
          <p:cNvSpPr txBox="1"/>
          <p:nvPr/>
        </p:nvSpPr>
        <p:spPr>
          <a:xfrm>
            <a:off x="4860626" y="4487637"/>
            <a:ext cx="8572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 doctoral degree gives you a broader education and allows you access to academic, research and scientific jobs that aren’t open to candidates with just a master’s degree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48">
            <a:extLst>
              <a:ext uri="{FF2B5EF4-FFF2-40B4-BE49-F238E27FC236}">
                <a16:creationId xmlns:a16="http://schemas.microsoft.com/office/drawing/2014/main" xmlns="" id="{D0E9D0C6-A7E5-45C9-BF18-F22E5A7616D6}"/>
              </a:ext>
            </a:extLst>
          </p:cNvPr>
          <p:cNvSpPr txBox="1"/>
          <p:nvPr/>
        </p:nvSpPr>
        <p:spPr>
          <a:xfrm>
            <a:off x="4802539" y="8495371"/>
            <a:ext cx="8727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 master’s degree gives you a somewhat narrow breadth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of training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in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the field.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50">
            <a:extLst>
              <a:ext uri="{FF2B5EF4-FFF2-40B4-BE49-F238E27FC236}">
                <a16:creationId xmlns:a16="http://schemas.microsoft.com/office/drawing/2014/main" xmlns="" id="{718A2A0C-732B-4396-AC75-864ACC094D3D}"/>
              </a:ext>
            </a:extLst>
          </p:cNvPr>
          <p:cNvSpPr txBox="1"/>
          <p:nvPr/>
        </p:nvSpPr>
        <p:spPr>
          <a:xfrm>
            <a:off x="4888584" y="11092015"/>
            <a:ext cx="8154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To enter the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field,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 master’s degree in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I-O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is required.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C94A7ED-4756-4DD0-8318-531945956D1E}"/>
              </a:ext>
            </a:extLst>
          </p:cNvPr>
          <p:cNvSpPr txBox="1"/>
          <p:nvPr/>
        </p:nvSpPr>
        <p:spPr>
          <a:xfrm>
            <a:off x="6012444" y="1513480"/>
            <a:ext cx="13654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How to become an I-O </a:t>
            </a:r>
            <a:r>
              <a:rPr lang="en-US" sz="70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psychologist/practitioner?</a:t>
            </a:r>
            <a:endParaRPr lang="en-US" sz="7000" b="1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AB72874-F05E-4C84-8917-C79B5499E7C4}"/>
              </a:ext>
            </a:extLst>
          </p:cNvPr>
          <p:cNvSpPr/>
          <p:nvPr/>
        </p:nvSpPr>
        <p:spPr>
          <a:xfrm>
            <a:off x="12843164" y="13239188"/>
            <a:ext cx="113399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Source: </a:t>
            </a:r>
            <a:r>
              <a:rPr lang="en-US" sz="2000" dirty="0">
                <a:solidFill>
                  <a:schemeClr val="tx2"/>
                </a:solidFill>
              </a:rPr>
              <a:t>U.S. News &amp; World Report (2019). Industrial Psychology: Overview.</a:t>
            </a:r>
          </a:p>
          <a:p>
            <a:pPr algn="r">
              <a:spcAft>
                <a:spcPts val="600"/>
              </a:spcAft>
            </a:pPr>
            <a:r>
              <a:rPr lang="en-US" sz="2000" i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470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01088" y="1525052"/>
            <a:ext cx="1973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How to become an I-O </a:t>
            </a:r>
            <a:r>
              <a:rPr lang="en-US" sz="54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psychologist/practitioner?</a:t>
            </a:r>
            <a:endParaRPr lang="en-US" sz="5400" b="1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9930" y="5733262"/>
            <a:ext cx="5908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Tend to take approximately 4-6 years to complete.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Usually focus on training students to become scientists who will work in academic settings or organizations conducting research and developing the science </a:t>
            </a:r>
            <a:r>
              <a:rPr lang="en-US" sz="300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of </a:t>
            </a:r>
            <a:r>
              <a:rPr lang="en-US" sz="300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I-O.</a:t>
            </a:r>
            <a:endParaRPr lang="en-US" sz="3000" dirty="0">
              <a:solidFill>
                <a:schemeClr val="tx2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9929" y="4778069"/>
            <a:ext cx="4132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Doctoral programs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60523" y="5733262"/>
            <a:ext cx="61899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Tend to take 2-3 years to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Generally aim to train students to be practitioners within organizations and consulting firms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60523" y="4778069"/>
            <a:ext cx="4160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Master’s programs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89D1A5-28E4-40AA-9A91-193ADFAA1F97}"/>
              </a:ext>
            </a:extLst>
          </p:cNvPr>
          <p:cNvSpPr/>
          <p:nvPr/>
        </p:nvSpPr>
        <p:spPr>
          <a:xfrm>
            <a:off x="12154798" y="12827554"/>
            <a:ext cx="11934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Source: Crain, T.L. (2017). From Classwork To Applied Experience: Understanding The Life Of An Industrial-Organizational (I-O) Psychology Graduate Student. </a:t>
            </a:r>
            <a:r>
              <a:rPr lang="en-US" sz="2000" i="1" dirty="0"/>
              <a:t>Psych Learning Curve.</a:t>
            </a:r>
          </a:p>
          <a:p>
            <a:pPr algn="r"/>
            <a:endParaRPr lang="en-US" sz="2000" i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4F7701F-2194-43C6-9E6F-A70B929B3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24" t="42473" r="12553" b="24839"/>
          <a:stretch/>
        </p:blipFill>
        <p:spPr>
          <a:xfrm>
            <a:off x="15461920" y="4267940"/>
            <a:ext cx="7883941" cy="28623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934DC47-DD90-470F-A096-3DBAAB20C7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55" t="34926" r="12305" b="29779"/>
          <a:stretch/>
        </p:blipFill>
        <p:spPr>
          <a:xfrm>
            <a:off x="15411909" y="8145674"/>
            <a:ext cx="8444579" cy="328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44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3559" y="2171981"/>
            <a:ext cx="95067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Is I-O the right career path for you?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54105" y="7828593"/>
            <a:ext cx="9375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Want to conduct research and/or apply </a:t>
            </a:r>
          </a:p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science in real-world settings? </a:t>
            </a:r>
          </a:p>
        </p:txBody>
      </p:sp>
      <p:sp>
        <p:nvSpPr>
          <p:cNvPr id="9" name="Shape 2540"/>
          <p:cNvSpPr/>
          <p:nvPr/>
        </p:nvSpPr>
        <p:spPr>
          <a:xfrm>
            <a:off x="13840421" y="817275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accent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54105" y="5864835"/>
            <a:ext cx="5966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Interested in psychology?</a:t>
            </a:r>
          </a:p>
        </p:txBody>
      </p:sp>
      <p:sp>
        <p:nvSpPr>
          <p:cNvPr id="11" name="Shape 2540"/>
          <p:cNvSpPr/>
          <p:nvPr/>
        </p:nvSpPr>
        <p:spPr>
          <a:xfrm>
            <a:off x="13840421" y="6014066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accent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54105" y="6869587"/>
            <a:ext cx="6561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Want to make a big impact?</a:t>
            </a:r>
          </a:p>
        </p:txBody>
      </p:sp>
      <p:sp>
        <p:nvSpPr>
          <p:cNvPr id="13" name="Shape 2540"/>
          <p:cNvSpPr/>
          <p:nvPr/>
        </p:nvSpPr>
        <p:spPr>
          <a:xfrm>
            <a:off x="13840421" y="7023218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accent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59379" y="11030470"/>
            <a:ext cx="12302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If you say “yes” to above, then I-O might be the right career for you! </a:t>
            </a:r>
          </a:p>
        </p:txBody>
      </p:sp>
      <p:pic>
        <p:nvPicPr>
          <p:cNvPr id="6146" name="Picture 2" descr="Image result for career choices">
            <a:extLst>
              <a:ext uri="{FF2B5EF4-FFF2-40B4-BE49-F238E27FC236}">
                <a16:creationId xmlns:a16="http://schemas.microsoft.com/office/drawing/2014/main" xmlns="" id="{3DDE9771-13FB-4F94-90C0-3718D8B9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13" y="4629369"/>
            <a:ext cx="11430000" cy="600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45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8D639A86-EBB0-406C-B39C-3B6D305531D2}"/>
              </a:ext>
            </a:extLst>
          </p:cNvPr>
          <p:cNvSpPr>
            <a:spLocks/>
          </p:cNvSpPr>
          <p:nvPr/>
        </p:nvSpPr>
        <p:spPr bwMode="auto">
          <a:xfrm>
            <a:off x="14546523" y="2508738"/>
            <a:ext cx="3786724" cy="112072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47">
            <a:extLst>
              <a:ext uri="{FF2B5EF4-FFF2-40B4-BE49-F238E27FC236}">
                <a16:creationId xmlns:a16="http://schemas.microsoft.com/office/drawing/2014/main" xmlns="" id="{3042E9CE-22CB-45AB-B6F2-12B164EEB210}"/>
              </a:ext>
            </a:extLst>
          </p:cNvPr>
          <p:cNvSpPr txBox="1"/>
          <p:nvPr/>
        </p:nvSpPr>
        <p:spPr>
          <a:xfrm>
            <a:off x="969003" y="558746"/>
            <a:ext cx="17446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Questions?</a:t>
            </a:r>
            <a:endParaRPr lang="en-GB" sz="8000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448D4B3C-BF69-42CB-89BB-0A37BAE38BCF}"/>
              </a:ext>
            </a:extLst>
          </p:cNvPr>
          <p:cNvSpPr>
            <a:spLocks/>
          </p:cNvSpPr>
          <p:nvPr/>
        </p:nvSpPr>
        <p:spPr bwMode="auto">
          <a:xfrm>
            <a:off x="6947205" y="5251952"/>
            <a:ext cx="3786724" cy="112072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1310F400-1ED7-4FBC-BE1F-762B4118BC1D}"/>
              </a:ext>
            </a:extLst>
          </p:cNvPr>
          <p:cNvSpPr>
            <a:spLocks/>
          </p:cNvSpPr>
          <p:nvPr/>
        </p:nvSpPr>
        <p:spPr bwMode="auto">
          <a:xfrm>
            <a:off x="9500433" y="3888807"/>
            <a:ext cx="3786724" cy="112072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15803E81-1FE2-4801-85B5-D226B01DD6FA}"/>
              </a:ext>
            </a:extLst>
          </p:cNvPr>
          <p:cNvSpPr>
            <a:spLocks/>
          </p:cNvSpPr>
          <p:nvPr/>
        </p:nvSpPr>
        <p:spPr bwMode="auto">
          <a:xfrm>
            <a:off x="12133886" y="5059340"/>
            <a:ext cx="3786724" cy="112072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E27943E1-0B86-4500-8F9E-7A17C28CEBCD}"/>
              </a:ext>
            </a:extLst>
          </p:cNvPr>
          <p:cNvSpPr>
            <a:spLocks/>
          </p:cNvSpPr>
          <p:nvPr/>
        </p:nvSpPr>
        <p:spPr bwMode="auto">
          <a:xfrm>
            <a:off x="16959160" y="4210540"/>
            <a:ext cx="3786724" cy="112072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FFD4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2B79FAC-70AC-41F1-B476-DA72E6237E6F}"/>
              </a:ext>
            </a:extLst>
          </p:cNvPr>
          <p:cNvSpPr>
            <a:spLocks/>
          </p:cNvSpPr>
          <p:nvPr/>
        </p:nvSpPr>
        <p:spPr bwMode="auto">
          <a:xfrm>
            <a:off x="20040686" y="5059340"/>
            <a:ext cx="3786724" cy="1120726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45697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7">
            <a:extLst>
              <a:ext uri="{FF2B5EF4-FFF2-40B4-BE49-F238E27FC236}">
                <a16:creationId xmlns:a16="http://schemas.microsoft.com/office/drawing/2014/main" xmlns="" id="{3042E9CE-22CB-45AB-B6F2-12B164EEB210}"/>
              </a:ext>
            </a:extLst>
          </p:cNvPr>
          <p:cNvSpPr txBox="1"/>
          <p:nvPr/>
        </p:nvSpPr>
        <p:spPr>
          <a:xfrm>
            <a:off x="969003" y="558746"/>
            <a:ext cx="17446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8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Interested in learning more?</a:t>
            </a:r>
            <a:endParaRPr lang="en-GB" sz="8000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C9F002DF-19F1-4EB5-991B-7AF8B8AE130C}"/>
              </a:ext>
            </a:extLst>
          </p:cNvPr>
          <p:cNvSpPr txBox="1">
            <a:spLocks/>
          </p:cNvSpPr>
          <p:nvPr/>
        </p:nvSpPr>
        <p:spPr>
          <a:xfrm>
            <a:off x="969002" y="2266764"/>
            <a:ext cx="18233397" cy="1697736"/>
          </a:xfrm>
          <a:prstGeom prst="rect">
            <a:avLst/>
          </a:prstGeom>
        </p:spPr>
        <p:txBody>
          <a:bodyPr>
            <a:norm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Society for Industrial and Organizational Psychology (SIOP)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E79AE90B-667C-406E-8048-C2E0E0F9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89" y="3653977"/>
            <a:ext cx="2969617" cy="31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F281AC-7FE3-47BD-BE73-C9DB4D003631}"/>
              </a:ext>
            </a:extLst>
          </p:cNvPr>
          <p:cNvSpPr/>
          <p:nvPr/>
        </p:nvSpPr>
        <p:spPr>
          <a:xfrm>
            <a:off x="2920031" y="6823114"/>
            <a:ext cx="3849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hlinkClick r:id="rId3"/>
              </a:rPr>
              <a:t>www.siop.org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1F8D6A3-B258-45C3-A30F-DD3A49650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25973" r="15423" b="20305"/>
          <a:stretch/>
        </p:blipFill>
        <p:spPr>
          <a:xfrm>
            <a:off x="17687524" y="4548706"/>
            <a:ext cx="3493532" cy="17056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65BF992-8D58-4308-BFBA-F00E0EB177FF}"/>
              </a:ext>
            </a:extLst>
          </p:cNvPr>
          <p:cNvSpPr/>
          <p:nvPr/>
        </p:nvSpPr>
        <p:spPr>
          <a:xfrm>
            <a:off x="16999828" y="649639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@</a:t>
            </a:r>
            <a:r>
              <a:rPr lang="en-US" dirty="0" err="1"/>
              <a:t>SIOPOfficial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340D14E-08EE-439D-B38B-75F388A2860D}"/>
              </a:ext>
            </a:extLst>
          </p:cNvPr>
          <p:cNvSpPr/>
          <p:nvPr/>
        </p:nvSpPr>
        <p:spPr>
          <a:xfrm>
            <a:off x="9449012" y="6848689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@</a:t>
            </a:r>
            <a:r>
              <a:rPr lang="en-US" dirty="0" err="1"/>
              <a:t>SIOPTweets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3CF60E0-C329-4031-B0AF-498974CC79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567" y="4214759"/>
            <a:ext cx="2969617" cy="24142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7AAA05-5AD5-4AC6-9ABC-097D04EBC005}"/>
              </a:ext>
            </a:extLst>
          </p:cNvPr>
          <p:cNvSpPr/>
          <p:nvPr/>
        </p:nvSpPr>
        <p:spPr>
          <a:xfrm>
            <a:off x="-43038" y="11817387"/>
            <a:ext cx="12686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Society for Industrial and Organizational Psychology (SIOP)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97F0CC1-4DD7-4817-9BB3-0A0BB472A9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04" y="8568239"/>
            <a:ext cx="2939314" cy="2939314"/>
          </a:xfrm>
          <a:prstGeom prst="rect">
            <a:avLst/>
          </a:prstGeom>
        </p:spPr>
      </p:pic>
      <p:pic>
        <p:nvPicPr>
          <p:cNvPr id="8194" name="Picture 2" descr="Image result for instagram">
            <a:extLst>
              <a:ext uri="{FF2B5EF4-FFF2-40B4-BE49-F238E27FC236}">
                <a16:creationId xmlns:a16="http://schemas.microsoft.com/office/drawing/2014/main" xmlns="" id="{B1637D24-BF21-4871-8A1E-747BD577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677" y="8038038"/>
            <a:ext cx="3856892" cy="38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41D6914-82EB-488E-9382-AF44EBF3EA67}"/>
              </a:ext>
            </a:extLst>
          </p:cNvPr>
          <p:cNvSpPr/>
          <p:nvPr/>
        </p:nvSpPr>
        <p:spPr>
          <a:xfrm>
            <a:off x="14115376" y="11710264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@</a:t>
            </a:r>
            <a:r>
              <a:rPr lang="en-US" dirty="0" err="1"/>
              <a:t>SIOPOfficial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0607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78112" y="6828126"/>
            <a:ext cx="9699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I-O Psychology </a:t>
            </a:r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P</a:t>
            </a:r>
            <a:r>
              <a:rPr lang="en-US" sz="40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ractitioner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Higher Education Administrator</a:t>
            </a:r>
            <a:br>
              <a:rPr lang="en-US" sz="40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Adjunct Faculty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78112" y="4094195"/>
            <a:ext cx="11106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 smtClean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A little about myself</a:t>
            </a:r>
            <a:endParaRPr lang="en-US" sz="9000" b="1" dirty="0">
              <a:solidFill>
                <a:schemeClr val="accent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4"/>
          <a:stretch/>
        </p:blipFill>
        <p:spPr>
          <a:xfrm>
            <a:off x="3279438" y="2857500"/>
            <a:ext cx="5964703" cy="72390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11899" y="10292006"/>
            <a:ext cx="9699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Clemente I. Diaz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  <a:hlinkClick r:id="rId3"/>
              </a:rPr>
              <a:t>Clemente.Diaz@baruch.cuny.edu</a:t>
            </a:r>
            <a:r>
              <a:rPr lang="en-US" sz="32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3907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b="764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0408" y="3131335"/>
            <a:ext cx="21041465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Question:</a:t>
            </a:r>
          </a:p>
          <a:p>
            <a:pPr algn="ctr"/>
            <a:r>
              <a:rPr lang="en-US" sz="1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How many of you plan on </a:t>
            </a:r>
          </a:p>
          <a:p>
            <a:pPr algn="ctr"/>
            <a:r>
              <a:rPr lang="en-US" sz="15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getting a job someday?</a:t>
            </a:r>
          </a:p>
        </p:txBody>
      </p:sp>
    </p:spTree>
    <p:extLst>
      <p:ext uri="{BB962C8B-B14F-4D97-AF65-F5344CB8AC3E}">
        <p14:creationId xmlns:p14="http://schemas.microsoft.com/office/powerpoint/2010/main" val="35461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10428C-3196-492E-9CE4-40DFBCB03B65}"/>
              </a:ext>
            </a:extLst>
          </p:cNvPr>
          <p:cNvSpPr/>
          <p:nvPr/>
        </p:nvSpPr>
        <p:spPr>
          <a:xfrm>
            <a:off x="1552192" y="4507448"/>
            <a:ext cx="7634217" cy="6770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b="1" dirty="0">
                <a:solidFill>
                  <a:schemeClr val="bg1"/>
                </a:solidFill>
                <a:latin typeface="Noto Sans" panose="020B0502040504020204"/>
              </a:rPr>
              <a:t>Years</a:t>
            </a:r>
            <a:endParaRPr lang="en-GB" b="1" dirty="0">
              <a:solidFill>
                <a:schemeClr val="bg1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FA932D-BC95-4808-9320-F94FA11CEFB3}"/>
              </a:ext>
            </a:extLst>
          </p:cNvPr>
          <p:cNvSpPr txBox="1"/>
          <p:nvPr/>
        </p:nvSpPr>
        <p:spPr>
          <a:xfrm>
            <a:off x="2998052" y="6169970"/>
            <a:ext cx="4838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noProof="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9.4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4A1F0D-CBB3-4C0C-8D47-5180BC30901C}"/>
              </a:ext>
            </a:extLst>
          </p:cNvPr>
          <p:cNvSpPr/>
          <p:nvPr/>
        </p:nvSpPr>
        <p:spPr>
          <a:xfrm>
            <a:off x="9352839" y="4514070"/>
            <a:ext cx="6586724" cy="6770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b="1" dirty="0">
                <a:solidFill>
                  <a:schemeClr val="bg1"/>
                </a:solidFill>
                <a:latin typeface="Noto Sans" panose="020B0502040504020204"/>
              </a:rPr>
              <a:t>Days</a:t>
            </a:r>
            <a:endParaRPr lang="en-GB" b="1" dirty="0">
              <a:solidFill>
                <a:schemeClr val="bg1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C9DA9E-162B-4910-AD66-4B03A38D6570}"/>
              </a:ext>
            </a:extLst>
          </p:cNvPr>
          <p:cNvSpPr txBox="1"/>
          <p:nvPr/>
        </p:nvSpPr>
        <p:spPr>
          <a:xfrm>
            <a:off x="10122837" y="6169970"/>
            <a:ext cx="5046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3,420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09F6A5-AF9B-4FAC-B2B9-C37CA12B1CC8}"/>
              </a:ext>
            </a:extLst>
          </p:cNvPr>
          <p:cNvSpPr txBox="1"/>
          <p:nvPr/>
        </p:nvSpPr>
        <p:spPr>
          <a:xfrm>
            <a:off x="2899810" y="1107619"/>
            <a:ext cx="185780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How much time do we spend at work?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FC4CBC6-DFC4-4ABA-A2D5-5E701FD23FCB}"/>
              </a:ext>
            </a:extLst>
          </p:cNvPr>
          <p:cNvSpPr/>
          <p:nvPr/>
        </p:nvSpPr>
        <p:spPr>
          <a:xfrm>
            <a:off x="16057810" y="4507448"/>
            <a:ext cx="6586724" cy="6770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b="1" dirty="0">
                <a:solidFill>
                  <a:schemeClr val="bg1"/>
                </a:solidFill>
                <a:latin typeface="Noto Sans" panose="020B0502040504020204"/>
              </a:rPr>
              <a:t>Hours worked over your life time</a:t>
            </a:r>
            <a:endParaRPr lang="en-GB" b="1" dirty="0">
              <a:solidFill>
                <a:schemeClr val="bg1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008027-6757-433C-B0B1-BE0B5B8893E6}"/>
              </a:ext>
            </a:extLst>
          </p:cNvPr>
          <p:cNvSpPr txBox="1"/>
          <p:nvPr/>
        </p:nvSpPr>
        <p:spPr>
          <a:xfrm>
            <a:off x="16665730" y="6129521"/>
            <a:ext cx="5046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82,068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B6D951-D9CE-490D-9760-F3F580715FF8}"/>
              </a:ext>
            </a:extLst>
          </p:cNvPr>
          <p:cNvSpPr txBox="1"/>
          <p:nvPr/>
        </p:nvSpPr>
        <p:spPr>
          <a:xfrm>
            <a:off x="1552192" y="2801338"/>
            <a:ext cx="1480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It’s often said we spend more time with our colleagues than anyone else but how long do we spend clocked in?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9F3FC96-C97F-4CA6-9ADD-BC081589A128}"/>
              </a:ext>
            </a:extLst>
          </p:cNvPr>
          <p:cNvSpPr txBox="1"/>
          <p:nvPr/>
        </p:nvSpPr>
        <p:spPr>
          <a:xfrm>
            <a:off x="1552191" y="11301057"/>
            <a:ext cx="2109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These figures are based on a 35-hour working week, an average  of 253 working days a year, and an average retirement age of 64 years.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259CC39-BAF6-4CEB-B174-A9A6B658145A}"/>
              </a:ext>
            </a:extLst>
          </p:cNvPr>
          <p:cNvSpPr/>
          <p:nvPr/>
        </p:nvSpPr>
        <p:spPr>
          <a:xfrm>
            <a:off x="15401925" y="13200407"/>
            <a:ext cx="8705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Source:  </a:t>
            </a:r>
            <a:r>
              <a:rPr lang="en-US" sz="2000" dirty="0" err="1">
                <a:solidFill>
                  <a:schemeClr val="tx2"/>
                </a:solidFill>
              </a:rPr>
              <a:t>Bonasio</a:t>
            </a:r>
            <a:r>
              <a:rPr lang="en-US" sz="2000" dirty="0">
                <a:solidFill>
                  <a:schemeClr val="tx2"/>
                </a:solidFill>
              </a:rPr>
              <a:t>, A. (2018, Jul. 31). A lifetime of work in numbers. </a:t>
            </a:r>
            <a:r>
              <a:rPr lang="en-US" sz="2000" i="1" dirty="0">
                <a:solidFill>
                  <a:schemeClr val="tx2"/>
                </a:solidFill>
              </a:rPr>
              <a:t>Medium. </a:t>
            </a:r>
          </a:p>
        </p:txBody>
      </p:sp>
    </p:spTree>
    <p:extLst>
      <p:ext uri="{BB962C8B-B14F-4D97-AF65-F5344CB8AC3E}">
        <p14:creationId xmlns:p14="http://schemas.microsoft.com/office/powerpoint/2010/main" val="1473009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44221" y="6754163"/>
            <a:ext cx="98748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The scientific study of human behavior in </a:t>
            </a:r>
          </a:p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Organizations and the workplace. </a:t>
            </a:r>
          </a:p>
          <a:p>
            <a:endParaRPr lang="en-US" sz="4000" dirty="0">
              <a:solidFill>
                <a:schemeClr val="tx2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35512" y="3865595"/>
            <a:ext cx="92897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 smtClean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I-O </a:t>
            </a:r>
            <a:r>
              <a:rPr lang="en-US" sz="900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Psychology?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55013" y="5061867"/>
            <a:ext cx="2685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Huh?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8A64C217-2588-4DC3-A820-2F243990732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56BAF9-393C-402B-8CE1-F41159D8FF0B}"/>
              </a:ext>
            </a:extLst>
          </p:cNvPr>
          <p:cNvSpPr txBox="1"/>
          <p:nvPr/>
        </p:nvSpPr>
        <p:spPr>
          <a:xfrm>
            <a:off x="12188825" y="8693155"/>
            <a:ext cx="5059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Scientist-Practitioner</a:t>
            </a:r>
          </a:p>
          <a:p>
            <a:endParaRPr lang="en-US" sz="4000" dirty="0">
              <a:solidFill>
                <a:schemeClr val="tx2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802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3">
            <a:extLst>
              <a:ext uri="{FF2B5EF4-FFF2-40B4-BE49-F238E27FC236}">
                <a16:creationId xmlns:a16="http://schemas.microsoft.com/office/drawing/2014/main" xmlns="" id="{F3F5F549-8B8D-42D6-B125-6CB4DD0726D5}"/>
              </a:ext>
            </a:extLst>
          </p:cNvPr>
          <p:cNvSpPr>
            <a:spLocks/>
          </p:cNvSpPr>
          <p:nvPr/>
        </p:nvSpPr>
        <p:spPr bwMode="auto">
          <a:xfrm flipH="1">
            <a:off x="12678201" y="5507819"/>
            <a:ext cx="9649205" cy="2122525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xmlns="" id="{18811641-9DB2-4225-A33E-7E5FA8045205}"/>
              </a:ext>
            </a:extLst>
          </p:cNvPr>
          <p:cNvSpPr>
            <a:spLocks/>
          </p:cNvSpPr>
          <p:nvPr/>
        </p:nvSpPr>
        <p:spPr bwMode="auto">
          <a:xfrm flipH="1">
            <a:off x="12678201" y="7260210"/>
            <a:ext cx="9649206" cy="2081032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044DDB3-5895-41F6-BCA1-74AC27151F2E}"/>
              </a:ext>
            </a:extLst>
          </p:cNvPr>
          <p:cNvSpPr>
            <a:spLocks/>
          </p:cNvSpPr>
          <p:nvPr/>
        </p:nvSpPr>
        <p:spPr bwMode="auto">
          <a:xfrm flipH="1">
            <a:off x="12678200" y="9012601"/>
            <a:ext cx="9649206" cy="2081032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xmlns="" id="{848C6629-E848-4194-893D-46D9A84B3B21}"/>
              </a:ext>
            </a:extLst>
          </p:cNvPr>
          <p:cNvSpPr>
            <a:spLocks/>
          </p:cNvSpPr>
          <p:nvPr/>
        </p:nvSpPr>
        <p:spPr bwMode="auto">
          <a:xfrm flipH="1">
            <a:off x="12678199" y="10723499"/>
            <a:ext cx="9659164" cy="1491932"/>
          </a:xfrm>
          <a:custGeom>
            <a:avLst/>
            <a:gdLst>
              <a:gd name="T0" fmla="*/ 1955 w 2085"/>
              <a:gd name="T1" fmla="*/ 0 h 798"/>
              <a:gd name="T2" fmla="*/ 1763 w 2085"/>
              <a:gd name="T3" fmla="*/ 385 h 798"/>
              <a:gd name="T4" fmla="*/ 1570 w 2085"/>
              <a:gd name="T5" fmla="*/ 0 h 798"/>
              <a:gd name="T6" fmla="*/ 0 w 2085"/>
              <a:gd name="T7" fmla="*/ 0 h 798"/>
              <a:gd name="T8" fmla="*/ 0 w 2085"/>
              <a:gd name="T9" fmla="*/ 798 h 798"/>
              <a:gd name="T10" fmla="*/ 2085 w 2085"/>
              <a:gd name="T11" fmla="*/ 798 h 798"/>
              <a:gd name="T12" fmla="*/ 2085 w 2085"/>
              <a:gd name="T13" fmla="*/ 0 h 798"/>
              <a:gd name="T14" fmla="*/ 1955 w 2085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798">
                <a:moveTo>
                  <a:pt x="1955" y="0"/>
                </a:moveTo>
                <a:lnTo>
                  <a:pt x="1763" y="385"/>
                </a:lnTo>
                <a:lnTo>
                  <a:pt x="1570" y="0"/>
                </a:lnTo>
                <a:lnTo>
                  <a:pt x="0" y="0"/>
                </a:lnTo>
                <a:lnTo>
                  <a:pt x="0" y="798"/>
                </a:lnTo>
                <a:lnTo>
                  <a:pt x="2085" y="798"/>
                </a:lnTo>
                <a:lnTo>
                  <a:pt x="2085" y="0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77D938D1-BCEB-48A9-8E5B-DA3726F009FC}"/>
              </a:ext>
            </a:extLst>
          </p:cNvPr>
          <p:cNvSpPr>
            <a:spLocks/>
          </p:cNvSpPr>
          <p:nvPr/>
        </p:nvSpPr>
        <p:spPr bwMode="auto">
          <a:xfrm>
            <a:off x="1769821" y="5507819"/>
            <a:ext cx="9649205" cy="2122525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3329" y="5628365"/>
            <a:ext cx="823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Testing 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(personality, intelligence, etc.)</a:t>
            </a: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xmlns="" id="{6C17208A-EC8B-44C9-9FE4-E6FCE82CBADA}"/>
              </a:ext>
            </a:extLst>
          </p:cNvPr>
          <p:cNvSpPr>
            <a:spLocks/>
          </p:cNvSpPr>
          <p:nvPr/>
        </p:nvSpPr>
        <p:spPr bwMode="auto">
          <a:xfrm>
            <a:off x="1769821" y="7260210"/>
            <a:ext cx="9649206" cy="2081032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FAB7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A3A03F-3077-41D5-95D7-60C10EB77C5D}"/>
              </a:ext>
            </a:extLst>
          </p:cNvPr>
          <p:cNvSpPr txBox="1"/>
          <p:nvPr/>
        </p:nvSpPr>
        <p:spPr>
          <a:xfrm>
            <a:off x="2233329" y="7343394"/>
            <a:ext cx="823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Recruitment, Selection, and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Promotion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F16FF077-9BB2-472B-A5CD-ED73C5146830}"/>
              </a:ext>
            </a:extLst>
          </p:cNvPr>
          <p:cNvSpPr>
            <a:spLocks/>
          </p:cNvSpPr>
          <p:nvPr/>
        </p:nvSpPr>
        <p:spPr bwMode="auto">
          <a:xfrm>
            <a:off x="1769820" y="9012601"/>
            <a:ext cx="9649206" cy="2081032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74C764-D4F3-449F-948E-EE69AA671760}"/>
              </a:ext>
            </a:extLst>
          </p:cNvPr>
          <p:cNvSpPr txBox="1"/>
          <p:nvPr/>
        </p:nvSpPr>
        <p:spPr>
          <a:xfrm>
            <a:off x="2226814" y="9095785"/>
            <a:ext cx="82391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Training &amp;</a:t>
            </a:r>
          </a:p>
          <a:p>
            <a:r>
              <a:rPr lang="en-US" sz="35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Development</a:t>
            </a: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xmlns="" id="{FEE9D7CF-AA88-40E4-9275-B5DE34F968BB}"/>
              </a:ext>
            </a:extLst>
          </p:cNvPr>
          <p:cNvSpPr>
            <a:spLocks/>
          </p:cNvSpPr>
          <p:nvPr/>
        </p:nvSpPr>
        <p:spPr bwMode="auto">
          <a:xfrm>
            <a:off x="1769819" y="10723499"/>
            <a:ext cx="9659164" cy="1491932"/>
          </a:xfrm>
          <a:custGeom>
            <a:avLst/>
            <a:gdLst>
              <a:gd name="T0" fmla="*/ 1955 w 2085"/>
              <a:gd name="T1" fmla="*/ 0 h 798"/>
              <a:gd name="T2" fmla="*/ 1763 w 2085"/>
              <a:gd name="T3" fmla="*/ 385 h 798"/>
              <a:gd name="T4" fmla="*/ 1570 w 2085"/>
              <a:gd name="T5" fmla="*/ 0 h 798"/>
              <a:gd name="T6" fmla="*/ 0 w 2085"/>
              <a:gd name="T7" fmla="*/ 0 h 798"/>
              <a:gd name="T8" fmla="*/ 0 w 2085"/>
              <a:gd name="T9" fmla="*/ 798 h 798"/>
              <a:gd name="T10" fmla="*/ 2085 w 2085"/>
              <a:gd name="T11" fmla="*/ 798 h 798"/>
              <a:gd name="T12" fmla="*/ 2085 w 2085"/>
              <a:gd name="T13" fmla="*/ 0 h 798"/>
              <a:gd name="T14" fmla="*/ 1955 w 2085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798">
                <a:moveTo>
                  <a:pt x="1955" y="0"/>
                </a:moveTo>
                <a:lnTo>
                  <a:pt x="1763" y="385"/>
                </a:lnTo>
                <a:lnTo>
                  <a:pt x="1570" y="0"/>
                </a:lnTo>
                <a:lnTo>
                  <a:pt x="0" y="0"/>
                </a:lnTo>
                <a:lnTo>
                  <a:pt x="0" y="798"/>
                </a:lnTo>
                <a:lnTo>
                  <a:pt x="2085" y="798"/>
                </a:lnTo>
                <a:lnTo>
                  <a:pt x="2085" y="0"/>
                </a:lnTo>
                <a:lnTo>
                  <a:pt x="195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996B2D-2641-4828-8F7A-93AFAAE5EF13}"/>
              </a:ext>
            </a:extLst>
          </p:cNvPr>
          <p:cNvSpPr txBox="1"/>
          <p:nvPr/>
        </p:nvSpPr>
        <p:spPr>
          <a:xfrm>
            <a:off x="2050244" y="10802918"/>
            <a:ext cx="82391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Performance</a:t>
            </a:r>
          </a:p>
          <a:p>
            <a:r>
              <a:rPr lang="en-US" sz="35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Evaluations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AA2509-A84B-4654-9CB3-6317337A8000}"/>
              </a:ext>
            </a:extLst>
          </p:cNvPr>
          <p:cNvSpPr txBox="1"/>
          <p:nvPr/>
        </p:nvSpPr>
        <p:spPr>
          <a:xfrm>
            <a:off x="19466999" y="5986768"/>
            <a:ext cx="82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Leadership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5D127E3-26F6-4F30-9769-AF007D2D26D3}"/>
              </a:ext>
            </a:extLst>
          </p:cNvPr>
          <p:cNvSpPr txBox="1"/>
          <p:nvPr/>
        </p:nvSpPr>
        <p:spPr>
          <a:xfrm>
            <a:off x="16982336" y="7622218"/>
            <a:ext cx="82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Employee Motivation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94FCA1-A0BA-4C1F-BC7B-A771C7F02F86}"/>
              </a:ext>
            </a:extLst>
          </p:cNvPr>
          <p:cNvSpPr txBox="1"/>
          <p:nvPr/>
        </p:nvSpPr>
        <p:spPr>
          <a:xfrm>
            <a:off x="15273285" y="9411427"/>
            <a:ext cx="82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Organizational Development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682FD0-A1D7-453A-97A5-FBE06FC71B3C}"/>
              </a:ext>
            </a:extLst>
          </p:cNvPr>
          <p:cNvSpPr txBox="1"/>
          <p:nvPr/>
        </p:nvSpPr>
        <p:spPr>
          <a:xfrm>
            <a:off x="17636129" y="11112576"/>
            <a:ext cx="82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Workplace Health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85F9186-6055-4EC9-97D5-691740580D2F}"/>
              </a:ext>
            </a:extLst>
          </p:cNvPr>
          <p:cNvSpPr/>
          <p:nvPr/>
        </p:nvSpPr>
        <p:spPr>
          <a:xfrm>
            <a:off x="2615478" y="3585873"/>
            <a:ext cx="7957890" cy="1385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Industrial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0CA6AE6-C6EA-4DC0-8079-02EE5E6230C1}"/>
              </a:ext>
            </a:extLst>
          </p:cNvPr>
          <p:cNvSpPr/>
          <p:nvPr/>
        </p:nvSpPr>
        <p:spPr>
          <a:xfrm>
            <a:off x="8732196" y="1643658"/>
            <a:ext cx="7125486" cy="1729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DD6196-23AF-411A-BED3-E993CEF00F3B}"/>
              </a:ext>
            </a:extLst>
          </p:cNvPr>
          <p:cNvSpPr txBox="1"/>
          <p:nvPr/>
        </p:nvSpPr>
        <p:spPr>
          <a:xfrm>
            <a:off x="5289304" y="1226494"/>
            <a:ext cx="13799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Industrial-Organizational Psychology</a:t>
            </a:r>
            <a:endParaRPr lang="en-US" sz="7000" b="1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F2868B0-8CEC-4E5E-8BA1-509CBD3F48D1}"/>
              </a:ext>
            </a:extLst>
          </p:cNvPr>
          <p:cNvSpPr/>
          <p:nvPr/>
        </p:nvSpPr>
        <p:spPr>
          <a:xfrm>
            <a:off x="13804282" y="3591114"/>
            <a:ext cx="7957890" cy="1385133"/>
          </a:xfrm>
          <a:prstGeom prst="rect">
            <a:avLst/>
          </a:prstGeom>
          <a:solidFill>
            <a:srgbClr val="2D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Organizational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16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14" grpId="0" animBg="1"/>
      <p:bldP spid="36" grpId="0"/>
      <p:bldP spid="16" grpId="0" animBg="1"/>
      <p:bldP spid="6" grpId="0"/>
      <p:bldP spid="17" grpId="0" animBg="1"/>
      <p:bldP spid="10" grpId="0"/>
      <p:bldP spid="18" grpId="0" animBg="1"/>
      <p:bldP spid="8" grpId="0"/>
      <p:bldP spid="27" grpId="0"/>
      <p:bldP spid="28" grpId="0"/>
      <p:bldP spid="29" grpId="0"/>
      <p:bldP spid="30" grpId="0"/>
      <p:bldP spid="3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732810" y="5778412"/>
            <a:ext cx="129566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Why should you consider becoming an </a:t>
            </a:r>
            <a:r>
              <a:rPr lang="en-US" sz="70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I-O psychologist/practitioner?</a:t>
            </a:r>
            <a:endParaRPr lang="en-US" sz="7000" b="1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0237" y="4444080"/>
            <a:ext cx="15321775" cy="6177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4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1AF86937-43DA-459C-96FB-27C5E7148A34}"/>
              </a:ext>
            </a:extLst>
          </p:cNvPr>
          <p:cNvSpPr>
            <a:spLocks/>
          </p:cNvSpPr>
          <p:nvPr/>
        </p:nvSpPr>
        <p:spPr bwMode="auto">
          <a:xfrm>
            <a:off x="4768331" y="5700896"/>
            <a:ext cx="1177107" cy="2252364"/>
          </a:xfrm>
          <a:custGeom>
            <a:avLst/>
            <a:gdLst>
              <a:gd name="T0" fmla="*/ 0 w 337"/>
              <a:gd name="T1" fmla="*/ 183 h 709"/>
              <a:gd name="T2" fmla="*/ 0 w 337"/>
              <a:gd name="T3" fmla="*/ 708 h 709"/>
              <a:gd name="T4" fmla="*/ 337 w 337"/>
              <a:gd name="T5" fmla="*/ 709 h 709"/>
              <a:gd name="T6" fmla="*/ 337 w 337"/>
              <a:gd name="T7" fmla="*/ 0 h 709"/>
              <a:gd name="T8" fmla="*/ 0 w 337"/>
              <a:gd name="T9" fmla="*/ 18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183"/>
                </a:moveTo>
                <a:lnTo>
                  <a:pt x="0" y="708"/>
                </a:lnTo>
                <a:lnTo>
                  <a:pt x="337" y="709"/>
                </a:lnTo>
                <a:lnTo>
                  <a:pt x="337" y="0"/>
                </a:lnTo>
                <a:lnTo>
                  <a:pt x="0" y="18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xmlns="" id="{441AFE7B-D560-4A85-A766-32F0044BD716}"/>
              </a:ext>
            </a:extLst>
          </p:cNvPr>
          <p:cNvSpPr/>
          <p:nvPr/>
        </p:nvSpPr>
        <p:spPr>
          <a:xfrm>
            <a:off x="5945437" y="5763895"/>
            <a:ext cx="14863393" cy="2189364"/>
          </a:xfrm>
          <a:prstGeom prst="homePlate">
            <a:avLst/>
          </a:prstGeom>
          <a:solidFill>
            <a:srgbClr val="72D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62F7A0-522B-4C6C-8726-2827359C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D357AFF-0877-4192-995E-EB77DCAE93B2}"/>
              </a:ext>
            </a:extLst>
          </p:cNvPr>
          <p:cNvSpPr/>
          <p:nvPr/>
        </p:nvSpPr>
        <p:spPr>
          <a:xfrm>
            <a:off x="9208558" y="1072545"/>
            <a:ext cx="60363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8343">
              <a:defRPr/>
            </a:pPr>
            <a:r>
              <a:rPr lang="en-US" sz="96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Here’s why.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xmlns="" id="{4F1941AF-8191-4EBD-893F-756FFAF4FDBF}"/>
              </a:ext>
            </a:extLst>
          </p:cNvPr>
          <p:cNvSpPr/>
          <p:nvPr/>
        </p:nvSpPr>
        <p:spPr>
          <a:xfrm>
            <a:off x="5945438" y="3574531"/>
            <a:ext cx="14863393" cy="2189364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02D15E8F-895E-487D-8BA7-7BE9FAEB7A61}"/>
              </a:ext>
            </a:extLst>
          </p:cNvPr>
          <p:cNvSpPr>
            <a:spLocks/>
          </p:cNvSpPr>
          <p:nvPr/>
        </p:nvSpPr>
        <p:spPr bwMode="auto">
          <a:xfrm>
            <a:off x="4768331" y="3574531"/>
            <a:ext cx="1177107" cy="2734829"/>
          </a:xfrm>
          <a:custGeom>
            <a:avLst/>
            <a:gdLst>
              <a:gd name="T0" fmla="*/ 0 w 337"/>
              <a:gd name="T1" fmla="*/ 369 h 893"/>
              <a:gd name="T2" fmla="*/ 0 w 337"/>
              <a:gd name="T3" fmla="*/ 893 h 893"/>
              <a:gd name="T4" fmla="*/ 337 w 337"/>
              <a:gd name="T5" fmla="*/ 710 h 893"/>
              <a:gd name="T6" fmla="*/ 337 w 337"/>
              <a:gd name="T7" fmla="*/ 0 h 893"/>
              <a:gd name="T8" fmla="*/ 0 w 337"/>
              <a:gd name="T9" fmla="*/ 369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369"/>
                </a:moveTo>
                <a:lnTo>
                  <a:pt x="0" y="893"/>
                </a:lnTo>
                <a:lnTo>
                  <a:pt x="337" y="710"/>
                </a:lnTo>
                <a:lnTo>
                  <a:pt x="337" y="0"/>
                </a:lnTo>
                <a:lnTo>
                  <a:pt x="0" y="369"/>
                </a:lnTo>
                <a:close/>
              </a:path>
            </a:pathLst>
          </a:custGeom>
          <a:solidFill>
            <a:srgbClr val="3A58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xmlns="" id="{2D5A052A-A9B2-4634-AEE1-7FF88F8C68A9}"/>
              </a:ext>
            </a:extLst>
          </p:cNvPr>
          <p:cNvSpPr>
            <a:spLocks/>
          </p:cNvSpPr>
          <p:nvPr/>
        </p:nvSpPr>
        <p:spPr bwMode="auto">
          <a:xfrm>
            <a:off x="4768331" y="7943999"/>
            <a:ext cx="1177099" cy="2198624"/>
          </a:xfrm>
          <a:custGeom>
            <a:avLst/>
            <a:gdLst>
              <a:gd name="T0" fmla="*/ 0 w 337"/>
              <a:gd name="T1" fmla="*/ 526 h 709"/>
              <a:gd name="T2" fmla="*/ 0 w 337"/>
              <a:gd name="T3" fmla="*/ 1 h 709"/>
              <a:gd name="T4" fmla="*/ 337 w 337"/>
              <a:gd name="T5" fmla="*/ 0 h 709"/>
              <a:gd name="T6" fmla="*/ 337 w 337"/>
              <a:gd name="T7" fmla="*/ 709 h 709"/>
              <a:gd name="T8" fmla="*/ 0 w 337"/>
              <a:gd name="T9" fmla="*/ 52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526"/>
                </a:moveTo>
                <a:lnTo>
                  <a:pt x="0" y="1"/>
                </a:lnTo>
                <a:lnTo>
                  <a:pt x="337" y="0"/>
                </a:lnTo>
                <a:lnTo>
                  <a:pt x="337" y="709"/>
                </a:lnTo>
                <a:lnTo>
                  <a:pt x="0" y="526"/>
                </a:lnTo>
                <a:close/>
              </a:path>
            </a:pathLst>
          </a:custGeom>
          <a:solidFill>
            <a:srgbClr val="6C04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xmlns="" id="{3C1A153D-A41F-4D59-9FB0-F6238D32BAD5}"/>
              </a:ext>
            </a:extLst>
          </p:cNvPr>
          <p:cNvSpPr>
            <a:spLocks/>
          </p:cNvSpPr>
          <p:nvPr/>
        </p:nvSpPr>
        <p:spPr bwMode="auto">
          <a:xfrm>
            <a:off x="4768327" y="9578638"/>
            <a:ext cx="1177103" cy="2734829"/>
          </a:xfrm>
          <a:custGeom>
            <a:avLst/>
            <a:gdLst>
              <a:gd name="T0" fmla="*/ 0 w 337"/>
              <a:gd name="T1" fmla="*/ 524 h 893"/>
              <a:gd name="T2" fmla="*/ 0 w 337"/>
              <a:gd name="T3" fmla="*/ 0 h 893"/>
              <a:gd name="T4" fmla="*/ 337 w 337"/>
              <a:gd name="T5" fmla="*/ 183 h 893"/>
              <a:gd name="T6" fmla="*/ 337 w 337"/>
              <a:gd name="T7" fmla="*/ 893 h 893"/>
              <a:gd name="T8" fmla="*/ 0 w 337"/>
              <a:gd name="T9" fmla="*/ 524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524"/>
                </a:moveTo>
                <a:lnTo>
                  <a:pt x="0" y="0"/>
                </a:lnTo>
                <a:lnTo>
                  <a:pt x="337" y="183"/>
                </a:lnTo>
                <a:lnTo>
                  <a:pt x="337" y="893"/>
                </a:lnTo>
                <a:lnTo>
                  <a:pt x="0" y="524"/>
                </a:lnTo>
                <a:close/>
              </a:path>
            </a:pathLst>
          </a:custGeom>
          <a:solidFill>
            <a:srgbClr val="765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xmlns="" id="{F1A8E06F-8357-4D58-A7BF-BCB897B7308B}"/>
              </a:ext>
            </a:extLst>
          </p:cNvPr>
          <p:cNvSpPr txBox="1"/>
          <p:nvPr/>
        </p:nvSpPr>
        <p:spPr>
          <a:xfrm>
            <a:off x="5945438" y="3922774"/>
            <a:ext cx="2185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6A6A02E-D152-4C7E-AB84-8A66E71B12AA}"/>
              </a:ext>
            </a:extLst>
          </p:cNvPr>
          <p:cNvSpPr/>
          <p:nvPr/>
        </p:nvSpPr>
        <p:spPr>
          <a:xfrm>
            <a:off x="8130459" y="4102242"/>
            <a:ext cx="12009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343">
              <a:defRPr/>
            </a:pPr>
            <a:r>
              <a:rPr lang="en-US" b="1" dirty="0">
                <a:solidFill>
                  <a:srgbClr val="FFFFFF"/>
                </a:solidFill>
                <a:latin typeface="Open Sans" panose="020B0606030504020204" pitchFamily="34" charset="0"/>
              </a:rPr>
              <a:t>#1 Fastest growing occupation in the U.S., </a:t>
            </a:r>
          </a:p>
          <a:p>
            <a:pPr algn="just" defTabSz="1828343">
              <a:defRPr/>
            </a:pPr>
            <a:r>
              <a:rPr lang="en-US" b="1" dirty="0">
                <a:solidFill>
                  <a:srgbClr val="FFFFFF"/>
                </a:solidFill>
                <a:latin typeface="Open Sans" panose="020B0606030504020204" pitchFamily="34" charset="0"/>
              </a:rPr>
              <a:t>with a growth rate of 53% between 2014 and 2022.</a:t>
            </a:r>
            <a:endParaRPr lang="en-GB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xmlns="" id="{957FC984-C231-4FB7-9DED-3A93832E1586}"/>
              </a:ext>
            </a:extLst>
          </p:cNvPr>
          <p:cNvSpPr txBox="1"/>
          <p:nvPr/>
        </p:nvSpPr>
        <p:spPr>
          <a:xfrm>
            <a:off x="5945436" y="6087837"/>
            <a:ext cx="2185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600F9F3-0F26-4F80-A74D-EE9B6ADCC81D}"/>
              </a:ext>
            </a:extLst>
          </p:cNvPr>
          <p:cNvSpPr/>
          <p:nvPr/>
        </p:nvSpPr>
        <p:spPr>
          <a:xfrm>
            <a:off x="8130459" y="6476072"/>
            <a:ext cx="12009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343">
              <a:defRPr/>
            </a:pPr>
            <a:r>
              <a:rPr lang="en-US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#2 Best science job.</a:t>
            </a:r>
            <a:endParaRPr lang="en-GB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xmlns="" id="{A62697FD-5964-45B7-A4D0-F26EF384DB7B}"/>
              </a:ext>
            </a:extLst>
          </p:cNvPr>
          <p:cNvSpPr/>
          <p:nvPr/>
        </p:nvSpPr>
        <p:spPr>
          <a:xfrm>
            <a:off x="5945436" y="7943999"/>
            <a:ext cx="14863393" cy="2189364"/>
          </a:xfrm>
          <a:prstGeom prst="homePlate">
            <a:avLst/>
          </a:prstGeom>
          <a:solidFill>
            <a:srgbClr val="D70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xmlns="" id="{77B39EC2-14B3-401B-A24D-F15AAC825D92}"/>
              </a:ext>
            </a:extLst>
          </p:cNvPr>
          <p:cNvSpPr/>
          <p:nvPr/>
        </p:nvSpPr>
        <p:spPr>
          <a:xfrm>
            <a:off x="5945438" y="10134585"/>
            <a:ext cx="14863393" cy="2189364"/>
          </a:xfrm>
          <a:prstGeom prst="homePlate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xmlns="" id="{05FD8ABE-DA39-47CD-A3DC-B8FD9D7607EF}"/>
              </a:ext>
            </a:extLst>
          </p:cNvPr>
          <p:cNvSpPr txBox="1"/>
          <p:nvPr/>
        </p:nvSpPr>
        <p:spPr>
          <a:xfrm>
            <a:off x="5926861" y="8298717"/>
            <a:ext cx="2185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en-US" sz="9000" b="1" dirty="0">
                <a:solidFill>
                  <a:srgbClr val="FFFFFF"/>
                </a:solidFill>
                <a:latin typeface="Open Sans" panose="020B0606030504020204" pitchFamily="34" charset="0"/>
              </a:rPr>
              <a:t>3</a:t>
            </a:r>
            <a:endParaRPr kumimoji="0" lang="en-GB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6E9AD29-0505-439F-820C-8EFAA80BAEF3}"/>
              </a:ext>
            </a:extLst>
          </p:cNvPr>
          <p:cNvSpPr/>
          <p:nvPr/>
        </p:nvSpPr>
        <p:spPr>
          <a:xfrm>
            <a:off x="8111884" y="8737752"/>
            <a:ext cx="12009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343">
              <a:defRPr/>
            </a:pPr>
            <a:r>
              <a:rPr lang="en-US" b="1" dirty="0">
                <a:solidFill>
                  <a:srgbClr val="FFFFFF"/>
                </a:solidFill>
                <a:latin typeface="Open Sans" panose="020B0606030504020204" pitchFamily="34" charset="0"/>
              </a:rPr>
              <a:t>#20 Best STEM job.</a:t>
            </a:r>
            <a:endParaRPr lang="en-GB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xmlns="" id="{081402C5-B9B3-400D-ADF5-ADDECBA45296}"/>
              </a:ext>
            </a:extLst>
          </p:cNvPr>
          <p:cNvSpPr txBox="1"/>
          <p:nvPr/>
        </p:nvSpPr>
        <p:spPr>
          <a:xfrm>
            <a:off x="5991134" y="10494815"/>
            <a:ext cx="2185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en-US" sz="9000" b="1" dirty="0">
                <a:solidFill>
                  <a:srgbClr val="FFFFFF"/>
                </a:solidFill>
                <a:latin typeface="Open Sans" panose="020B0606030504020204" pitchFamily="34" charset="0"/>
              </a:rPr>
              <a:t>4</a:t>
            </a:r>
            <a:endParaRPr kumimoji="0" lang="en-GB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2C7DE30-623A-492E-9AE2-261AEB623078}"/>
              </a:ext>
            </a:extLst>
          </p:cNvPr>
          <p:cNvSpPr/>
          <p:nvPr/>
        </p:nvSpPr>
        <p:spPr>
          <a:xfrm>
            <a:off x="8176157" y="10908450"/>
            <a:ext cx="12009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343">
              <a:defRPr/>
            </a:pPr>
            <a:r>
              <a:rPr lang="en-US" b="1" dirty="0">
                <a:solidFill>
                  <a:srgbClr val="FFFFFF"/>
                </a:solidFill>
                <a:latin typeface="Open Sans" panose="020B0606030504020204" pitchFamily="34" charset="0"/>
              </a:rPr>
              <a:t>#46 Best overall job</a:t>
            </a:r>
            <a:endParaRPr lang="en-GB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43B3F46-660A-46F1-86FC-708C10932E45}"/>
              </a:ext>
            </a:extLst>
          </p:cNvPr>
          <p:cNvSpPr/>
          <p:nvPr/>
        </p:nvSpPr>
        <p:spPr>
          <a:xfrm>
            <a:off x="11785600" y="12846773"/>
            <a:ext cx="12397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Sources: U.S. News &amp; World Report (2019). Industrial Psychology: Overview.</a:t>
            </a:r>
          </a:p>
          <a:p>
            <a:pPr algn="r"/>
            <a:r>
              <a:rPr lang="en-US" sz="2000" dirty="0" err="1">
                <a:solidFill>
                  <a:schemeClr val="tx2"/>
                </a:solidFill>
              </a:rPr>
              <a:t>Riggio</a:t>
            </a:r>
            <a:r>
              <a:rPr lang="en-US" sz="2000" dirty="0">
                <a:solidFill>
                  <a:schemeClr val="tx2"/>
                </a:solidFill>
              </a:rPr>
              <a:t>, R.E. (2014). Which area of psychology is the US’s fastest growing career? </a:t>
            </a:r>
            <a:r>
              <a:rPr lang="en-US" sz="2000" i="1" dirty="0">
                <a:solidFill>
                  <a:schemeClr val="tx2"/>
                </a:solidFill>
              </a:rPr>
              <a:t>Psychology Today.</a:t>
            </a:r>
          </a:p>
        </p:txBody>
      </p:sp>
    </p:spTree>
    <p:extLst>
      <p:ext uri="{BB962C8B-B14F-4D97-AF65-F5344CB8AC3E}">
        <p14:creationId xmlns:p14="http://schemas.microsoft.com/office/powerpoint/2010/main" val="27685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22" grpId="0" animBg="1"/>
      <p:bldP spid="27" grpId="0" animBg="1"/>
      <p:bldP spid="28" grpId="0" animBg="1"/>
      <p:bldP spid="29" grpId="0" animBg="1"/>
      <p:bldP spid="30" grpId="0"/>
      <p:bldP spid="38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D357AFF-0877-4192-995E-EB77DCAE93B2}"/>
              </a:ext>
            </a:extLst>
          </p:cNvPr>
          <p:cNvSpPr/>
          <p:nvPr/>
        </p:nvSpPr>
        <p:spPr>
          <a:xfrm>
            <a:off x="1675961" y="582180"/>
            <a:ext cx="21025721" cy="1865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8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much does an </a:t>
            </a:r>
            <a:r>
              <a:rPr lang="en-US" sz="82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I-O </a:t>
            </a:r>
            <a:r>
              <a:rPr lang="en-US" sz="8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psychologist make?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61D42A-B4FB-4540-A36B-A89498F3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50" y="5549206"/>
            <a:ext cx="17677544" cy="7512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62F7A0-522B-4C6C-8726-2827359C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43B3F46-660A-46F1-86FC-708C10932E45}"/>
              </a:ext>
            </a:extLst>
          </p:cNvPr>
          <p:cNvSpPr/>
          <p:nvPr/>
        </p:nvSpPr>
        <p:spPr>
          <a:xfrm>
            <a:off x="12843164" y="13239188"/>
            <a:ext cx="113399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Source: </a:t>
            </a:r>
            <a:r>
              <a:rPr lang="en-US" sz="2000" dirty="0">
                <a:solidFill>
                  <a:schemeClr val="tx2"/>
                </a:solidFill>
              </a:rPr>
              <a:t>U.S. News &amp; World Report (2019). Industrial Psychology: Overview.</a:t>
            </a:r>
          </a:p>
          <a:p>
            <a:pPr algn="r">
              <a:spcAft>
                <a:spcPts val="600"/>
              </a:spcAft>
            </a:pPr>
            <a:r>
              <a:rPr lang="en-US" sz="20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B2F278-9211-4EE9-A135-3435E54871C8}"/>
              </a:ext>
            </a:extLst>
          </p:cNvPr>
          <p:cNvSpPr txBox="1"/>
          <p:nvPr/>
        </p:nvSpPr>
        <p:spPr>
          <a:xfrm>
            <a:off x="2296680" y="3433189"/>
            <a:ext cx="195364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I-O </a:t>
            </a:r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psychologists made a median salary of </a:t>
            </a:r>
            <a:r>
              <a:rPr lang="en-US" sz="4000" u="sng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$97,260 </a:t>
            </a:r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in 2018. The best-paid 25 percent</a:t>
            </a:r>
          </a:p>
          <a:p>
            <a:r>
              <a:rPr lang="en-US" sz="4000" dirty="0">
                <a:solidFill>
                  <a:schemeClr val="tx2"/>
                </a:solidFill>
                <a:latin typeface="Raleway" charset="0"/>
                <a:ea typeface="Raleway" charset="0"/>
                <a:cs typeface="Raleway" charset="0"/>
              </a:rPr>
              <a:t>made $138,180 that year, while the lowest-paid 25 percent made $61,950.</a:t>
            </a:r>
          </a:p>
          <a:p>
            <a:endParaRPr lang="en-US" sz="4000" dirty="0">
              <a:solidFill>
                <a:schemeClr val="tx2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Default Theme">
  <a:themeElements>
    <a:clrScheme name="Elevation Ligh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2E2E35"/>
      </a:accent1>
      <a:accent2>
        <a:srgbClr val="2FC0D6"/>
      </a:accent2>
      <a:accent3>
        <a:srgbClr val="9F9EA2"/>
      </a:accent3>
      <a:accent4>
        <a:srgbClr val="D7D5D4"/>
      </a:accent4>
      <a:accent5>
        <a:srgbClr val="2E2E35"/>
      </a:accent5>
      <a:accent6>
        <a:srgbClr val="9F9EA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765</Words>
  <Application>Microsoft Office PowerPoint</Application>
  <PresentationFormat>Custom</PresentationFormat>
  <Paragraphs>110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Gill Sans</vt:lpstr>
      <vt:lpstr>Lato</vt:lpstr>
      <vt:lpstr>Lato Light</vt:lpstr>
      <vt:lpstr>Montserrat</vt:lpstr>
      <vt:lpstr>Noto Sans</vt:lpstr>
      <vt:lpstr>Open Sans</vt:lpstr>
      <vt:lpstr>Raleway</vt:lpstr>
      <vt:lpstr>Roboto Regular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Leung</dc:creator>
  <cp:lastModifiedBy>Windows User</cp:lastModifiedBy>
  <cp:revision>41</cp:revision>
  <dcterms:created xsi:type="dcterms:W3CDTF">2020-01-10T23:00:50Z</dcterms:created>
  <dcterms:modified xsi:type="dcterms:W3CDTF">2021-03-23T19:07:56Z</dcterms:modified>
</cp:coreProperties>
</file>