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p:scale>
          <a:sx n="40" d="100"/>
          <a:sy n="40" d="100"/>
        </p:scale>
        <p:origin x="-576" y="-58"/>
      </p:cViewPr>
      <p:guideLst>
        <p:guide orient="horz" pos="2160"/>
        <p:guide pos="2880"/>
      </p:guideLst>
    </p:cSldViewPr>
  </p:slideViewPr>
  <p:sorterViewPr>
    <p:cViewPr>
      <p:scale>
        <a:sx n="66" d="100"/>
        <a:sy n="66" d="100"/>
      </p:scale>
      <p:origin x="0" y="846"/>
    </p:cViewPr>
  </p:sorterViewPr>
  <p:notesViewPr>
    <p:cSldViewPr>
      <p:cViewPr varScale="1">
        <p:scale>
          <a:sx n="63" d="100"/>
          <a:sy n="63" d="100"/>
        </p:scale>
        <p:origin x="2630" y="6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i="1"/>
            </a:lvl1pPr>
          </a:lstStyle>
          <a:p>
            <a:endParaRPr lang="en-US" alt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i="1"/>
            </a:lvl1pPr>
          </a:lstStyle>
          <a:p>
            <a:endParaRPr lang="en-US" alt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i="1"/>
            </a:lvl1pPr>
          </a:lstStyle>
          <a:p>
            <a:endParaRPr lang="en-US" alt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i="1"/>
            </a:lvl1pPr>
          </a:lstStyle>
          <a:p>
            <a:fld id="{1F5A2DC7-59CC-495F-A679-CAE09972E4E9}" type="slidenum">
              <a:rPr lang="en-US" altLang="en-US"/>
              <a:pPr/>
              <a:t>‹#›</a:t>
            </a:fld>
            <a:endParaRPr lang="en-US" altLang="en-US"/>
          </a:p>
        </p:txBody>
      </p:sp>
    </p:spTree>
    <p:extLst>
      <p:ext uri="{BB962C8B-B14F-4D97-AF65-F5344CB8AC3E}">
        <p14:creationId xmlns:p14="http://schemas.microsoft.com/office/powerpoint/2010/main" val="25716737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i="1"/>
            </a:lvl1pPr>
          </a:lstStyle>
          <a:p>
            <a:endParaRPr lang="en-US" altLang="en-US"/>
          </a:p>
        </p:txBody>
      </p:sp>
      <p:sp>
        <p:nvSpPr>
          <p:cNvPr id="205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i="1"/>
            </a:lvl1pPr>
          </a:lstStyle>
          <a:p>
            <a:endParaRPr lang="en-US" alt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i="1"/>
            </a:lvl1pPr>
          </a:lstStyle>
          <a:p>
            <a:endParaRPr lang="en-US" alt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i="1"/>
            </a:lvl1pPr>
          </a:lstStyle>
          <a:p>
            <a:fld id="{040F6938-BE14-43E7-B76C-40DF4EC2C00A}" type="slidenum">
              <a:rPr lang="en-US" altLang="en-US"/>
              <a:pPr/>
              <a:t>‹#›</a:t>
            </a:fld>
            <a:endParaRPr lang="en-US" altLang="en-US"/>
          </a:p>
        </p:txBody>
      </p:sp>
      <p:sp>
        <p:nvSpPr>
          <p:cNvPr id="2054" name="Rectangle 6"/>
          <p:cNvSpPr>
            <a:spLocks noChangeArrowheads="1" noTextEdit="1"/>
          </p:cNvSpPr>
          <p:nvPr>
            <p:ph type="sldImg" idx="2"/>
          </p:nvPr>
        </p:nvSpPr>
        <p:spPr bwMode="auto">
          <a:xfrm>
            <a:off x="1149350" y="692150"/>
            <a:ext cx="4559300" cy="3416300"/>
          </a:xfrm>
          <a:prstGeom prst="rect">
            <a:avLst/>
          </a:prstGeom>
          <a:no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5" name="Rectangle 7"/>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extLst>
      <p:ext uri="{BB962C8B-B14F-4D97-AF65-F5344CB8AC3E}">
        <p14:creationId xmlns:p14="http://schemas.microsoft.com/office/powerpoint/2010/main" val="26016495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p:cNvSpPr>
            <a:spLocks noChangeArrowheads="1" noTextEdit="1"/>
          </p:cNvSpPr>
          <p:nvPr>
            <p:ph type="sldImg"/>
          </p:nvPr>
        </p:nvSpPr>
        <p:spPr>
          <a:xfrm>
            <a:off x="1150938" y="692150"/>
            <a:ext cx="4556125" cy="3416300"/>
          </a:xfrm>
          <a:ln cap="flat"/>
        </p:spPr>
      </p:sp>
      <p:sp>
        <p:nvSpPr>
          <p:cNvPr id="5126" name="Rectangle 6"/>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27061070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5"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6"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7" name="Rectangle 5"/>
          <p:cNvSpPr>
            <a:spLocks noChangeArrowheads="1" noTextEdit="1"/>
          </p:cNvSpPr>
          <p:nvPr>
            <p:ph type="sldImg"/>
          </p:nvPr>
        </p:nvSpPr>
        <p:spPr>
          <a:xfrm>
            <a:off x="1150938" y="692150"/>
            <a:ext cx="4556125" cy="3416300"/>
          </a:xfrm>
          <a:ln cap="flat"/>
        </p:spPr>
      </p:sp>
      <p:sp>
        <p:nvSpPr>
          <p:cNvPr id="23558" name="Rectangle 6"/>
          <p:cNvSpPr>
            <a:spLocks noGrp="1" noChangeArrowheads="1"/>
          </p:cNvSpPr>
          <p:nvPr>
            <p:ph type="body" idx="1"/>
          </p:nvPr>
        </p:nvSpPr>
        <p:spPr>
          <a:noFill/>
          <a:ln/>
        </p:spPr>
        <p:txBody>
          <a:bodyPr/>
          <a:lstStyle/>
          <a:p>
            <a:r>
              <a:rPr lang="en-US" altLang="en-US"/>
              <a:t>     This exercise gives students an illustration of the sorts of problems that someone from a different culture encounters when they are unaware of or don’t understand the assumptions of a different group.</a:t>
            </a:r>
          </a:p>
        </p:txBody>
      </p:sp>
    </p:spTree>
    <p:extLst>
      <p:ext uri="{BB962C8B-B14F-4D97-AF65-F5344CB8AC3E}">
        <p14:creationId xmlns:p14="http://schemas.microsoft.com/office/powerpoint/2010/main" val="1345659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3" name="Rectangle 5"/>
          <p:cNvSpPr>
            <a:spLocks noChangeArrowheads="1" noTextEdit="1"/>
          </p:cNvSpPr>
          <p:nvPr>
            <p:ph type="sldImg"/>
          </p:nvPr>
        </p:nvSpPr>
        <p:spPr>
          <a:xfrm>
            <a:off x="1150938" y="692150"/>
            <a:ext cx="4556125" cy="3416300"/>
          </a:xfrm>
          <a:ln cap="flat"/>
        </p:spPr>
      </p:sp>
      <p:sp>
        <p:nvSpPr>
          <p:cNvPr id="7174" name="Rectangle 6"/>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2045903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9"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0"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 name="Rectangle 5"/>
          <p:cNvSpPr>
            <a:spLocks noChangeArrowheads="1" noTextEdit="1"/>
          </p:cNvSpPr>
          <p:nvPr>
            <p:ph type="sldImg"/>
          </p:nvPr>
        </p:nvSpPr>
        <p:spPr>
          <a:xfrm>
            <a:off x="1150938" y="692150"/>
            <a:ext cx="4556125" cy="3416300"/>
          </a:xfrm>
          <a:ln cap="flat"/>
        </p:spPr>
      </p:sp>
      <p:sp>
        <p:nvSpPr>
          <p:cNvPr id="9222" name="Rectangle 6"/>
          <p:cNvSpPr>
            <a:spLocks noGrp="1" noChangeArrowheads="1"/>
          </p:cNvSpPr>
          <p:nvPr>
            <p:ph type="body" idx="1"/>
          </p:nvPr>
        </p:nvSpPr>
        <p:spPr>
          <a:noFill/>
          <a:ln/>
        </p:spPr>
        <p:txBody>
          <a:bodyPr/>
          <a:lstStyle/>
          <a:p>
            <a:r>
              <a:rPr lang="en-US" altLang="en-US"/>
              <a:t>The Bureau of Labor Statistics estimated that in 1996, 71% of the workforce was employed in the service industry and that by 2006 that was expected to rise to 74%.  The interpersonal nature of service transactions makes similarities between employee and customer more important.  As the population in general becomes more diverse, employees who can communicate most efficiently with those clients become a business advantage.</a:t>
            </a:r>
          </a:p>
          <a:p>
            <a:r>
              <a:rPr lang="en-US" altLang="en-US"/>
              <a:t>Globalization has increased the contact with clients and co-workers from other countries.  An understanding of cultural differences can not only facilitate communication, but can also avoid potentially embarrassing or even insulting situations.</a:t>
            </a:r>
          </a:p>
          <a:p>
            <a:r>
              <a:rPr lang="en-US" altLang="en-US"/>
              <a:t>To deal with the changing labor market, employers are developing new recruiting strategies to target older employers, minorities, and immigrants.  They are developing more flexible benefits packages (more flexible hours, working from home, leaves of absence) to accommodate the new diversity they must manage.</a:t>
            </a:r>
          </a:p>
          <a:p>
            <a:r>
              <a:rPr lang="en-US" altLang="en-US"/>
              <a:t>When we think of cultural differences, we don’t often think of the differences in corporate cultures, too.  As large companies buy out smaller companies, employees with potentially very different expectations (and sometimes from competing companies) are thrown together in the expectation of working together happily and productively.</a:t>
            </a:r>
          </a:p>
          <a:p>
            <a:endParaRPr lang="en-US" altLang="en-US"/>
          </a:p>
        </p:txBody>
      </p:sp>
    </p:spTree>
    <p:extLst>
      <p:ext uri="{BB962C8B-B14F-4D97-AF65-F5344CB8AC3E}">
        <p14:creationId xmlns:p14="http://schemas.microsoft.com/office/powerpoint/2010/main" val="2861845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7"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8"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9" name="Rectangle 5"/>
          <p:cNvSpPr>
            <a:spLocks noChangeArrowheads="1" noTextEdit="1"/>
          </p:cNvSpPr>
          <p:nvPr>
            <p:ph type="sldImg"/>
          </p:nvPr>
        </p:nvSpPr>
        <p:spPr>
          <a:xfrm>
            <a:off x="1150938" y="692150"/>
            <a:ext cx="4556125" cy="3416300"/>
          </a:xfrm>
          <a:ln cap="flat"/>
        </p:spPr>
      </p:sp>
      <p:sp>
        <p:nvSpPr>
          <p:cNvPr id="11270" name="Rectangle 6"/>
          <p:cNvSpPr>
            <a:spLocks noGrp="1" noChangeArrowheads="1"/>
          </p:cNvSpPr>
          <p:nvPr>
            <p:ph type="body" idx="1"/>
          </p:nvPr>
        </p:nvSpPr>
        <p:spPr>
          <a:xfrm>
            <a:off x="685800" y="4343400"/>
            <a:ext cx="5562600" cy="4114800"/>
          </a:xfrm>
          <a:noFill/>
          <a:ln/>
        </p:spPr>
        <p:txBody>
          <a:bodyPr/>
          <a:lstStyle/>
          <a:p>
            <a:r>
              <a:rPr lang="en-US" altLang="en-US"/>
              <a:t>     By the year 2000, the workforce is expected to be half male and half female.  In 1990, women received approximately 31% of MBAs, 39% of law degrees, 13% of engineering degrees, and half of all undergraduate degrees.</a:t>
            </a:r>
          </a:p>
          <a:p>
            <a:r>
              <a:rPr lang="en-US" altLang="en-US"/>
              <a:t>     Although organizations are making strides to advance women, many organizations admit that stereotypes and preconceptions are still barriers.  A focus on being “family-friendly” has developed to better utilize the talents of employees.  Although both men </a:t>
            </a:r>
            <a:r>
              <a:rPr lang="en-US" altLang="en-US" u="sng"/>
              <a:t>and</a:t>
            </a:r>
            <a:r>
              <a:rPr lang="en-US" altLang="en-US"/>
              <a:t> women benefit from such policies, women tend to benefit more.  For instance, companies have instituted on-site daycare facilities, allowed more flexible hours, and have made it easier for all employees to work from home.</a:t>
            </a:r>
          </a:p>
          <a:p>
            <a:r>
              <a:rPr lang="en-US" altLang="en-US"/>
              <a:t>     Age diversity has created new problems for organizations that have typically moved employees through the organization with the expectation of retirement at a certain age.  Not only are employees not retiring, but they are returning from retirement.  This sometimes creates odd age inversions in which an older employer is managed by a much younger employee.  This creates an uncomfortable role reversal akin to “telling your grandma to clean the table.” </a:t>
            </a:r>
          </a:p>
        </p:txBody>
      </p:sp>
    </p:spTree>
    <p:extLst>
      <p:ext uri="{BB962C8B-B14F-4D97-AF65-F5344CB8AC3E}">
        <p14:creationId xmlns:p14="http://schemas.microsoft.com/office/powerpoint/2010/main" val="4270869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5"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6"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7" name="Rectangle 5"/>
          <p:cNvSpPr>
            <a:spLocks noChangeArrowheads="1" noTextEdit="1"/>
          </p:cNvSpPr>
          <p:nvPr>
            <p:ph type="sldImg"/>
          </p:nvPr>
        </p:nvSpPr>
        <p:spPr>
          <a:xfrm>
            <a:off x="1143000" y="685800"/>
            <a:ext cx="4556125" cy="3416300"/>
          </a:xfrm>
          <a:ln cap="flat"/>
        </p:spPr>
      </p:sp>
      <p:sp>
        <p:nvSpPr>
          <p:cNvPr id="13318" name="Rectangle 6"/>
          <p:cNvSpPr>
            <a:spLocks noGrp="1" noChangeArrowheads="1"/>
          </p:cNvSpPr>
          <p:nvPr>
            <p:ph type="body" idx="1"/>
          </p:nvPr>
        </p:nvSpPr>
        <p:spPr>
          <a:xfrm>
            <a:off x="609600" y="4343400"/>
            <a:ext cx="5638800" cy="4114800"/>
          </a:xfrm>
          <a:noFill/>
          <a:ln/>
        </p:spPr>
        <p:txBody>
          <a:bodyPr/>
          <a:lstStyle/>
          <a:p>
            <a:r>
              <a:rPr lang="en-US" altLang="en-US"/>
              <a:t>     There is a wealth of information on the topic of cultural differences, so much so that it has become an integral part of many Introductory Psychology texts.</a:t>
            </a:r>
          </a:p>
          <a:p>
            <a:r>
              <a:rPr lang="en-US" altLang="en-US"/>
              <a:t>     The point on this chart perhaps requiring more information is the last bullet.  A wise company will realize that employees who still maintain close ties to their national and cultural heritage can be valuable assets in many ways.  Not only may they help to attract the business of their peers, but they can serve as an educational source for other employees.  They can help to educate others on the differences that employees might encounter when doing business with someone from their country or ethnic group.  As such, some of the difficult lessons of doing business abroad can be learned “in-house” without leaving the country.</a:t>
            </a:r>
          </a:p>
        </p:txBody>
      </p:sp>
    </p:spTree>
    <p:extLst>
      <p:ext uri="{BB962C8B-B14F-4D97-AF65-F5344CB8AC3E}">
        <p14:creationId xmlns:p14="http://schemas.microsoft.com/office/powerpoint/2010/main" val="2037107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5" name="Rectangle 5"/>
          <p:cNvSpPr>
            <a:spLocks noChangeArrowheads="1" noTextEdit="1"/>
          </p:cNvSpPr>
          <p:nvPr>
            <p:ph type="sldImg"/>
          </p:nvPr>
        </p:nvSpPr>
        <p:spPr>
          <a:xfrm>
            <a:off x="1150938" y="692150"/>
            <a:ext cx="4556125" cy="3416300"/>
          </a:xfrm>
          <a:ln cap="flat"/>
        </p:spPr>
      </p:sp>
      <p:sp>
        <p:nvSpPr>
          <p:cNvPr id="15366" name="Rectangle 6"/>
          <p:cNvSpPr>
            <a:spLocks noGrp="1" noChangeArrowheads="1"/>
          </p:cNvSpPr>
          <p:nvPr>
            <p:ph type="body" idx="1"/>
          </p:nvPr>
        </p:nvSpPr>
        <p:spPr>
          <a:xfrm>
            <a:off x="685800" y="4343400"/>
            <a:ext cx="5562600" cy="4114800"/>
          </a:xfrm>
          <a:noFill/>
          <a:ln/>
        </p:spPr>
        <p:txBody>
          <a:bodyPr/>
          <a:lstStyle/>
          <a:p>
            <a:r>
              <a:rPr lang="en-US" altLang="en-US"/>
              <a:t>     The effects of strict workplace policies on single mothers have been well-documented (e.g., needing to care for a sick child and missing work, being overlooked for travel opportunities because of family demands, etc.). However, single employees have become the subject of a certain “reverse discrimination.”  Single employees (without children or spouses to “worry about”) often shoulder a disproportionate share of the travel, overtime, and other special requests.</a:t>
            </a:r>
          </a:p>
          <a:p>
            <a:r>
              <a:rPr lang="en-US" altLang="en-US"/>
              <a:t>     The Americans with Disabilities Act has also placed the spotlight on the extra accommodations employers must make to integrate the skills and contributions of persons with disabilities.  The “special treatment” received by these employees can often create tension in the workplace that a manager must manage.</a:t>
            </a:r>
          </a:p>
          <a:p>
            <a:r>
              <a:rPr lang="en-US" altLang="en-US"/>
              <a:t>     Sexual orientation and political views can also create tensions in the workplace if not handled appropriately, particularly among employees who work on teams and disagree on these beliefs.</a:t>
            </a:r>
          </a:p>
          <a:p>
            <a:r>
              <a:rPr lang="en-US" altLang="en-US"/>
              <a:t>     Other personal idiosyncrasies such as personality (the “difficult” employee), behavior quirks (personal space issues come to the fore in cubicles), and others also create new situations that fall under the umbrella of diversity management.  Although they may not be new phenomena, they can interact with other factors to create new problems.</a:t>
            </a:r>
          </a:p>
        </p:txBody>
      </p:sp>
    </p:spTree>
    <p:extLst>
      <p:ext uri="{BB962C8B-B14F-4D97-AF65-F5344CB8AC3E}">
        <p14:creationId xmlns:p14="http://schemas.microsoft.com/office/powerpoint/2010/main" val="301463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3" name="Rectangle 5"/>
          <p:cNvSpPr>
            <a:spLocks noChangeArrowheads="1" noTextEdit="1"/>
          </p:cNvSpPr>
          <p:nvPr>
            <p:ph type="sldImg"/>
          </p:nvPr>
        </p:nvSpPr>
        <p:spPr>
          <a:xfrm>
            <a:off x="1150938" y="692150"/>
            <a:ext cx="4556125" cy="3416300"/>
          </a:xfrm>
          <a:ln cap="flat"/>
        </p:spPr>
      </p:sp>
      <p:sp>
        <p:nvSpPr>
          <p:cNvPr id="17414" name="Rectangle 6"/>
          <p:cNvSpPr>
            <a:spLocks noGrp="1" noChangeArrowheads="1"/>
          </p:cNvSpPr>
          <p:nvPr>
            <p:ph type="body" idx="1"/>
          </p:nvPr>
        </p:nvSpPr>
        <p:spPr>
          <a:xfrm>
            <a:off x="381000" y="4343400"/>
            <a:ext cx="6019800" cy="4114800"/>
          </a:xfrm>
          <a:noFill/>
          <a:ln/>
        </p:spPr>
        <p:txBody>
          <a:bodyPr/>
          <a:lstStyle/>
          <a:p>
            <a:r>
              <a:rPr lang="en-US" altLang="en-US"/>
              <a:t>     The last ten years has seen an increase in jobs, but a decrease in qualified applicants.  As a result, employers must be more creative and flexible to get the people they want/need.   Social psychology tells us that we will view people who are different in potentially negative ways.  Employers assuming that “different” applicants are not capable because they don’t fit a preconceived picture of current employees will overlook qualified applicants from other groups.</a:t>
            </a:r>
          </a:p>
          <a:p>
            <a:r>
              <a:rPr lang="en-US" altLang="en-US"/>
              <a:t>Note: This might also be a nice opportunity to make the connection to the representativeness heuristic/bias.</a:t>
            </a:r>
          </a:p>
          <a:p>
            <a:r>
              <a:rPr lang="en-US" altLang="en-US"/>
              <a:t>     For the past thirty years, employers have been trained to treat employees and applicants from certain protected groups fairly.  Along the way, this became an incentive to treat employees equally.  Essentially, employers were to act as if they were blind to the differences among their employees.  The fairness challenge posed by diversity is to recognize, accept, and perhaps reward the differences of employees while still maintaining fair treatment of them.  Needless to say, this is not an easy challenge.</a:t>
            </a:r>
          </a:p>
        </p:txBody>
      </p:sp>
    </p:spTree>
    <p:extLst>
      <p:ext uri="{BB962C8B-B14F-4D97-AF65-F5344CB8AC3E}">
        <p14:creationId xmlns:p14="http://schemas.microsoft.com/office/powerpoint/2010/main" val="20068781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59"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0"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1" name="Rectangle 5"/>
          <p:cNvSpPr>
            <a:spLocks noChangeArrowheads="1" noTextEdit="1"/>
          </p:cNvSpPr>
          <p:nvPr>
            <p:ph type="sldImg"/>
          </p:nvPr>
        </p:nvSpPr>
        <p:spPr>
          <a:xfrm>
            <a:off x="1150938" y="692150"/>
            <a:ext cx="4556125" cy="3416300"/>
          </a:xfrm>
          <a:ln cap="flat"/>
        </p:spPr>
      </p:sp>
      <p:sp>
        <p:nvSpPr>
          <p:cNvPr id="19462" name="Rectangle 6"/>
          <p:cNvSpPr>
            <a:spLocks noGrp="1" noChangeArrowheads="1"/>
          </p:cNvSpPr>
          <p:nvPr>
            <p:ph type="body" idx="1"/>
          </p:nvPr>
        </p:nvSpPr>
        <p:spPr>
          <a:xfrm>
            <a:off x="381000" y="4343400"/>
            <a:ext cx="6019800" cy="4114800"/>
          </a:xfrm>
          <a:noFill/>
          <a:ln/>
        </p:spPr>
        <p:txBody>
          <a:bodyPr/>
          <a:lstStyle/>
          <a:p>
            <a:r>
              <a:rPr lang="en-US" altLang="en-US"/>
              <a:t>     The ultimate challenge posed by changes in diversity is to maximize the potential benefits to the company that the diversity of contributions offers.  Again, social psychology provides much in the way of research on group processes and the behavior of ingroups and outgroups.</a:t>
            </a:r>
          </a:p>
          <a:p>
            <a:r>
              <a:rPr lang="en-US" altLang="en-US"/>
              <a:t>     For instance, group problem solving can be enhanced significantly during the brainstorming phase if a greater variety of approaches and ideas are generated.  Group diversity can facilitate the generation of multiple ideas and approaches.  However, greater diversity can generate conflict during the idea evaluation stage that inhibits communication and sharing of ideas.  As a result, group cohesiveness can be destroyed by counterproductive conflict.</a:t>
            </a:r>
          </a:p>
          <a:p>
            <a:r>
              <a:rPr lang="en-US" altLang="en-US"/>
              <a:t>    The role of the leader of a diverse group is to improve problem solving by channeling conflict in such a way as to maximize group input but keep counterproductive conflict at a minimum. </a:t>
            </a:r>
          </a:p>
        </p:txBody>
      </p:sp>
    </p:spTree>
    <p:extLst>
      <p:ext uri="{BB962C8B-B14F-4D97-AF65-F5344CB8AC3E}">
        <p14:creationId xmlns:p14="http://schemas.microsoft.com/office/powerpoint/2010/main" val="518678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7"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8"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9" name="Rectangle 5"/>
          <p:cNvSpPr>
            <a:spLocks noChangeArrowheads="1" noTextEdit="1"/>
          </p:cNvSpPr>
          <p:nvPr>
            <p:ph type="sldImg"/>
          </p:nvPr>
        </p:nvSpPr>
        <p:spPr>
          <a:xfrm>
            <a:off x="1150938" y="692150"/>
            <a:ext cx="4556125" cy="3416300"/>
          </a:xfrm>
          <a:ln cap="flat"/>
        </p:spPr>
      </p:sp>
      <p:sp>
        <p:nvSpPr>
          <p:cNvPr id="21510" name="Rectangle 6"/>
          <p:cNvSpPr>
            <a:spLocks noGrp="1" noChangeArrowheads="1"/>
          </p:cNvSpPr>
          <p:nvPr>
            <p:ph type="body" idx="1"/>
          </p:nvPr>
        </p:nvSpPr>
        <p:spPr>
          <a:noFill/>
          <a:ln/>
        </p:spPr>
        <p:txBody>
          <a:bodyPr/>
          <a:lstStyle/>
          <a:p>
            <a:r>
              <a:rPr lang="en-US" altLang="en-US"/>
              <a:t>     The most common intervention used by I-O psychologists to help organizations manage diversity is diversity training.  The training can take several approaches, but will differ depending on the target audience.</a:t>
            </a:r>
          </a:p>
          <a:p>
            <a:r>
              <a:rPr lang="en-US" altLang="en-US"/>
              <a:t>     Training for managers will focus on how to recruit and hire a more diverse workforce.  This training often entails raising awareness of new sources or outlets that allow employers to find a greater pool of applicants.  Manager training will also focus on how to manage the diversity of the newly hired workers.  Specifically, training will focus on how to integrate the new employees into the existing workforce and how to raise the awareness of the current employees as to the benefits of greater diversity.   This often requires a shift in the style of management.  The focus of management shifts from treating everyone equally to treating everyone equitably, given the differences that each employee brings to the job.</a:t>
            </a:r>
          </a:p>
          <a:p>
            <a:r>
              <a:rPr lang="en-US" altLang="en-US"/>
              <a:t>     Training for all employees goes through several steps.  The first step entails raising awareness that differences do exist.  The second step focuses on how these differences influence working together to get the job done.  The third step focuses on how these differences can be used to enhance productivity without treating people unfairly.</a:t>
            </a:r>
          </a:p>
          <a:p>
            <a:r>
              <a:rPr lang="en-US" altLang="en-US"/>
              <a:t>    The exercise provided with this presentation is an example of some of the activities that might be used to raise awareness of diversity in organizations.</a:t>
            </a:r>
          </a:p>
        </p:txBody>
      </p:sp>
    </p:spTree>
    <p:extLst>
      <p:ext uri="{BB962C8B-B14F-4D97-AF65-F5344CB8AC3E}">
        <p14:creationId xmlns:p14="http://schemas.microsoft.com/office/powerpoint/2010/main" val="3188211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9B733E6-D151-45AF-9D35-B1EDCE4CB5D5}" type="slidenum">
              <a:rPr lang="en-US" altLang="en-US"/>
              <a:pPr/>
              <a:t>‹#›</a:t>
            </a:fld>
            <a:endParaRPr lang="en-US" altLang="en-US"/>
          </a:p>
        </p:txBody>
      </p:sp>
    </p:spTree>
    <p:extLst>
      <p:ext uri="{BB962C8B-B14F-4D97-AF65-F5344CB8AC3E}">
        <p14:creationId xmlns:p14="http://schemas.microsoft.com/office/powerpoint/2010/main" val="137646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4E2A5DE-B1DA-4503-8263-2416A52682A0}" type="slidenum">
              <a:rPr lang="en-US" altLang="en-US"/>
              <a:pPr/>
              <a:t>‹#›</a:t>
            </a:fld>
            <a:endParaRPr lang="en-US" altLang="en-US"/>
          </a:p>
        </p:txBody>
      </p:sp>
    </p:spTree>
    <p:extLst>
      <p:ext uri="{BB962C8B-B14F-4D97-AF65-F5344CB8AC3E}">
        <p14:creationId xmlns:p14="http://schemas.microsoft.com/office/powerpoint/2010/main" val="387538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67550" y="609600"/>
            <a:ext cx="184785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609600"/>
            <a:ext cx="53911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F80421E-0C9E-4B7E-AC5A-FC515B3C0E16}" type="slidenum">
              <a:rPr lang="en-US" altLang="en-US"/>
              <a:pPr/>
              <a:t>‹#›</a:t>
            </a:fld>
            <a:endParaRPr lang="en-US" altLang="en-US"/>
          </a:p>
        </p:txBody>
      </p:sp>
    </p:spTree>
    <p:extLst>
      <p:ext uri="{BB962C8B-B14F-4D97-AF65-F5344CB8AC3E}">
        <p14:creationId xmlns:p14="http://schemas.microsoft.com/office/powerpoint/2010/main" val="4106911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3DD9FC2-1B86-4136-AE2A-497A5B209128}" type="slidenum">
              <a:rPr lang="en-US" altLang="en-US"/>
              <a:pPr/>
              <a:t>‹#›</a:t>
            </a:fld>
            <a:endParaRPr lang="en-US" altLang="en-US"/>
          </a:p>
        </p:txBody>
      </p:sp>
    </p:spTree>
    <p:extLst>
      <p:ext uri="{BB962C8B-B14F-4D97-AF65-F5344CB8AC3E}">
        <p14:creationId xmlns:p14="http://schemas.microsoft.com/office/powerpoint/2010/main" val="3289635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DC4801A-CE88-4D0D-B6C7-9A107C546377}" type="slidenum">
              <a:rPr lang="en-US" altLang="en-US"/>
              <a:pPr/>
              <a:t>‹#›</a:t>
            </a:fld>
            <a:endParaRPr lang="en-US" altLang="en-US"/>
          </a:p>
        </p:txBody>
      </p:sp>
    </p:spTree>
    <p:extLst>
      <p:ext uri="{BB962C8B-B14F-4D97-AF65-F5344CB8AC3E}">
        <p14:creationId xmlns:p14="http://schemas.microsoft.com/office/powerpoint/2010/main" val="3262493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959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43BC9C0-60BE-4510-B3CA-EE24FB5A6201}" type="slidenum">
              <a:rPr lang="en-US" altLang="en-US"/>
              <a:pPr/>
              <a:t>‹#›</a:t>
            </a:fld>
            <a:endParaRPr lang="en-US" altLang="en-US"/>
          </a:p>
        </p:txBody>
      </p:sp>
    </p:spTree>
    <p:extLst>
      <p:ext uri="{BB962C8B-B14F-4D97-AF65-F5344CB8AC3E}">
        <p14:creationId xmlns:p14="http://schemas.microsoft.com/office/powerpoint/2010/main" val="2986938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B7429ADF-A27F-4B45-8CBD-B21F6A643CFC}" type="slidenum">
              <a:rPr lang="en-US" altLang="en-US"/>
              <a:pPr/>
              <a:t>‹#›</a:t>
            </a:fld>
            <a:endParaRPr lang="en-US" altLang="en-US"/>
          </a:p>
        </p:txBody>
      </p:sp>
    </p:spTree>
    <p:extLst>
      <p:ext uri="{BB962C8B-B14F-4D97-AF65-F5344CB8AC3E}">
        <p14:creationId xmlns:p14="http://schemas.microsoft.com/office/powerpoint/2010/main" val="3249878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509C88C2-A383-4EE6-91CA-35B5D29076EB}" type="slidenum">
              <a:rPr lang="en-US" altLang="en-US"/>
              <a:pPr/>
              <a:t>‹#›</a:t>
            </a:fld>
            <a:endParaRPr lang="en-US" altLang="en-US"/>
          </a:p>
        </p:txBody>
      </p:sp>
    </p:spTree>
    <p:extLst>
      <p:ext uri="{BB962C8B-B14F-4D97-AF65-F5344CB8AC3E}">
        <p14:creationId xmlns:p14="http://schemas.microsoft.com/office/powerpoint/2010/main" val="1507968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6EDDCC57-0433-452D-B17B-93FF41B10EA4}" type="slidenum">
              <a:rPr lang="en-US" altLang="en-US"/>
              <a:pPr/>
              <a:t>‹#›</a:t>
            </a:fld>
            <a:endParaRPr lang="en-US" altLang="en-US"/>
          </a:p>
        </p:txBody>
      </p:sp>
    </p:spTree>
    <p:extLst>
      <p:ext uri="{BB962C8B-B14F-4D97-AF65-F5344CB8AC3E}">
        <p14:creationId xmlns:p14="http://schemas.microsoft.com/office/powerpoint/2010/main" val="371892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7BEE5D0-7B80-4F81-A5FD-8BDACC830A4D}" type="slidenum">
              <a:rPr lang="en-US" altLang="en-US"/>
              <a:pPr/>
              <a:t>‹#›</a:t>
            </a:fld>
            <a:endParaRPr lang="en-US" altLang="en-US"/>
          </a:p>
        </p:txBody>
      </p:sp>
    </p:spTree>
    <p:extLst>
      <p:ext uri="{BB962C8B-B14F-4D97-AF65-F5344CB8AC3E}">
        <p14:creationId xmlns:p14="http://schemas.microsoft.com/office/powerpoint/2010/main" val="3521743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32B0667-D071-46CE-A584-3243EE2E7894}" type="slidenum">
              <a:rPr lang="en-US" altLang="en-US"/>
              <a:pPr/>
              <a:t>‹#›</a:t>
            </a:fld>
            <a:endParaRPr lang="en-US" altLang="en-US"/>
          </a:p>
        </p:txBody>
      </p:sp>
    </p:spTree>
    <p:extLst>
      <p:ext uri="{BB962C8B-B14F-4D97-AF65-F5344CB8AC3E}">
        <p14:creationId xmlns:p14="http://schemas.microsoft.com/office/powerpoint/2010/main" val="415695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a:lvl1pPr>
          </a:lstStyle>
          <a:p>
            <a:endParaRPr lang="en-US" altLang="en-US"/>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a:lvl1pPr>
          </a:lstStyle>
          <a:p>
            <a:endParaRPr lang="en-US" altLang="en-US"/>
          </a:p>
        </p:txBody>
      </p:sp>
      <p:sp>
        <p:nvSpPr>
          <p:cNvPr id="1028" name="Rectangle 4"/>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lvl1pPr>
          </a:lstStyle>
          <a:p>
            <a:fld id="{D23AE275-C3F0-40BB-BC82-0BF4D770A3DA}" type="slidenum">
              <a:rPr lang="en-US" altLang="en-US"/>
              <a:pPr/>
              <a:t>‹#›</a:t>
            </a:fld>
            <a:endParaRPr lang="en-US" altLang="en-US"/>
          </a:p>
        </p:txBody>
      </p:sp>
      <p:sp>
        <p:nvSpPr>
          <p:cNvPr id="1029" name="Arc 5"/>
          <p:cNvSpPr>
            <a:spLocks/>
          </p:cNvSpPr>
          <p:nvPr/>
        </p:nvSpPr>
        <p:spPr bwMode="auto">
          <a:xfrm>
            <a:off x="0" y="844550"/>
            <a:ext cx="1447800" cy="60182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tx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0" name="Rectangle 6"/>
          <p:cNvSpPr>
            <a:spLocks noGrp="1" noChangeArrowheads="1"/>
          </p:cNvSpPr>
          <p:nvPr>
            <p:ph type="title"/>
          </p:nvPr>
        </p:nvSpPr>
        <p:spPr bwMode="auto">
          <a:xfrm>
            <a:off x="1524000" y="609600"/>
            <a:ext cx="7391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31" name="Rectangle 7"/>
          <p:cNvSpPr>
            <a:spLocks noGrp="1" noChangeArrowheads="1"/>
          </p:cNvSpPr>
          <p:nvPr>
            <p:ph type="body" idx="1"/>
          </p:nvPr>
        </p:nvSpPr>
        <p:spPr bwMode="auto">
          <a:xfrm>
            <a:off x="1524000" y="1981200"/>
            <a:ext cx="7391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69000"/>
        </a:lnSpc>
        <a:spcBef>
          <a:spcPct val="0"/>
        </a:spcBef>
        <a:spcAft>
          <a:spcPct val="0"/>
        </a:spcAft>
        <a:defRPr sz="4800" b="1" kern="1200">
          <a:solidFill>
            <a:schemeClr val="tx2"/>
          </a:solidFill>
          <a:latin typeface="+mj-lt"/>
          <a:ea typeface="+mj-ea"/>
          <a:cs typeface="+mj-cs"/>
        </a:defRPr>
      </a:lvl1pPr>
      <a:lvl2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2pPr>
      <a:lvl3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3pPr>
      <a:lvl4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4pPr>
      <a:lvl5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5pPr>
      <a:lvl6pPr marL="4572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6pPr>
      <a:lvl7pPr marL="9144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7pPr>
      <a:lvl8pPr marL="13716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8pPr>
      <a:lvl9pPr marL="18288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9pPr>
    </p:titleStyle>
    <p:bodyStyle>
      <a:lvl1pPr marL="342900" indent="-342900" algn="l" rtl="0" eaLnBrk="0" fontAlgn="base" hangingPunct="0">
        <a:spcBef>
          <a:spcPct val="20000"/>
        </a:spcBef>
        <a:spcAft>
          <a:spcPct val="0"/>
        </a:spcAft>
        <a:buClr>
          <a:schemeClr val="hlink"/>
        </a:buClr>
        <a:buSzPct val="50000"/>
        <a:buFont typeface="Monotype Sorts" pitchFamily="2" charset="2"/>
        <a:buChar char="n"/>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sz="26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hlink"/>
        </a:buClr>
        <a:buSzPct val="64000"/>
        <a:buFont typeface="Monotype Sorts" pitchFamily="2" charset="2"/>
        <a:buChar char="F"/>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10000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hlink"/>
        </a:buClr>
        <a:buSzPct val="100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04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 name="Rectangle 3"/>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
        <p:nvSpPr>
          <p:cNvPr id="4100" name="Line 4"/>
          <p:cNvSpPr>
            <a:spLocks noChangeShapeType="1"/>
          </p:cNvSpPr>
          <p:nvPr/>
        </p:nvSpPr>
        <p:spPr bwMode="auto">
          <a:xfrm>
            <a:off x="1588" y="1708150"/>
            <a:ext cx="9145587" cy="0"/>
          </a:xfrm>
          <a:prstGeom prst="line">
            <a:avLst/>
          </a:prstGeom>
          <a:noFill/>
          <a:ln w="127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1" name="Arc 5"/>
          <p:cNvSpPr>
            <a:spLocks/>
          </p:cNvSpPr>
          <p:nvPr/>
        </p:nvSpPr>
        <p:spPr bwMode="auto">
          <a:xfrm>
            <a:off x="0" y="844550"/>
            <a:ext cx="2895600" cy="60182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tx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2" name="Rectangle 6"/>
          <p:cNvSpPr>
            <a:spLocks noGrp="1" noChangeArrowheads="1"/>
          </p:cNvSpPr>
          <p:nvPr>
            <p:ph type="ctrTitle"/>
          </p:nvPr>
        </p:nvSpPr>
        <p:spPr>
          <a:xfrm>
            <a:off x="1143000" y="381000"/>
            <a:ext cx="8001000" cy="4191000"/>
          </a:xfrm>
          <a:noFill/>
          <a:ln/>
        </p:spPr>
        <p:txBody>
          <a:bodyPr/>
          <a:lstStyle/>
          <a:p>
            <a:pPr>
              <a:lnSpc>
                <a:spcPct val="80000"/>
              </a:lnSpc>
            </a:pPr>
            <a:r>
              <a:rPr lang="en-US" altLang="en-US" sz="3200"/>
              <a:t>Industrial-Organizational Psychology</a:t>
            </a:r>
            <a:br>
              <a:rPr lang="en-US" altLang="en-US" sz="3200"/>
            </a:br>
            <a:r>
              <a:rPr lang="en-US" altLang="en-US" sz="3200"/>
              <a:t> Learning Module</a:t>
            </a:r>
            <a:br>
              <a:rPr lang="en-US" altLang="en-US" sz="3200"/>
            </a:br>
            <a:r>
              <a:rPr lang="en-US" altLang="en-US" sz="3200"/>
              <a:t/>
            </a:r>
            <a:br>
              <a:rPr lang="en-US" altLang="en-US" sz="3200"/>
            </a:br>
            <a:r>
              <a:rPr lang="en-US" altLang="en-US" sz="3200"/>
              <a:t/>
            </a:r>
            <a:br>
              <a:rPr lang="en-US" altLang="en-US" sz="3200"/>
            </a:br>
            <a:r>
              <a:rPr lang="en-US" altLang="en-US" sz="3200"/>
              <a:t/>
            </a:r>
            <a:br>
              <a:rPr lang="en-US" altLang="en-US" sz="3200"/>
            </a:br>
            <a:r>
              <a:rPr lang="en-US" altLang="en-US" sz="6600"/>
              <a:t>Diversity in the Workplace</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1"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2" name="Rectangle 4"/>
          <p:cNvSpPr>
            <a:spLocks noGrp="1" noChangeArrowheads="1"/>
          </p:cNvSpPr>
          <p:nvPr>
            <p:ph type="title"/>
          </p:nvPr>
        </p:nvSpPr>
        <p:spPr>
          <a:xfrm>
            <a:off x="914400" y="609600"/>
            <a:ext cx="8001000" cy="1143000"/>
          </a:xfrm>
          <a:noFill/>
          <a:ln/>
        </p:spPr>
        <p:txBody>
          <a:bodyPr/>
          <a:lstStyle/>
          <a:p>
            <a:pPr>
              <a:lnSpc>
                <a:spcPct val="80000"/>
              </a:lnSpc>
            </a:pPr>
            <a:r>
              <a:rPr lang="en-US" altLang="en-US"/>
              <a:t>International Meeting Discussion Questions</a:t>
            </a:r>
          </a:p>
        </p:txBody>
      </p:sp>
      <p:sp>
        <p:nvSpPr>
          <p:cNvPr id="22533" name="Rectangle 5"/>
          <p:cNvSpPr>
            <a:spLocks noGrp="1" noChangeArrowheads="1"/>
          </p:cNvSpPr>
          <p:nvPr>
            <p:ph type="body" idx="1"/>
          </p:nvPr>
        </p:nvSpPr>
        <p:spPr>
          <a:xfrm>
            <a:off x="1524000" y="2286000"/>
            <a:ext cx="7391400" cy="4114800"/>
          </a:xfrm>
          <a:noFill/>
          <a:ln/>
        </p:spPr>
        <p:txBody>
          <a:bodyPr/>
          <a:lstStyle/>
          <a:p>
            <a:r>
              <a:rPr lang="en-US" altLang="en-US"/>
              <a:t>What words would you use to describe the others you met?</a:t>
            </a:r>
          </a:p>
          <a:p>
            <a:r>
              <a:rPr lang="en-US" altLang="en-US"/>
              <a:t>What were your interactions like?</a:t>
            </a:r>
          </a:p>
          <a:p>
            <a:r>
              <a:rPr lang="en-US" altLang="en-US"/>
              <a:t>What norms did you observe in the other groups?</a:t>
            </a:r>
          </a:p>
          <a:p>
            <a:r>
              <a:rPr lang="en-US" altLang="en-US"/>
              <a:t>How well do you think you did?</a:t>
            </a:r>
          </a:p>
          <a:p>
            <a:r>
              <a:rPr lang="en-US" altLang="en-US"/>
              <a:t>How would this apply to work settings?</a:t>
            </a:r>
          </a:p>
          <a:p>
            <a:pPr lvl="1"/>
            <a:r>
              <a:rPr lang="en-US" altLang="en-US"/>
              <a:t>for different age groups, cultural groups, or genders?</a:t>
            </a:r>
          </a:p>
        </p:txBody>
      </p:sp>
      <p:sp>
        <p:nvSpPr>
          <p:cNvPr id="22534"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 name="Rectangle 4"/>
          <p:cNvSpPr>
            <a:spLocks noGrp="1" noChangeArrowheads="1"/>
          </p:cNvSpPr>
          <p:nvPr>
            <p:ph type="title"/>
          </p:nvPr>
        </p:nvSpPr>
        <p:spPr>
          <a:noFill/>
          <a:ln/>
        </p:spPr>
        <p:txBody>
          <a:bodyPr/>
          <a:lstStyle/>
          <a:p>
            <a:pPr>
              <a:lnSpc>
                <a:spcPct val="70000"/>
              </a:lnSpc>
            </a:pPr>
            <a:r>
              <a:rPr lang="en-US" altLang="en-US" sz="5400"/>
              <a:t>Lesson Objectives</a:t>
            </a:r>
          </a:p>
        </p:txBody>
      </p:sp>
      <p:sp>
        <p:nvSpPr>
          <p:cNvPr id="6149" name="Rectangle 5"/>
          <p:cNvSpPr>
            <a:spLocks noGrp="1" noChangeArrowheads="1"/>
          </p:cNvSpPr>
          <p:nvPr>
            <p:ph type="body" idx="1"/>
          </p:nvPr>
        </p:nvSpPr>
        <p:spPr>
          <a:xfrm>
            <a:off x="1524000" y="2514600"/>
            <a:ext cx="7391400" cy="3352800"/>
          </a:xfrm>
          <a:noFill/>
          <a:ln/>
        </p:spPr>
        <p:txBody>
          <a:bodyPr/>
          <a:lstStyle/>
          <a:p>
            <a:r>
              <a:rPr lang="en-US" altLang="en-US"/>
              <a:t>Understand why diversity in the workplace matters</a:t>
            </a:r>
          </a:p>
          <a:p>
            <a:r>
              <a:rPr lang="en-US" altLang="en-US"/>
              <a:t>Know the different types of diversity</a:t>
            </a:r>
          </a:p>
          <a:p>
            <a:r>
              <a:rPr lang="en-US" altLang="en-US"/>
              <a:t>Understand the challenges raised by workplace diversity </a:t>
            </a:r>
          </a:p>
          <a:p>
            <a:r>
              <a:rPr lang="en-US" altLang="en-US"/>
              <a:t>Know how I-O psychologists help organizations manage diversity</a:t>
            </a:r>
          </a:p>
        </p:txBody>
      </p:sp>
      <p:sp>
        <p:nvSpPr>
          <p:cNvPr id="6151" name="Rectangle 7"/>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
        <p:nvSpPr>
          <p:cNvPr id="6152" name="Text Box 8"/>
          <p:cNvSpPr txBox="1">
            <a:spLocks noChangeArrowheads="1"/>
          </p:cNvSpPr>
          <p:nvPr/>
        </p:nvSpPr>
        <p:spPr bwMode="auto">
          <a:xfrm>
            <a:off x="1600200" y="1665288"/>
            <a:ext cx="60420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a:latin typeface="Arial" panose="020B0604020202020204" pitchFamily="34" charset="0"/>
              </a:rPr>
              <a:t>At the end of this lecture, you should:</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6" name="Rectangle 4"/>
          <p:cNvSpPr>
            <a:spLocks noGrp="1" noChangeArrowheads="1"/>
          </p:cNvSpPr>
          <p:nvPr>
            <p:ph type="title"/>
          </p:nvPr>
        </p:nvSpPr>
        <p:spPr>
          <a:noFill/>
          <a:ln/>
        </p:spPr>
        <p:txBody>
          <a:bodyPr/>
          <a:lstStyle/>
          <a:p>
            <a:pPr>
              <a:lnSpc>
                <a:spcPct val="100000"/>
              </a:lnSpc>
            </a:pPr>
            <a:r>
              <a:rPr lang="en-US" altLang="en-US"/>
              <a:t>Why does diversity in the workplace matter?</a:t>
            </a:r>
          </a:p>
        </p:txBody>
      </p:sp>
      <p:sp>
        <p:nvSpPr>
          <p:cNvPr id="8197" name="Rectangle 5"/>
          <p:cNvSpPr>
            <a:spLocks noGrp="1" noChangeArrowheads="1"/>
          </p:cNvSpPr>
          <p:nvPr>
            <p:ph type="body" idx="1"/>
          </p:nvPr>
        </p:nvSpPr>
        <p:spPr>
          <a:xfrm>
            <a:off x="1524000" y="2057400"/>
            <a:ext cx="7391400" cy="4495800"/>
          </a:xfrm>
          <a:noFill/>
          <a:ln/>
        </p:spPr>
        <p:txBody>
          <a:bodyPr/>
          <a:lstStyle/>
          <a:p>
            <a:r>
              <a:rPr lang="en-US" altLang="en-US"/>
              <a:t>The service economy</a:t>
            </a:r>
          </a:p>
          <a:p>
            <a:pPr lvl="1"/>
            <a:r>
              <a:rPr lang="en-US" altLang="en-US"/>
              <a:t>interactions between people are key</a:t>
            </a:r>
          </a:p>
          <a:p>
            <a:pPr lvl="1"/>
            <a:r>
              <a:rPr lang="en-US" altLang="en-US"/>
              <a:t>customer base is more diverse</a:t>
            </a:r>
          </a:p>
          <a:p>
            <a:pPr lvl="1"/>
            <a:r>
              <a:rPr lang="en-US" altLang="en-US"/>
              <a:t>similarities between people ease process</a:t>
            </a:r>
          </a:p>
          <a:p>
            <a:r>
              <a:rPr lang="en-US" altLang="en-US"/>
              <a:t>Globalization of business</a:t>
            </a:r>
          </a:p>
          <a:p>
            <a:pPr lvl="1"/>
            <a:r>
              <a:rPr lang="en-US" altLang="en-US"/>
              <a:t>doing business with people from around world</a:t>
            </a:r>
          </a:p>
          <a:p>
            <a:r>
              <a:rPr lang="en-US" altLang="en-US"/>
              <a:t>The changing labor market</a:t>
            </a:r>
          </a:p>
          <a:p>
            <a:r>
              <a:rPr lang="en-US" altLang="en-US"/>
              <a:t>Company mergers and buy-outs</a:t>
            </a:r>
          </a:p>
        </p:txBody>
      </p:sp>
      <p:sp>
        <p:nvSpPr>
          <p:cNvPr id="8199" name="Rectangle 7"/>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3"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4" name="Rectangle 4"/>
          <p:cNvSpPr>
            <a:spLocks noGrp="1" noChangeArrowheads="1"/>
          </p:cNvSpPr>
          <p:nvPr>
            <p:ph type="title"/>
          </p:nvPr>
        </p:nvSpPr>
        <p:spPr>
          <a:xfrm>
            <a:off x="1524000" y="304800"/>
            <a:ext cx="7391400" cy="1143000"/>
          </a:xfrm>
          <a:noFill/>
          <a:ln/>
        </p:spPr>
        <p:txBody>
          <a:bodyPr/>
          <a:lstStyle/>
          <a:p>
            <a:pPr>
              <a:lnSpc>
                <a:spcPct val="100000"/>
              </a:lnSpc>
            </a:pPr>
            <a:r>
              <a:rPr lang="en-US" altLang="en-US"/>
              <a:t>Types of Diversity</a:t>
            </a:r>
          </a:p>
        </p:txBody>
      </p:sp>
      <p:sp>
        <p:nvSpPr>
          <p:cNvPr id="10245" name="Rectangle 5"/>
          <p:cNvSpPr>
            <a:spLocks noGrp="1" noChangeArrowheads="1"/>
          </p:cNvSpPr>
          <p:nvPr>
            <p:ph type="body" idx="1"/>
          </p:nvPr>
        </p:nvSpPr>
        <p:spPr>
          <a:xfrm>
            <a:off x="1371600" y="1295400"/>
            <a:ext cx="7543800" cy="5181600"/>
          </a:xfrm>
          <a:noFill/>
          <a:ln/>
        </p:spPr>
        <p:txBody>
          <a:bodyPr/>
          <a:lstStyle/>
          <a:p>
            <a:r>
              <a:rPr lang="en-US" altLang="en-US"/>
              <a:t>Gender diversity</a:t>
            </a:r>
          </a:p>
          <a:p>
            <a:pPr lvl="1"/>
            <a:r>
              <a:rPr lang="en-US" altLang="en-US"/>
              <a:t>more women in workforce today than ever</a:t>
            </a:r>
          </a:p>
          <a:p>
            <a:pPr lvl="2"/>
            <a:r>
              <a:rPr lang="en-US" altLang="en-US"/>
              <a:t>better educated than ever</a:t>
            </a:r>
          </a:p>
          <a:p>
            <a:pPr lvl="1"/>
            <a:r>
              <a:rPr lang="en-US" altLang="en-US"/>
              <a:t>stereotypes still remain</a:t>
            </a:r>
          </a:p>
          <a:p>
            <a:pPr lvl="2"/>
            <a:r>
              <a:rPr lang="en-US" altLang="en-US"/>
              <a:t>glass ceiling, etc.</a:t>
            </a:r>
          </a:p>
          <a:p>
            <a:r>
              <a:rPr lang="en-US" altLang="en-US"/>
              <a:t>Age diversity</a:t>
            </a:r>
          </a:p>
          <a:p>
            <a:pPr lvl="1"/>
            <a:r>
              <a:rPr lang="en-US" altLang="en-US"/>
              <a:t>as population ages, more older workers are available</a:t>
            </a:r>
          </a:p>
          <a:p>
            <a:pPr lvl="1"/>
            <a:r>
              <a:rPr lang="en-US" altLang="en-US"/>
              <a:t>re-entry of middle-aged women to work</a:t>
            </a:r>
          </a:p>
          <a:p>
            <a:pPr lvl="1"/>
            <a:r>
              <a:rPr lang="en-US" altLang="en-US"/>
              <a:t>retirees returning to supplement pension</a:t>
            </a:r>
          </a:p>
          <a:p>
            <a:pPr lvl="1"/>
            <a:r>
              <a:rPr lang="en-US" altLang="en-US"/>
              <a:t>internships bring in more younger employees</a:t>
            </a:r>
          </a:p>
        </p:txBody>
      </p:sp>
      <p:sp>
        <p:nvSpPr>
          <p:cNvPr id="10246"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1"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2" name="Rectangle 4"/>
          <p:cNvSpPr>
            <a:spLocks noGrp="1" noChangeArrowheads="1"/>
          </p:cNvSpPr>
          <p:nvPr>
            <p:ph type="title"/>
          </p:nvPr>
        </p:nvSpPr>
        <p:spPr>
          <a:xfrm>
            <a:off x="1524000" y="381000"/>
            <a:ext cx="7391400" cy="1143000"/>
          </a:xfrm>
          <a:noFill/>
          <a:ln/>
        </p:spPr>
        <p:txBody>
          <a:bodyPr/>
          <a:lstStyle/>
          <a:p>
            <a:pPr>
              <a:lnSpc>
                <a:spcPct val="100000"/>
              </a:lnSpc>
            </a:pPr>
            <a:r>
              <a:rPr lang="en-US" altLang="en-US"/>
              <a:t>Types of Diversity</a:t>
            </a:r>
          </a:p>
        </p:txBody>
      </p:sp>
      <p:sp>
        <p:nvSpPr>
          <p:cNvPr id="12293" name="Rectangle 5"/>
          <p:cNvSpPr>
            <a:spLocks noGrp="1" noChangeArrowheads="1"/>
          </p:cNvSpPr>
          <p:nvPr>
            <p:ph type="body" idx="1"/>
          </p:nvPr>
        </p:nvSpPr>
        <p:spPr>
          <a:xfrm>
            <a:off x="1371600" y="1905000"/>
            <a:ext cx="7543800" cy="4114800"/>
          </a:xfrm>
          <a:noFill/>
          <a:ln/>
        </p:spPr>
        <p:txBody>
          <a:bodyPr/>
          <a:lstStyle/>
          <a:p>
            <a:r>
              <a:rPr lang="en-US" altLang="en-US"/>
              <a:t>Cultural diversity</a:t>
            </a:r>
          </a:p>
          <a:p>
            <a:pPr lvl="1"/>
            <a:r>
              <a:rPr lang="en-US" altLang="en-US"/>
              <a:t>affects values, view of the world</a:t>
            </a:r>
          </a:p>
          <a:p>
            <a:pPr lvl="1"/>
            <a:r>
              <a:rPr lang="en-US" altLang="en-US"/>
              <a:t>more than 40% of new entrants into U.S.  workforce from non-“majority” groups</a:t>
            </a:r>
          </a:p>
          <a:p>
            <a:pPr lvl="2"/>
            <a:r>
              <a:rPr lang="en-US" altLang="en-US"/>
              <a:t>about 22% new immigrants</a:t>
            </a:r>
          </a:p>
          <a:p>
            <a:pPr lvl="2"/>
            <a:r>
              <a:rPr lang="en-US" altLang="en-US"/>
              <a:t>about 20% African-American or Hispanic</a:t>
            </a:r>
          </a:p>
          <a:p>
            <a:pPr lvl="1"/>
            <a:r>
              <a:rPr lang="en-US" altLang="en-US"/>
              <a:t>growing international business</a:t>
            </a:r>
          </a:p>
          <a:p>
            <a:pPr lvl="1"/>
            <a:r>
              <a:rPr lang="en-US" altLang="en-US"/>
              <a:t>employees maintain ties to national and cultural heritage</a:t>
            </a:r>
          </a:p>
        </p:txBody>
      </p:sp>
      <p:sp>
        <p:nvSpPr>
          <p:cNvPr id="12294"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39"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0" name="Rectangle 4"/>
          <p:cNvSpPr>
            <a:spLocks noGrp="1" noChangeArrowheads="1"/>
          </p:cNvSpPr>
          <p:nvPr>
            <p:ph type="title"/>
          </p:nvPr>
        </p:nvSpPr>
        <p:spPr>
          <a:xfrm>
            <a:off x="1524000" y="381000"/>
            <a:ext cx="7391400" cy="1143000"/>
          </a:xfrm>
          <a:noFill/>
          <a:ln/>
        </p:spPr>
        <p:txBody>
          <a:bodyPr/>
          <a:lstStyle/>
          <a:p>
            <a:pPr>
              <a:lnSpc>
                <a:spcPct val="100000"/>
              </a:lnSpc>
            </a:pPr>
            <a:r>
              <a:rPr lang="en-US" altLang="en-US"/>
              <a:t>Other Types of Diversity</a:t>
            </a:r>
            <a:br>
              <a:rPr lang="en-US" altLang="en-US"/>
            </a:br>
            <a:r>
              <a:rPr lang="en-US" altLang="en-US" sz="2800"/>
              <a:t>(You May Not Have Thought Of)</a:t>
            </a:r>
          </a:p>
        </p:txBody>
      </p:sp>
      <p:sp>
        <p:nvSpPr>
          <p:cNvPr id="14341" name="Rectangle 5"/>
          <p:cNvSpPr>
            <a:spLocks noGrp="1" noChangeArrowheads="1"/>
          </p:cNvSpPr>
          <p:nvPr>
            <p:ph type="body" idx="1"/>
          </p:nvPr>
        </p:nvSpPr>
        <p:spPr>
          <a:xfrm>
            <a:off x="1524000" y="1905000"/>
            <a:ext cx="7391400" cy="4114800"/>
          </a:xfrm>
          <a:noFill/>
          <a:ln/>
        </p:spPr>
        <p:txBody>
          <a:bodyPr/>
          <a:lstStyle/>
          <a:p>
            <a:r>
              <a:rPr lang="en-US" altLang="en-US"/>
              <a:t>Family situations</a:t>
            </a:r>
          </a:p>
          <a:p>
            <a:pPr lvl="1"/>
            <a:r>
              <a:rPr lang="en-US" altLang="en-US"/>
              <a:t>single employees (mothers and others)</a:t>
            </a:r>
          </a:p>
          <a:p>
            <a:r>
              <a:rPr lang="en-US" altLang="en-US"/>
              <a:t>Physical and psychological disabilities</a:t>
            </a:r>
          </a:p>
          <a:p>
            <a:pPr lvl="1"/>
            <a:r>
              <a:rPr lang="en-US" altLang="en-US"/>
              <a:t>Americans with Disabilities Act</a:t>
            </a:r>
          </a:p>
          <a:p>
            <a:r>
              <a:rPr lang="en-US" altLang="en-US"/>
              <a:t>Sexual orientation </a:t>
            </a:r>
          </a:p>
          <a:p>
            <a:r>
              <a:rPr lang="en-US" altLang="en-US"/>
              <a:t>Political views</a:t>
            </a:r>
          </a:p>
          <a:p>
            <a:r>
              <a:rPr lang="en-US" altLang="en-US"/>
              <a:t>Personal idiosyncrasies</a:t>
            </a:r>
          </a:p>
        </p:txBody>
      </p:sp>
      <p:sp>
        <p:nvSpPr>
          <p:cNvPr id="14342"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7"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8" name="Rectangle 4"/>
          <p:cNvSpPr>
            <a:spLocks noGrp="1" noChangeArrowheads="1"/>
          </p:cNvSpPr>
          <p:nvPr>
            <p:ph type="title"/>
          </p:nvPr>
        </p:nvSpPr>
        <p:spPr>
          <a:xfrm>
            <a:off x="1447800" y="228600"/>
            <a:ext cx="6934200" cy="1295400"/>
          </a:xfrm>
          <a:noFill/>
          <a:ln/>
        </p:spPr>
        <p:txBody>
          <a:bodyPr/>
          <a:lstStyle/>
          <a:p>
            <a:pPr>
              <a:lnSpc>
                <a:spcPct val="100000"/>
              </a:lnSpc>
            </a:pPr>
            <a:r>
              <a:rPr lang="en-US" altLang="en-US"/>
              <a:t>Challenges of Diversity</a:t>
            </a:r>
          </a:p>
        </p:txBody>
      </p:sp>
      <p:sp>
        <p:nvSpPr>
          <p:cNvPr id="16389" name="Rectangle 5"/>
          <p:cNvSpPr>
            <a:spLocks noGrp="1" noChangeArrowheads="1"/>
          </p:cNvSpPr>
          <p:nvPr>
            <p:ph type="body" idx="1"/>
          </p:nvPr>
        </p:nvSpPr>
        <p:spPr>
          <a:xfrm>
            <a:off x="1524000" y="1371600"/>
            <a:ext cx="7391400" cy="5181600"/>
          </a:xfrm>
          <a:noFill/>
          <a:ln/>
        </p:spPr>
        <p:txBody>
          <a:bodyPr/>
          <a:lstStyle/>
          <a:p>
            <a:r>
              <a:rPr lang="en-US" altLang="en-US"/>
              <a:t>Availability challenge</a:t>
            </a:r>
          </a:p>
          <a:p>
            <a:pPr lvl="1"/>
            <a:r>
              <a:rPr lang="en-US" altLang="en-US"/>
              <a:t>in past employers could control diversity</a:t>
            </a:r>
          </a:p>
          <a:p>
            <a:pPr lvl="2"/>
            <a:r>
              <a:rPr lang="en-US" altLang="en-US"/>
              <a:t>more people than jobs</a:t>
            </a:r>
          </a:p>
          <a:p>
            <a:pPr lvl="1"/>
            <a:r>
              <a:rPr lang="en-US" altLang="en-US"/>
              <a:t>qualified employees have become scarce</a:t>
            </a:r>
          </a:p>
          <a:p>
            <a:pPr lvl="2"/>
            <a:r>
              <a:rPr lang="en-US" altLang="en-US"/>
              <a:t>employers must become more flexible</a:t>
            </a:r>
          </a:p>
          <a:p>
            <a:pPr lvl="2"/>
            <a:r>
              <a:rPr lang="en-US" altLang="en-US"/>
              <a:t>realize “Different does not mean deficient”</a:t>
            </a:r>
          </a:p>
          <a:p>
            <a:r>
              <a:rPr lang="en-US" altLang="en-US"/>
              <a:t>Fairness challenge</a:t>
            </a:r>
          </a:p>
          <a:p>
            <a:pPr lvl="1"/>
            <a:r>
              <a:rPr lang="en-US" altLang="en-US"/>
              <a:t>in past, typically viewed as equal treatment</a:t>
            </a:r>
          </a:p>
          <a:p>
            <a:pPr lvl="2"/>
            <a:r>
              <a:rPr lang="en-US" altLang="en-US"/>
              <a:t>Equal Employment Opportunity</a:t>
            </a:r>
          </a:p>
          <a:p>
            <a:pPr lvl="1"/>
            <a:r>
              <a:rPr lang="en-US" altLang="en-US"/>
              <a:t>now employers must embrace new diversity</a:t>
            </a:r>
          </a:p>
          <a:p>
            <a:pPr lvl="2"/>
            <a:r>
              <a:rPr lang="en-US" altLang="en-US"/>
              <a:t>essentially focus on “differences”</a:t>
            </a:r>
          </a:p>
        </p:txBody>
      </p:sp>
      <p:sp>
        <p:nvSpPr>
          <p:cNvPr id="16390"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5"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6" name="Rectangle 4"/>
          <p:cNvSpPr>
            <a:spLocks noGrp="1" noChangeArrowheads="1"/>
          </p:cNvSpPr>
          <p:nvPr>
            <p:ph type="title"/>
          </p:nvPr>
        </p:nvSpPr>
        <p:spPr>
          <a:xfrm>
            <a:off x="1447800" y="228600"/>
            <a:ext cx="6934200" cy="1295400"/>
          </a:xfrm>
          <a:noFill/>
          <a:ln/>
        </p:spPr>
        <p:txBody>
          <a:bodyPr/>
          <a:lstStyle/>
          <a:p>
            <a:pPr>
              <a:lnSpc>
                <a:spcPct val="100000"/>
              </a:lnSpc>
            </a:pPr>
            <a:r>
              <a:rPr lang="en-US" altLang="en-US"/>
              <a:t>Challenges of Diversity</a:t>
            </a:r>
          </a:p>
        </p:txBody>
      </p:sp>
      <p:sp>
        <p:nvSpPr>
          <p:cNvPr id="18437" name="Rectangle 5"/>
          <p:cNvSpPr>
            <a:spLocks noGrp="1" noChangeArrowheads="1"/>
          </p:cNvSpPr>
          <p:nvPr>
            <p:ph type="body" idx="1"/>
          </p:nvPr>
        </p:nvSpPr>
        <p:spPr>
          <a:xfrm>
            <a:off x="1524000" y="1828800"/>
            <a:ext cx="7391400" cy="4267200"/>
          </a:xfrm>
          <a:noFill/>
          <a:ln/>
        </p:spPr>
        <p:txBody>
          <a:bodyPr/>
          <a:lstStyle/>
          <a:p>
            <a:r>
              <a:rPr lang="en-US" altLang="en-US"/>
              <a:t>Synergy challenge</a:t>
            </a:r>
          </a:p>
          <a:p>
            <a:pPr lvl="1"/>
            <a:r>
              <a:rPr lang="en-US" altLang="en-US"/>
              <a:t>more and more group-based work</a:t>
            </a:r>
          </a:p>
          <a:p>
            <a:pPr lvl="1"/>
            <a:r>
              <a:rPr lang="en-US" altLang="en-US"/>
              <a:t>diversity can create positive and negative conflict</a:t>
            </a:r>
          </a:p>
          <a:p>
            <a:pPr lvl="2"/>
            <a:r>
              <a:rPr lang="en-US" altLang="en-US"/>
              <a:t>can facilitate creative problem-solving</a:t>
            </a:r>
          </a:p>
          <a:p>
            <a:pPr lvl="2"/>
            <a:r>
              <a:rPr lang="en-US" altLang="en-US"/>
              <a:t>can close down communication</a:t>
            </a:r>
          </a:p>
          <a:p>
            <a:pPr lvl="2"/>
            <a:r>
              <a:rPr lang="en-US" altLang="en-US"/>
              <a:t>can derail group processes</a:t>
            </a:r>
          </a:p>
          <a:p>
            <a:pPr lvl="1"/>
            <a:r>
              <a:rPr lang="en-US" altLang="en-US"/>
              <a:t>group leaders must minimize destructive conflict and maximize diversity of input</a:t>
            </a:r>
          </a:p>
        </p:txBody>
      </p:sp>
      <p:sp>
        <p:nvSpPr>
          <p:cNvPr id="18438" name="Rectangle 6"/>
          <p:cNvSpPr>
            <a:spLocks noChangeArrowheads="1"/>
          </p:cNvSpPr>
          <p:nvPr/>
        </p:nvSpPr>
        <p:spPr bwMode="auto">
          <a:xfrm>
            <a:off x="3429000" y="6477000"/>
            <a:ext cx="5486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3"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4" name="Rectangle 4"/>
          <p:cNvSpPr>
            <a:spLocks noGrp="1" noChangeArrowheads="1"/>
          </p:cNvSpPr>
          <p:nvPr>
            <p:ph type="title"/>
          </p:nvPr>
        </p:nvSpPr>
        <p:spPr>
          <a:xfrm>
            <a:off x="914400" y="609600"/>
            <a:ext cx="8001000" cy="1143000"/>
          </a:xfrm>
          <a:noFill/>
          <a:ln/>
        </p:spPr>
        <p:txBody>
          <a:bodyPr/>
          <a:lstStyle/>
          <a:p>
            <a:pPr>
              <a:lnSpc>
                <a:spcPct val="80000"/>
              </a:lnSpc>
            </a:pPr>
            <a:r>
              <a:rPr lang="en-US" altLang="en-US"/>
              <a:t>How do I-O psychologists help organizations manage diversity?</a:t>
            </a:r>
          </a:p>
        </p:txBody>
      </p:sp>
      <p:sp>
        <p:nvSpPr>
          <p:cNvPr id="20485" name="Rectangle 5"/>
          <p:cNvSpPr>
            <a:spLocks noGrp="1" noChangeArrowheads="1"/>
          </p:cNvSpPr>
          <p:nvPr>
            <p:ph type="body" idx="1"/>
          </p:nvPr>
        </p:nvSpPr>
        <p:spPr>
          <a:xfrm>
            <a:off x="1524000" y="2133600"/>
            <a:ext cx="7391400" cy="4114800"/>
          </a:xfrm>
          <a:noFill/>
          <a:ln/>
        </p:spPr>
        <p:txBody>
          <a:bodyPr/>
          <a:lstStyle/>
          <a:p>
            <a:r>
              <a:rPr lang="en-US" altLang="en-US"/>
              <a:t>Providing managers with training</a:t>
            </a:r>
          </a:p>
          <a:p>
            <a:pPr lvl="1"/>
            <a:r>
              <a:rPr lang="en-US" altLang="en-US"/>
              <a:t>how to recruit/hire diverse employees</a:t>
            </a:r>
          </a:p>
          <a:p>
            <a:pPr lvl="1"/>
            <a:r>
              <a:rPr lang="en-US" altLang="en-US"/>
              <a:t>how to orient/integrate new employees</a:t>
            </a:r>
          </a:p>
          <a:p>
            <a:r>
              <a:rPr lang="en-US" altLang="en-US"/>
              <a:t>Providing all employees with training</a:t>
            </a:r>
          </a:p>
          <a:p>
            <a:pPr lvl="1"/>
            <a:r>
              <a:rPr lang="en-US" altLang="en-US"/>
              <a:t>realizing the differences that exist</a:t>
            </a:r>
          </a:p>
          <a:p>
            <a:pPr lvl="1"/>
            <a:r>
              <a:rPr lang="en-US" altLang="en-US"/>
              <a:t>learning how differences affect working environment</a:t>
            </a:r>
          </a:p>
          <a:p>
            <a:pPr lvl="1"/>
            <a:r>
              <a:rPr lang="en-US" altLang="en-US"/>
              <a:t>how to maximize productivity without ignoring employee differences</a:t>
            </a:r>
          </a:p>
        </p:txBody>
      </p:sp>
      <p:sp>
        <p:nvSpPr>
          <p:cNvPr id="20486"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theme/theme1.xml><?xml version="1.0" encoding="utf-8"?>
<a:theme xmlns:a="http://schemas.openxmlformats.org/drawingml/2006/main" name="Generic (Standard).pot">
  <a:themeElements>
    <a:clrScheme name="">
      <a:dk1>
        <a:srgbClr val="00279F"/>
      </a:dk1>
      <a:lt1>
        <a:srgbClr val="FFFFFF"/>
      </a:lt1>
      <a:dk2>
        <a:srgbClr val="081D58"/>
      </a:dk2>
      <a:lt2>
        <a:srgbClr val="010000"/>
      </a:lt2>
      <a:accent1>
        <a:srgbClr val="CCECFF"/>
      </a:accent1>
      <a:accent2>
        <a:srgbClr val="FFFFCC"/>
      </a:accent2>
      <a:accent3>
        <a:srgbClr val="FFFFFF"/>
      </a:accent3>
      <a:accent4>
        <a:srgbClr val="002087"/>
      </a:accent4>
      <a:accent5>
        <a:srgbClr val="E2F4FF"/>
      </a:accent5>
      <a:accent6>
        <a:srgbClr val="E7E7B9"/>
      </a:accent6>
      <a:hlink>
        <a:srgbClr val="280049"/>
      </a:hlink>
      <a:folHlink>
        <a:srgbClr val="FFFFCC"/>
      </a:folHlink>
    </a:clrScheme>
    <a:fontScheme name="Generic (Standard).pot">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Generic (Standard).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eneric (Standard).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Generic (Standard).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eneric (Standard).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eneric (Standard).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eneric (Standard).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Generic (Standard).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C:\MSOFFICE\Templates\Presentations\Generic (Standard).pot</Template>
  <TotalTime>0</TotalTime>
  <Pages>10</Pages>
  <Words>1961</Words>
  <Application>Microsoft Office PowerPoint</Application>
  <PresentationFormat>On-screen Show (4:3)</PresentationFormat>
  <Paragraphs>112</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Times New Roman</vt:lpstr>
      <vt:lpstr>Arial Narrow</vt:lpstr>
      <vt:lpstr>Arial</vt:lpstr>
      <vt:lpstr>Monotype Sorts</vt:lpstr>
      <vt:lpstr>Generic (Standard).pot</vt:lpstr>
      <vt:lpstr>Industrial-Organizational Psychology  Learning Module    Diversity in the Workplace</vt:lpstr>
      <vt:lpstr>Lesson Objectives</vt:lpstr>
      <vt:lpstr>Why does diversity in the workplace matter?</vt:lpstr>
      <vt:lpstr>Types of Diversity</vt:lpstr>
      <vt:lpstr>Types of Diversity</vt:lpstr>
      <vt:lpstr>Other Types of Diversity (You May Not Have Thought Of)</vt:lpstr>
      <vt:lpstr>Challenges of Diversity</vt:lpstr>
      <vt:lpstr>Challenges of Diversity</vt:lpstr>
      <vt:lpstr>How do I-O psychologists help organizations manage diversity?</vt:lpstr>
      <vt:lpstr>International Meeting Discussion 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SIOP-Industrial-Organizational Psychology  Learning Segment</dc:title>
  <dc:subject>Diversity in the Workplace</dc:subject>
  <dc:creator>Peter Bachiochi</dc:creator>
  <cp:keywords/>
  <dc:description/>
  <cp:lastModifiedBy>Jayne Tegge</cp:lastModifiedBy>
  <cp:revision>24</cp:revision>
  <cp:lastPrinted>1998-12-21T21:43:07Z</cp:lastPrinted>
  <dcterms:created xsi:type="dcterms:W3CDTF">1998-04-19T13:18:16Z</dcterms:created>
  <dcterms:modified xsi:type="dcterms:W3CDTF">2015-08-06T20:30:39Z</dcterms:modified>
</cp:coreProperties>
</file>