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58" r:id="rId4"/>
    <p:sldId id="259" r:id="rId5"/>
    <p:sldId id="269" r:id="rId6"/>
    <p:sldId id="267" r:id="rId7"/>
    <p:sldId id="270" r:id="rId8"/>
    <p:sldId id="260" r:id="rId9"/>
    <p:sldId id="261" r:id="rId10"/>
    <p:sldId id="262" r:id="rId11"/>
    <p:sldId id="263" r:id="rId12"/>
    <p:sldId id="264" r:id="rId13"/>
    <p:sldId id="265" r:id="rId14"/>
    <p:sldId id="266" r:id="rId15"/>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085" y="58"/>
      </p:cViewPr>
      <p:guideLst>
        <p:guide orient="horz" pos="2160"/>
        <p:guide pos="2880"/>
      </p:guideLst>
    </p:cSldViewPr>
  </p:slideViewPr>
  <p:notesTextViewPr>
    <p:cViewPr>
      <p:scale>
        <a:sx n="1" d="1"/>
        <a:sy n="1" d="1"/>
      </p:scale>
      <p:origin x="0" y="0"/>
    </p:cViewPr>
  </p:notesTextViewPr>
  <p:sorterViewPr>
    <p:cViewPr>
      <p:scale>
        <a:sx n="100" d="100"/>
        <a:sy n="100" d="100"/>
      </p:scale>
      <p:origin x="0" y="7308"/>
    </p:cViewPr>
  </p:sorterViewPr>
  <p:notesViewPr>
    <p:cSldViewPr>
      <p:cViewPr>
        <p:scale>
          <a:sx n="66" d="100"/>
          <a:sy n="66" d="100"/>
        </p:scale>
        <p:origin x="-470"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defRPr sz="1000" i="1"/>
            </a:lvl1pPr>
          </a:lstStyle>
          <a:p>
            <a:endParaRPr lang="en-US" altLang="en-US"/>
          </a:p>
        </p:txBody>
      </p:sp>
      <p:sp>
        <p:nvSpPr>
          <p:cNvPr id="307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lgn="r">
              <a:defRPr sz="1000" i="1"/>
            </a:lvl1pPr>
          </a:lstStyle>
          <a:p>
            <a:endParaRPr lang="en-US" altLang="en-US"/>
          </a:p>
        </p:txBody>
      </p:sp>
      <p:sp>
        <p:nvSpPr>
          <p:cNvPr id="307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defRPr sz="1000" i="1"/>
            </a:lvl1pPr>
          </a:lstStyle>
          <a:p>
            <a:endParaRPr lang="en-US" altLang="en-US"/>
          </a:p>
        </p:txBody>
      </p:sp>
      <p:sp>
        <p:nvSpPr>
          <p:cNvPr id="307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lgn="r">
              <a:defRPr sz="1000" i="1"/>
            </a:lvl1pPr>
          </a:lstStyle>
          <a:p>
            <a:fld id="{C90F2344-7F57-468B-AA26-4E91A9D7F268}" type="slidenum">
              <a:rPr lang="en-US" altLang="en-US"/>
              <a:pPr/>
              <a:t>‹#›</a:t>
            </a:fld>
            <a:endParaRPr lang="en-US" altLang="en-US"/>
          </a:p>
        </p:txBody>
      </p:sp>
    </p:spTree>
    <p:extLst>
      <p:ext uri="{BB962C8B-B14F-4D97-AF65-F5344CB8AC3E}">
        <p14:creationId xmlns:p14="http://schemas.microsoft.com/office/powerpoint/2010/main" val="17023418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defRPr sz="1000" i="1"/>
            </a:lvl1pPr>
          </a:lstStyle>
          <a:p>
            <a:endParaRPr lang="en-US" altLang="en-US"/>
          </a:p>
        </p:txBody>
      </p:sp>
      <p:sp>
        <p:nvSpPr>
          <p:cNvPr id="2051"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lgn="r">
              <a:defRPr sz="1000" i="1"/>
            </a:lvl1pPr>
          </a:lstStyle>
          <a:p>
            <a:endParaRPr lang="en-US" altLang="en-US"/>
          </a:p>
        </p:txBody>
      </p:sp>
      <p:sp>
        <p:nvSpPr>
          <p:cNvPr id="2052" name="Rectangle 4"/>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defRPr sz="1000" i="1"/>
            </a:lvl1pPr>
          </a:lstStyle>
          <a:p>
            <a:endParaRPr lang="en-US" altLang="en-US"/>
          </a:p>
        </p:txBody>
      </p:sp>
      <p:sp>
        <p:nvSpPr>
          <p:cNvPr id="2053" name="Rectangle 5"/>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lgn="r">
              <a:defRPr sz="1000" i="1"/>
            </a:lvl1pPr>
          </a:lstStyle>
          <a:p>
            <a:fld id="{26E749A4-C7CA-483C-84EF-F1CA1A4B5857}" type="slidenum">
              <a:rPr lang="en-US" altLang="en-US"/>
              <a:pPr/>
              <a:t>‹#›</a:t>
            </a:fld>
            <a:endParaRPr lang="en-US" altLang="en-US"/>
          </a:p>
        </p:txBody>
      </p:sp>
      <p:sp>
        <p:nvSpPr>
          <p:cNvPr id="2054" name="Rectangle 6"/>
          <p:cNvSpPr>
            <a:spLocks noChangeArrowheads="1" noTextEdit="1"/>
          </p:cNvSpPr>
          <p:nvPr>
            <p:ph type="sldImg" idx="2"/>
          </p:nvPr>
        </p:nvSpPr>
        <p:spPr bwMode="auto">
          <a:xfrm>
            <a:off x="1149350" y="692150"/>
            <a:ext cx="4559300" cy="3416300"/>
          </a:xfrm>
          <a:prstGeom prst="rect">
            <a:avLst/>
          </a:prstGeom>
          <a:no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5" name="Rectangle 7"/>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extLst>
      <p:ext uri="{BB962C8B-B14F-4D97-AF65-F5344CB8AC3E}">
        <p14:creationId xmlns:p14="http://schemas.microsoft.com/office/powerpoint/2010/main" val="41276133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3"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4"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5" name="Rectangle 5"/>
          <p:cNvSpPr>
            <a:spLocks noChangeArrowheads="1" noTextEdit="1"/>
          </p:cNvSpPr>
          <p:nvPr>
            <p:ph type="sldImg"/>
          </p:nvPr>
        </p:nvSpPr>
        <p:spPr>
          <a:xfrm>
            <a:off x="1150938" y="692150"/>
            <a:ext cx="4556125" cy="3416300"/>
          </a:xfrm>
          <a:ln cap="flat"/>
        </p:spPr>
      </p:sp>
      <p:sp>
        <p:nvSpPr>
          <p:cNvPr id="5126" name="Rectangle 6"/>
          <p:cNvSpPr>
            <a:spLocks noGrp="1" noChangeArrowheads="1"/>
          </p:cNvSpPr>
          <p:nvPr>
            <p:ph type="body" idx="1"/>
          </p:nvPr>
        </p:nvSpPr>
        <p:spPr>
          <a:ln/>
        </p:spPr>
        <p:txBody>
          <a:bodyPr/>
          <a:lstStyle/>
          <a:p>
            <a:endParaRPr lang="en-US" altLang="en-US"/>
          </a:p>
        </p:txBody>
      </p:sp>
      <p:sp>
        <p:nvSpPr>
          <p:cNvPr id="5127" name="Rectangle 7"/>
          <p:cNvSpPr>
            <a:spLocks noChangeArrowheads="1"/>
          </p:cNvSpPr>
          <p:nvPr/>
        </p:nvSpPr>
        <p:spPr bwMode="auto">
          <a:xfrm>
            <a:off x="1597025"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
        <p:nvSpPr>
          <p:cNvPr id="5128" name="Rectangle 8"/>
          <p:cNvSpPr>
            <a:spLocks noChangeArrowheads="1"/>
          </p:cNvSpPr>
          <p:nvPr/>
        </p:nvSpPr>
        <p:spPr bwMode="auto">
          <a:xfrm>
            <a:off x="1597025"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
        <p:nvSpPr>
          <p:cNvPr id="5129" name="Rectangle 9"/>
          <p:cNvSpPr>
            <a:spLocks noChangeArrowheads="1"/>
          </p:cNvSpPr>
          <p:nvPr/>
        </p:nvSpPr>
        <p:spPr bwMode="auto">
          <a:xfrm>
            <a:off x="1597025"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Tree>
    <p:extLst>
      <p:ext uri="{BB962C8B-B14F-4D97-AF65-F5344CB8AC3E}">
        <p14:creationId xmlns:p14="http://schemas.microsoft.com/office/powerpoint/2010/main" val="28888763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1"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2"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3" name="Rectangle 5"/>
          <p:cNvSpPr>
            <a:spLocks noChangeArrowheads="1" noTextEdit="1"/>
          </p:cNvSpPr>
          <p:nvPr>
            <p:ph type="sldImg"/>
          </p:nvPr>
        </p:nvSpPr>
        <p:spPr>
          <a:xfrm>
            <a:off x="1150938" y="692150"/>
            <a:ext cx="4556125" cy="3416300"/>
          </a:xfrm>
          <a:ln cap="flat"/>
        </p:spPr>
      </p:sp>
      <p:sp>
        <p:nvSpPr>
          <p:cNvPr id="17414" name="Rectangle 6"/>
          <p:cNvSpPr>
            <a:spLocks noGrp="1" noChangeArrowheads="1"/>
          </p:cNvSpPr>
          <p:nvPr>
            <p:ph type="body" idx="1"/>
          </p:nvPr>
        </p:nvSpPr>
        <p:spPr>
          <a:noFill/>
          <a:ln/>
        </p:spPr>
        <p:txBody>
          <a:bodyPr/>
          <a:lstStyle/>
          <a:p>
            <a:r>
              <a:rPr lang="en-US" altLang="en-US"/>
              <a:t>     Students who are not currently employed can think back to a supervisor they had on a summer job or in a previous semester.  Also, students could be encouraged to work in teams and discuss the boss of one of the students.</a:t>
            </a:r>
          </a:p>
          <a:p>
            <a:r>
              <a:rPr lang="en-US" altLang="en-US"/>
              <a:t>     Students’ supervisors probably do many more things than are shown on this list, but a choice of one or possibly two performance areas will illustrate the basic concept.</a:t>
            </a:r>
          </a:p>
        </p:txBody>
      </p:sp>
    </p:spTree>
    <p:extLst>
      <p:ext uri="{BB962C8B-B14F-4D97-AF65-F5344CB8AC3E}">
        <p14:creationId xmlns:p14="http://schemas.microsoft.com/office/powerpoint/2010/main" val="21807590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59"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60"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61" name="Rectangle 5"/>
          <p:cNvSpPr>
            <a:spLocks noChangeArrowheads="1" noTextEdit="1"/>
          </p:cNvSpPr>
          <p:nvPr>
            <p:ph type="sldImg"/>
          </p:nvPr>
        </p:nvSpPr>
        <p:spPr>
          <a:xfrm>
            <a:off x="1150938" y="692150"/>
            <a:ext cx="4556125" cy="3416300"/>
          </a:xfrm>
          <a:ln cap="flat"/>
        </p:spPr>
      </p:sp>
      <p:sp>
        <p:nvSpPr>
          <p:cNvPr id="19462" name="Rectangle 6"/>
          <p:cNvSpPr>
            <a:spLocks noGrp="1" noChangeArrowheads="1"/>
          </p:cNvSpPr>
          <p:nvPr>
            <p:ph type="body" idx="1"/>
          </p:nvPr>
        </p:nvSpPr>
        <p:spPr>
          <a:noFill/>
          <a:ln/>
        </p:spPr>
        <p:txBody>
          <a:bodyPr/>
          <a:lstStyle/>
          <a:p>
            <a:r>
              <a:rPr lang="en-US" altLang="en-US"/>
              <a:t>     Students should be guided to think about specific examples of supervisor </a:t>
            </a:r>
            <a:r>
              <a:rPr lang="en-US" altLang="en-US" u="sng"/>
              <a:t>behavior</a:t>
            </a:r>
            <a:r>
              <a:rPr lang="en-US" altLang="en-US"/>
              <a:t> that they can remember from their own jobs, and from talking to other people.  Their own supervisor need not have exhibited every example of behavior that they create.</a:t>
            </a:r>
          </a:p>
        </p:txBody>
      </p:sp>
    </p:spTree>
    <p:extLst>
      <p:ext uri="{BB962C8B-B14F-4D97-AF65-F5344CB8AC3E}">
        <p14:creationId xmlns:p14="http://schemas.microsoft.com/office/powerpoint/2010/main" val="35572762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07"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08"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09" name="Rectangle 5"/>
          <p:cNvSpPr>
            <a:spLocks noChangeArrowheads="1" noTextEdit="1"/>
          </p:cNvSpPr>
          <p:nvPr>
            <p:ph type="sldImg"/>
          </p:nvPr>
        </p:nvSpPr>
        <p:spPr>
          <a:xfrm>
            <a:off x="1150938" y="692150"/>
            <a:ext cx="4556125" cy="3416300"/>
          </a:xfrm>
          <a:ln cap="flat"/>
        </p:spPr>
      </p:sp>
      <p:sp>
        <p:nvSpPr>
          <p:cNvPr id="21510" name="Rectangle 6"/>
          <p:cNvSpPr>
            <a:spLocks noGrp="1" noChangeArrowheads="1"/>
          </p:cNvSpPr>
          <p:nvPr>
            <p:ph type="body" idx="1"/>
          </p:nvPr>
        </p:nvSpPr>
        <p:spPr>
          <a:noFill/>
          <a:ln/>
        </p:spPr>
        <p:txBody>
          <a:bodyPr/>
          <a:lstStyle/>
          <a:p>
            <a:r>
              <a:rPr lang="en-US" altLang="en-US"/>
              <a:t>     This exercise and example represent, in </a:t>
            </a:r>
            <a:r>
              <a:rPr lang="en-US" altLang="en-US" u="sng"/>
              <a:t>very</a:t>
            </a:r>
            <a:r>
              <a:rPr lang="en-US" altLang="en-US"/>
              <a:t> rough form, the technique of creating behaviorally anchored rating scales.</a:t>
            </a:r>
          </a:p>
          <a:p>
            <a:r>
              <a:rPr lang="en-US" altLang="en-US"/>
              <a:t>     As explicated by Smith and Kendall (1963), the complete process would include generating statements like those above -- called critical incidents -- plus two other critical stages: retranslation and scaling.</a:t>
            </a:r>
          </a:p>
          <a:p>
            <a:r>
              <a:rPr lang="en-US" altLang="en-US"/>
              <a:t>     In the retranslation activity, critical incidents of performance (e.g., scheduling people, training others, planning work for self, and all of the dimensions of performance) are put on cards and mixed up.  Then, knowledgeable individuals get together and sort all of the critical incidents into categories (performance areas), without knowing what categories they came from in the first place.  </a:t>
            </a:r>
          </a:p>
          <a:p>
            <a:r>
              <a:rPr lang="en-US" altLang="en-US"/>
              <a:t>     In the scaling activity, the critical incidents for a specific job performance dimension are assigned scale values such as those shown above.  The result is a rating scale with behavioral examples at various levels of performance. This final scaling is assigned through a consensus process in conjunction with some statistical analysis.</a:t>
            </a:r>
          </a:p>
        </p:txBody>
      </p:sp>
    </p:spTree>
    <p:extLst>
      <p:ext uri="{BB962C8B-B14F-4D97-AF65-F5344CB8AC3E}">
        <p14:creationId xmlns:p14="http://schemas.microsoft.com/office/powerpoint/2010/main" val="31407830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5"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6"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7" name="Rectangle 5"/>
          <p:cNvSpPr>
            <a:spLocks noChangeArrowheads="1" noTextEdit="1"/>
          </p:cNvSpPr>
          <p:nvPr>
            <p:ph type="sldImg"/>
          </p:nvPr>
        </p:nvSpPr>
        <p:spPr>
          <a:xfrm>
            <a:off x="1150938" y="692150"/>
            <a:ext cx="4556125" cy="3416300"/>
          </a:xfrm>
          <a:ln cap="flat"/>
        </p:spPr>
      </p:sp>
      <p:sp>
        <p:nvSpPr>
          <p:cNvPr id="23558" name="Rectangle 6"/>
          <p:cNvSpPr>
            <a:spLocks noGrp="1" noChangeArrowheads="1"/>
          </p:cNvSpPr>
          <p:nvPr>
            <p:ph type="body" idx="1"/>
          </p:nvPr>
        </p:nvSpPr>
        <p:spPr>
          <a:ln/>
        </p:spPr>
        <p:txBody>
          <a:bodyPr/>
          <a:lstStyle/>
          <a:p>
            <a:endParaRPr lang="en-US" altLang="en-US"/>
          </a:p>
        </p:txBody>
      </p:sp>
    </p:spTree>
    <p:extLst>
      <p:ext uri="{BB962C8B-B14F-4D97-AF65-F5344CB8AC3E}">
        <p14:creationId xmlns:p14="http://schemas.microsoft.com/office/powerpoint/2010/main" val="9769411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03"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04"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05" name="Rectangle 5"/>
          <p:cNvSpPr>
            <a:spLocks noChangeArrowheads="1" noTextEdit="1"/>
          </p:cNvSpPr>
          <p:nvPr>
            <p:ph type="sldImg"/>
          </p:nvPr>
        </p:nvSpPr>
        <p:spPr>
          <a:xfrm>
            <a:off x="1150938" y="692150"/>
            <a:ext cx="4556125" cy="3416300"/>
          </a:xfrm>
          <a:ln cap="flat"/>
        </p:spPr>
      </p:sp>
      <p:sp>
        <p:nvSpPr>
          <p:cNvPr id="25606" name="Rectangle 6"/>
          <p:cNvSpPr>
            <a:spLocks noGrp="1" noChangeArrowheads="1"/>
          </p:cNvSpPr>
          <p:nvPr>
            <p:ph type="body" idx="1"/>
          </p:nvPr>
        </p:nvSpPr>
        <p:spPr>
          <a:ln/>
        </p:spPr>
        <p:txBody>
          <a:bodyPr/>
          <a:lstStyle/>
          <a:p>
            <a:endParaRPr lang="en-US" altLang="en-US"/>
          </a:p>
        </p:txBody>
      </p:sp>
    </p:spTree>
    <p:extLst>
      <p:ext uri="{BB962C8B-B14F-4D97-AF65-F5344CB8AC3E}">
        <p14:creationId xmlns:p14="http://schemas.microsoft.com/office/powerpoint/2010/main" val="36872186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1"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2"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3" name="Rectangle 5"/>
          <p:cNvSpPr>
            <a:spLocks noChangeArrowheads="1" noTextEdit="1"/>
          </p:cNvSpPr>
          <p:nvPr>
            <p:ph type="sldImg"/>
          </p:nvPr>
        </p:nvSpPr>
        <p:spPr>
          <a:xfrm>
            <a:off x="1150938" y="692150"/>
            <a:ext cx="4556125" cy="3416300"/>
          </a:xfrm>
          <a:ln cap="flat"/>
        </p:spPr>
      </p:sp>
      <p:sp>
        <p:nvSpPr>
          <p:cNvPr id="7174" name="Rectangle 6"/>
          <p:cNvSpPr>
            <a:spLocks noGrp="1" noChangeArrowheads="1"/>
          </p:cNvSpPr>
          <p:nvPr>
            <p:ph type="body" idx="1"/>
          </p:nvPr>
        </p:nvSpPr>
        <p:spPr>
          <a:ln/>
        </p:spPr>
        <p:txBody>
          <a:bodyPr/>
          <a:lstStyle/>
          <a:p>
            <a:endParaRPr lang="en-US" altLang="en-US"/>
          </a:p>
        </p:txBody>
      </p:sp>
    </p:spTree>
    <p:extLst>
      <p:ext uri="{BB962C8B-B14F-4D97-AF65-F5344CB8AC3E}">
        <p14:creationId xmlns:p14="http://schemas.microsoft.com/office/powerpoint/2010/main" val="1763020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19"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0"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1" name="Rectangle 5"/>
          <p:cNvSpPr>
            <a:spLocks noChangeArrowheads="1" noTextEdit="1"/>
          </p:cNvSpPr>
          <p:nvPr>
            <p:ph type="sldImg"/>
          </p:nvPr>
        </p:nvSpPr>
        <p:spPr>
          <a:xfrm>
            <a:off x="1150938" y="692150"/>
            <a:ext cx="4556125" cy="3416300"/>
          </a:xfrm>
          <a:ln cap="flat"/>
        </p:spPr>
      </p:sp>
      <p:sp>
        <p:nvSpPr>
          <p:cNvPr id="9222" name="Rectangle 6"/>
          <p:cNvSpPr>
            <a:spLocks noGrp="1" noChangeArrowheads="1"/>
          </p:cNvSpPr>
          <p:nvPr>
            <p:ph type="body" idx="1"/>
          </p:nvPr>
        </p:nvSpPr>
        <p:spPr>
          <a:noFill/>
          <a:ln/>
        </p:spPr>
        <p:txBody>
          <a:bodyPr/>
          <a:lstStyle/>
          <a:p>
            <a:r>
              <a:rPr lang="en-US" altLang="en-US"/>
              <a:t>     The evaluation process can identify improvement areas that allow the employee to do their jobs more effectively.</a:t>
            </a:r>
          </a:p>
          <a:p>
            <a:r>
              <a:rPr lang="en-US" altLang="en-US"/>
              <a:t>     Similarly, if there are significant gaps between the skills the workers possess and the skills needed to perform well, training can be designed to help close those gaps.</a:t>
            </a:r>
          </a:p>
          <a:p>
            <a:r>
              <a:rPr lang="en-US" altLang="en-US"/>
              <a:t>     As the strengths and weaknesses of each worker are identified through the evaluation process, it is easier to assign employees to the work for which they are most suited.</a:t>
            </a:r>
          </a:p>
          <a:p>
            <a:r>
              <a:rPr lang="en-US" altLang="en-US"/>
              <a:t>     Salary and wages will be allocated more fairly if there is a clear indication of the level of performance of each employee.  Those who are performing at higher levels should receive appropriate rewards (raises, promotions, etc.).</a:t>
            </a:r>
          </a:p>
          <a:p>
            <a:r>
              <a:rPr lang="en-US" altLang="en-US"/>
              <a:t>     If promotions and firing decisions are to be done fairly, they need to be based on accurate performance measures.  I/O psychologists ensure that the decision process is based on valid measures of performance. </a:t>
            </a:r>
          </a:p>
        </p:txBody>
      </p:sp>
    </p:spTree>
    <p:extLst>
      <p:ext uri="{BB962C8B-B14F-4D97-AF65-F5344CB8AC3E}">
        <p14:creationId xmlns:p14="http://schemas.microsoft.com/office/powerpoint/2010/main" val="33429384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67"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68"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69" name="Rectangle 5"/>
          <p:cNvSpPr>
            <a:spLocks noChangeArrowheads="1" noTextEdit="1"/>
          </p:cNvSpPr>
          <p:nvPr>
            <p:ph type="sldImg"/>
          </p:nvPr>
        </p:nvSpPr>
        <p:spPr>
          <a:xfrm>
            <a:off x="1150938" y="692150"/>
            <a:ext cx="4556125" cy="3416300"/>
          </a:xfrm>
          <a:ln cap="flat"/>
        </p:spPr>
      </p:sp>
      <p:sp>
        <p:nvSpPr>
          <p:cNvPr id="11270" name="Rectangle 6"/>
          <p:cNvSpPr>
            <a:spLocks noGrp="1" noChangeArrowheads="1"/>
          </p:cNvSpPr>
          <p:nvPr>
            <p:ph type="body" idx="1"/>
          </p:nvPr>
        </p:nvSpPr>
        <p:spPr>
          <a:xfrm>
            <a:off x="685800" y="4343400"/>
            <a:ext cx="5562600" cy="4114800"/>
          </a:xfrm>
          <a:noFill/>
          <a:ln/>
        </p:spPr>
        <p:txBody>
          <a:bodyPr/>
          <a:lstStyle/>
          <a:p>
            <a:r>
              <a:rPr lang="en-US" altLang="en-US"/>
              <a:t>     Researchers have found that the great majority of people really want to hear how they are doing on the job.  One of the key roles of a supervisor or manager is to keep workers in touch with what they are doing right -- and what areas could use some improvement.</a:t>
            </a:r>
          </a:p>
          <a:p>
            <a:r>
              <a:rPr lang="en-US" altLang="en-US"/>
              <a:t>     Note that to be useful, evaluative performance feedback must be given close to the time of the performance, it must accurately reflect what the worker did, and it must present constructive possibilities for improvement rather than being insulting, mean, etc.  Many people have had the experience of being “told off” (destructive feedback) long after the event (not timely) from a one-sided perspective (inaccurate).  Good supervisors and managers avoid these pitfalls when giving feedback.</a:t>
            </a:r>
          </a:p>
          <a:p>
            <a:r>
              <a:rPr lang="en-US" altLang="en-US"/>
              <a:t>     The motivational technique of “goal setting” is one of the best documented and most effective techniques for motivating work performance.  Goal setting depends on several features, such as setting a challenging but realistic goal, but most importantly, the effectiveness of goal setting depends upon receiving feedback or knowledge of one’s performance.</a:t>
            </a:r>
          </a:p>
          <a:p>
            <a:endParaRPr lang="en-US" altLang="en-US"/>
          </a:p>
        </p:txBody>
      </p:sp>
    </p:spTree>
    <p:extLst>
      <p:ext uri="{BB962C8B-B14F-4D97-AF65-F5344CB8AC3E}">
        <p14:creationId xmlns:p14="http://schemas.microsoft.com/office/powerpoint/2010/main" val="10968366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1026"/>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47" name="Rectangle 1027"/>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48" name="Rectangle 1028"/>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49" name="Rectangle 1029"/>
          <p:cNvSpPr>
            <a:spLocks noChangeArrowheads="1" noTextEdit="1"/>
          </p:cNvSpPr>
          <p:nvPr>
            <p:ph type="sldImg"/>
          </p:nvPr>
        </p:nvSpPr>
        <p:spPr>
          <a:xfrm>
            <a:off x="1150938" y="692150"/>
            <a:ext cx="4556125" cy="3416300"/>
          </a:xfrm>
          <a:ln cap="flat"/>
        </p:spPr>
      </p:sp>
      <p:sp>
        <p:nvSpPr>
          <p:cNvPr id="31750" name="Rectangle 1030"/>
          <p:cNvSpPr>
            <a:spLocks noGrp="1" noChangeArrowheads="1"/>
          </p:cNvSpPr>
          <p:nvPr>
            <p:ph type="body" idx="1"/>
          </p:nvPr>
        </p:nvSpPr>
        <p:spPr>
          <a:xfrm>
            <a:off x="685800" y="4343400"/>
            <a:ext cx="5562600" cy="4114800"/>
          </a:xfrm>
          <a:noFill/>
          <a:ln/>
        </p:spPr>
        <p:txBody>
          <a:bodyPr/>
          <a:lstStyle/>
          <a:p>
            <a:r>
              <a:rPr lang="en-US" altLang="en-US"/>
              <a:t>     Thus one important role that performance evaluation plays is to make workers and their supervisors aware of areas where the worker could profit by receiving some additional training.</a:t>
            </a:r>
          </a:p>
          <a:p>
            <a:r>
              <a:rPr lang="en-US" altLang="en-US"/>
              <a:t>     An effective performance evaluation system builds on the areas in which the worker is performing well and focuses attention on “opportunities for improvement”.  Viewing performance evaluation as a developmental as well as evaluative process can foster a culture in which evaluation is not dreaded, but sought out..</a:t>
            </a:r>
          </a:p>
          <a:p>
            <a:r>
              <a:rPr lang="en-US" altLang="en-US"/>
              <a:t>     One hears much talk about how complex the world is becoming, how companies must compete on a global level, how workers must become more productive in order for the economy to survive.  Some of this talk may even be true!  What is clear, however, is that most people will have more than one career in their lives and that, within each career, most people will encounter duties or tasks for which they have not been trained.</a:t>
            </a:r>
          </a:p>
          <a:p>
            <a:endParaRPr lang="en-US" altLang="en-US"/>
          </a:p>
        </p:txBody>
      </p:sp>
    </p:spTree>
    <p:extLst>
      <p:ext uri="{BB962C8B-B14F-4D97-AF65-F5344CB8AC3E}">
        <p14:creationId xmlns:p14="http://schemas.microsoft.com/office/powerpoint/2010/main" val="11253320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026"/>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51" name="Rectangle 1027"/>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52" name="Rectangle 1028"/>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53" name="Rectangle 1029"/>
          <p:cNvSpPr>
            <a:spLocks noChangeArrowheads="1" noTextEdit="1"/>
          </p:cNvSpPr>
          <p:nvPr>
            <p:ph type="sldImg"/>
          </p:nvPr>
        </p:nvSpPr>
        <p:spPr>
          <a:xfrm>
            <a:off x="1150938" y="692150"/>
            <a:ext cx="4556125" cy="3416300"/>
          </a:xfrm>
          <a:ln cap="flat"/>
        </p:spPr>
      </p:sp>
      <p:sp>
        <p:nvSpPr>
          <p:cNvPr id="27654" name="Rectangle 1030"/>
          <p:cNvSpPr>
            <a:spLocks noGrp="1" noChangeArrowheads="1"/>
          </p:cNvSpPr>
          <p:nvPr>
            <p:ph type="body" idx="1"/>
          </p:nvPr>
        </p:nvSpPr>
        <p:spPr>
          <a:xfrm>
            <a:off x="685800" y="4343400"/>
            <a:ext cx="5562600" cy="4114800"/>
          </a:xfrm>
          <a:noFill/>
          <a:ln/>
        </p:spPr>
        <p:txBody>
          <a:bodyPr/>
          <a:lstStyle/>
          <a:p>
            <a:r>
              <a:rPr lang="en-US" altLang="en-US"/>
              <a:t>     Work can be most rewarding when there is a good fit between the skills of the employee and the demands of the job.  Accurate evaluation is a critical step in matching the person to the work.</a:t>
            </a:r>
          </a:p>
          <a:p>
            <a:r>
              <a:rPr lang="en-US" altLang="en-US"/>
              <a:t>     Employees often develop new skills and abilities that prepare them for other positions.  An accurate measure of the employee’s skills facilitates decisions about the type of job(s) the person may be capable of performing.  As a result, promotion and transfer decisions can be based on accurate information rather than subjective criteria.</a:t>
            </a:r>
          </a:p>
        </p:txBody>
      </p:sp>
    </p:spTree>
    <p:extLst>
      <p:ext uri="{BB962C8B-B14F-4D97-AF65-F5344CB8AC3E}">
        <p14:creationId xmlns:p14="http://schemas.microsoft.com/office/powerpoint/2010/main" val="30245214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026"/>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795" name="Rectangle 1027"/>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796" name="Rectangle 1028"/>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797" name="Rectangle 1029"/>
          <p:cNvSpPr>
            <a:spLocks noChangeArrowheads="1" noTextEdit="1"/>
          </p:cNvSpPr>
          <p:nvPr>
            <p:ph type="sldImg"/>
          </p:nvPr>
        </p:nvSpPr>
        <p:spPr>
          <a:xfrm>
            <a:off x="1150938" y="692150"/>
            <a:ext cx="4556125" cy="3416300"/>
          </a:xfrm>
          <a:ln cap="flat"/>
        </p:spPr>
      </p:sp>
      <p:sp>
        <p:nvSpPr>
          <p:cNvPr id="33798" name="Rectangle 1030"/>
          <p:cNvSpPr>
            <a:spLocks noGrp="1" noChangeArrowheads="1"/>
          </p:cNvSpPr>
          <p:nvPr>
            <p:ph type="body" idx="1"/>
          </p:nvPr>
        </p:nvSpPr>
        <p:spPr>
          <a:xfrm>
            <a:off x="381000" y="4343400"/>
            <a:ext cx="6019800" cy="4191000"/>
          </a:xfrm>
          <a:noFill/>
          <a:ln/>
        </p:spPr>
        <p:txBody>
          <a:bodyPr/>
          <a:lstStyle/>
          <a:p>
            <a:r>
              <a:rPr lang="en-US" altLang="en-US"/>
              <a:t>     It is very common in U.S. organizations for people to believe that good work and hard work should be appropriately rewarded.  This translates into devices such as piecework payment -- where workers are paid for only what they produce -- and sales commissions -- where a salesperson reaps a portion of the profit from a sale.  Note that in other countries such as Japan (and sometime even in the U.S.) other strategies are used for compensation, such as pay based on the performance of a group of people (e.g., a work team) rather than an individual.</a:t>
            </a:r>
          </a:p>
          <a:p>
            <a:r>
              <a:rPr lang="en-US" altLang="en-US"/>
              <a:t>     When pay for performance is used, however, it is absolutely critical to measure performance accurately and appropriately so that people don’t feel underpaid and so that they don’t feel that others have been overpaid.</a:t>
            </a:r>
          </a:p>
          <a:p>
            <a:r>
              <a:rPr lang="en-US" altLang="en-US"/>
              <a:t>     To know whom to promote or whom to fire, a well-informed manager must have solid records documenting the performance of all of the candidates for promotion or “termination.”</a:t>
            </a:r>
          </a:p>
          <a:p>
            <a:r>
              <a:rPr lang="en-US" altLang="en-US"/>
              <a:t>     In all of these cases, critical decisions are being made that profoundly affect people’s lives and livelihood.  The subject of the next slide is what can happen if these decisions are made poorly -- not based on a fair and accurate performance evaluation system developed by qualified industrial/organizational psychologists.</a:t>
            </a:r>
          </a:p>
          <a:p>
            <a:r>
              <a:rPr lang="en-US" altLang="en-US"/>
              <a:t>     Good performance evaluation systems help managers and supervisors to do these tasks.</a:t>
            </a:r>
          </a:p>
        </p:txBody>
      </p:sp>
    </p:spTree>
    <p:extLst>
      <p:ext uri="{BB962C8B-B14F-4D97-AF65-F5344CB8AC3E}">
        <p14:creationId xmlns:p14="http://schemas.microsoft.com/office/powerpoint/2010/main" val="4410648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5"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6"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7" name="Rectangle 5"/>
          <p:cNvSpPr>
            <a:spLocks noChangeArrowheads="1" noTextEdit="1"/>
          </p:cNvSpPr>
          <p:nvPr>
            <p:ph type="sldImg"/>
          </p:nvPr>
        </p:nvSpPr>
        <p:spPr>
          <a:xfrm>
            <a:off x="1150938" y="692150"/>
            <a:ext cx="4556125" cy="3416300"/>
          </a:xfrm>
          <a:ln cap="flat"/>
        </p:spPr>
      </p:sp>
      <p:sp>
        <p:nvSpPr>
          <p:cNvPr id="13318" name="Rectangle 6"/>
          <p:cNvSpPr>
            <a:spLocks noGrp="1" noChangeArrowheads="1"/>
          </p:cNvSpPr>
          <p:nvPr>
            <p:ph type="body" idx="1"/>
          </p:nvPr>
        </p:nvSpPr>
        <p:spPr>
          <a:xfrm>
            <a:off x="381000" y="4343400"/>
            <a:ext cx="6019800" cy="4191000"/>
          </a:xfrm>
          <a:noFill/>
          <a:ln/>
        </p:spPr>
        <p:txBody>
          <a:bodyPr/>
          <a:lstStyle/>
          <a:p>
            <a:r>
              <a:rPr lang="en-US" altLang="en-US"/>
              <a:t>     In Rountree v. Department of Agriculture (1995), Reginald Rountree received a low performance appraisal rating from his supervisor at the Department of Agriculture.  He claimed that this low rating was the result of racial bias.  He submitted a request for $937,725 in compensatory damages to the Equal Employment Opportunity Commission. Of the total claim, $680,000 constituted compensation for emotional distress and related non-monetary injuries. Ultimately, the EEOC agreed that discrimination had occurred, but awarded Rountree only $8000 to compensate partially for the increased wages and benefits that a fair and accurate performance appraisal would have brought and partially for Rountree’s emotional distress associated with the unfair appraisal.</a:t>
            </a:r>
          </a:p>
          <a:p>
            <a:r>
              <a:rPr lang="en-US" altLang="en-US"/>
              <a:t>     In Hopkins v. Price Waterhouse, (1987), Ann Hopkins was being considered for partner at Price Waterhouse, where she was a senior manager in charge of large government computer contracts. At the time of her consideration, Hopkins was the only woman among eighty-eight candidates nominated for partnership. Her close colleagues submitted an evaluation noting her "outstanding performance" and strongly urged her admission to the partnership.  When she was not accepted as a partner by the promotion board, the person responsible for explaining the board’s decision to her advised Hopkins that in order to improve her chances for partnership she should "walk more femininely, talk more femininely, dress more femininely, wear make-up, have her hair styled, and wear jewelry."  In addition, another board member "repeatedly commented that he could not consider any woman seriously as a partnership candidate and believed that women were not even capable of functioning" as  partners.  Hopkins brought her gender discrimination lawsuit all the way to the Supreme Court and won.</a:t>
            </a:r>
          </a:p>
        </p:txBody>
      </p:sp>
    </p:spTree>
    <p:extLst>
      <p:ext uri="{BB962C8B-B14F-4D97-AF65-F5344CB8AC3E}">
        <p14:creationId xmlns:p14="http://schemas.microsoft.com/office/powerpoint/2010/main" val="40132309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3"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4"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5" name="Rectangle 5"/>
          <p:cNvSpPr>
            <a:spLocks noChangeArrowheads="1" noTextEdit="1"/>
          </p:cNvSpPr>
          <p:nvPr>
            <p:ph type="sldImg"/>
          </p:nvPr>
        </p:nvSpPr>
        <p:spPr>
          <a:xfrm>
            <a:off x="1150938" y="692150"/>
            <a:ext cx="4556125" cy="3416300"/>
          </a:xfrm>
          <a:ln cap="flat"/>
        </p:spPr>
      </p:sp>
      <p:sp>
        <p:nvSpPr>
          <p:cNvPr id="15366" name="Rectangle 6"/>
          <p:cNvSpPr>
            <a:spLocks noGrp="1" noChangeArrowheads="1"/>
          </p:cNvSpPr>
          <p:nvPr>
            <p:ph type="body" idx="1"/>
          </p:nvPr>
        </p:nvSpPr>
        <p:spPr>
          <a:xfrm>
            <a:off x="685800" y="4343400"/>
            <a:ext cx="5486400" cy="4114800"/>
          </a:xfrm>
          <a:noFill/>
          <a:ln/>
        </p:spPr>
        <p:txBody>
          <a:bodyPr/>
          <a:lstStyle/>
          <a:p>
            <a:r>
              <a:rPr lang="en-US" altLang="en-US"/>
              <a:t>     Much of the work of I/O psychologists begins with a job analysis to identify the knowledge, skills, abilities, and other characteristics necessary to perform well.  Subsequently, the various dimensions of performance can be identified.  For instance, the job of professor includes the dimensions of lecturing, grading, advising, doing research, etc.</a:t>
            </a:r>
          </a:p>
          <a:p>
            <a:r>
              <a:rPr lang="en-US" altLang="en-US"/>
              <a:t>     After identifying the dimensions of a job and the skills required, levels of performance can be defined.  The specific behaviors and outcomes that indicate excellent vs. average vs. poor performance can then be identified.</a:t>
            </a:r>
          </a:p>
          <a:p>
            <a:r>
              <a:rPr lang="en-US" altLang="en-US"/>
              <a:t>     Supervisors can then be trained to watch for these behaviors and outcomes and develop an accurate assessment of performance.  Supervisors must also be trained to try their best to avoid being influenced by job-irrelevant issues such as the worker’s race, gender, disability, or off-the-job interests, beliefs, attitudes, and behaviors.</a:t>
            </a:r>
          </a:p>
          <a:p>
            <a:r>
              <a:rPr lang="en-US" altLang="en-US"/>
              <a:t>     I/O psychologists also study and develop training to help supervisors recognize when they might be making common rating errors.  For instance, some raters may be consistently lenient in their ratings.  Others may avoid extremely good or poor ratings of all employees (called central tendency).  Still others may allow excellent performance on one job dimension to color/influence ratings in all job dimensions (referred to as halo).</a:t>
            </a:r>
          </a:p>
        </p:txBody>
      </p:sp>
    </p:spTree>
    <p:extLst>
      <p:ext uri="{BB962C8B-B14F-4D97-AF65-F5344CB8AC3E}">
        <p14:creationId xmlns:p14="http://schemas.microsoft.com/office/powerpoint/2010/main" val="9721481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E903A8A3-DFBD-4A14-9FB0-B6A3574C7B8E}" type="slidenum">
              <a:rPr lang="en-US" altLang="en-US"/>
              <a:pPr/>
              <a:t>‹#›</a:t>
            </a:fld>
            <a:endParaRPr lang="en-US" altLang="en-US"/>
          </a:p>
        </p:txBody>
      </p:sp>
    </p:spTree>
    <p:extLst>
      <p:ext uri="{BB962C8B-B14F-4D97-AF65-F5344CB8AC3E}">
        <p14:creationId xmlns:p14="http://schemas.microsoft.com/office/powerpoint/2010/main" val="3314047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162D23DC-7ECA-4385-9E4E-A0478235E5F6}" type="slidenum">
              <a:rPr lang="en-US" altLang="en-US"/>
              <a:pPr/>
              <a:t>‹#›</a:t>
            </a:fld>
            <a:endParaRPr lang="en-US" altLang="en-US"/>
          </a:p>
        </p:txBody>
      </p:sp>
    </p:spTree>
    <p:extLst>
      <p:ext uri="{BB962C8B-B14F-4D97-AF65-F5344CB8AC3E}">
        <p14:creationId xmlns:p14="http://schemas.microsoft.com/office/powerpoint/2010/main" val="2024680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67550" y="609600"/>
            <a:ext cx="184785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0" y="609600"/>
            <a:ext cx="539115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803D96D0-B7B5-4C17-BE02-38111552D784}" type="slidenum">
              <a:rPr lang="en-US" altLang="en-US"/>
              <a:pPr/>
              <a:t>‹#›</a:t>
            </a:fld>
            <a:endParaRPr lang="en-US" altLang="en-US"/>
          </a:p>
        </p:txBody>
      </p:sp>
    </p:spTree>
    <p:extLst>
      <p:ext uri="{BB962C8B-B14F-4D97-AF65-F5344CB8AC3E}">
        <p14:creationId xmlns:p14="http://schemas.microsoft.com/office/powerpoint/2010/main" val="158023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994FAB48-BA5F-4727-9D25-467A86F79967}" type="slidenum">
              <a:rPr lang="en-US" altLang="en-US"/>
              <a:pPr/>
              <a:t>‹#›</a:t>
            </a:fld>
            <a:endParaRPr lang="en-US" altLang="en-US"/>
          </a:p>
        </p:txBody>
      </p:sp>
    </p:spTree>
    <p:extLst>
      <p:ext uri="{BB962C8B-B14F-4D97-AF65-F5344CB8AC3E}">
        <p14:creationId xmlns:p14="http://schemas.microsoft.com/office/powerpoint/2010/main" val="161988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FA1E2BE3-5D16-4FFE-BF23-4F6A9885FD76}" type="slidenum">
              <a:rPr lang="en-US" altLang="en-US"/>
              <a:pPr/>
              <a:t>‹#›</a:t>
            </a:fld>
            <a:endParaRPr lang="en-US" altLang="en-US"/>
          </a:p>
        </p:txBody>
      </p:sp>
    </p:spTree>
    <p:extLst>
      <p:ext uri="{BB962C8B-B14F-4D97-AF65-F5344CB8AC3E}">
        <p14:creationId xmlns:p14="http://schemas.microsoft.com/office/powerpoint/2010/main" val="1174690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0" y="1981200"/>
            <a:ext cx="36195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95900" y="1981200"/>
            <a:ext cx="36195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87D3C89E-EF81-41B1-8FA7-864A28A17A29}" type="slidenum">
              <a:rPr lang="en-US" altLang="en-US"/>
              <a:pPr/>
              <a:t>‹#›</a:t>
            </a:fld>
            <a:endParaRPr lang="en-US" altLang="en-US"/>
          </a:p>
        </p:txBody>
      </p:sp>
    </p:spTree>
    <p:extLst>
      <p:ext uri="{BB962C8B-B14F-4D97-AF65-F5344CB8AC3E}">
        <p14:creationId xmlns:p14="http://schemas.microsoft.com/office/powerpoint/2010/main" val="561413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4733D11C-64D5-451D-96AC-0F3772860B51}" type="slidenum">
              <a:rPr lang="en-US" altLang="en-US"/>
              <a:pPr/>
              <a:t>‹#›</a:t>
            </a:fld>
            <a:endParaRPr lang="en-US" altLang="en-US"/>
          </a:p>
        </p:txBody>
      </p:sp>
    </p:spTree>
    <p:extLst>
      <p:ext uri="{BB962C8B-B14F-4D97-AF65-F5344CB8AC3E}">
        <p14:creationId xmlns:p14="http://schemas.microsoft.com/office/powerpoint/2010/main" val="3146182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0DF616EA-B42E-4742-9C7F-15484A1285C6}" type="slidenum">
              <a:rPr lang="en-US" altLang="en-US"/>
              <a:pPr/>
              <a:t>‹#›</a:t>
            </a:fld>
            <a:endParaRPr lang="en-US" altLang="en-US"/>
          </a:p>
        </p:txBody>
      </p:sp>
    </p:spTree>
    <p:extLst>
      <p:ext uri="{BB962C8B-B14F-4D97-AF65-F5344CB8AC3E}">
        <p14:creationId xmlns:p14="http://schemas.microsoft.com/office/powerpoint/2010/main" val="3915741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BD03D324-401E-4D1D-97D4-D21126076C2E}" type="slidenum">
              <a:rPr lang="en-US" altLang="en-US"/>
              <a:pPr/>
              <a:t>‹#›</a:t>
            </a:fld>
            <a:endParaRPr lang="en-US" altLang="en-US"/>
          </a:p>
        </p:txBody>
      </p:sp>
    </p:spTree>
    <p:extLst>
      <p:ext uri="{BB962C8B-B14F-4D97-AF65-F5344CB8AC3E}">
        <p14:creationId xmlns:p14="http://schemas.microsoft.com/office/powerpoint/2010/main" val="620591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F7346D85-5CCA-4607-BB58-08EAFC9D0CF1}" type="slidenum">
              <a:rPr lang="en-US" altLang="en-US"/>
              <a:pPr/>
              <a:t>‹#›</a:t>
            </a:fld>
            <a:endParaRPr lang="en-US" altLang="en-US"/>
          </a:p>
        </p:txBody>
      </p:sp>
    </p:spTree>
    <p:extLst>
      <p:ext uri="{BB962C8B-B14F-4D97-AF65-F5344CB8AC3E}">
        <p14:creationId xmlns:p14="http://schemas.microsoft.com/office/powerpoint/2010/main" val="2613980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D454FBCE-E42A-49DB-83BB-3064C2FDBE06}" type="slidenum">
              <a:rPr lang="en-US" altLang="en-US"/>
              <a:pPr/>
              <a:t>‹#›</a:t>
            </a:fld>
            <a:endParaRPr lang="en-US" altLang="en-US"/>
          </a:p>
        </p:txBody>
      </p:sp>
    </p:spTree>
    <p:extLst>
      <p:ext uri="{BB962C8B-B14F-4D97-AF65-F5344CB8AC3E}">
        <p14:creationId xmlns:p14="http://schemas.microsoft.com/office/powerpoint/2010/main" val="2591302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defRPr sz="1400"/>
            </a:lvl1pPr>
          </a:lstStyle>
          <a:p>
            <a:endParaRPr lang="en-US" altLang="en-US"/>
          </a:p>
        </p:txBody>
      </p:sp>
      <p:sp>
        <p:nvSpPr>
          <p:cNvPr id="1027" name="Rectangle 3"/>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ctr">
              <a:defRPr sz="1400"/>
            </a:lvl1pPr>
          </a:lstStyle>
          <a:p>
            <a:endParaRPr lang="en-US" altLang="en-US"/>
          </a:p>
        </p:txBody>
      </p:sp>
      <p:sp>
        <p:nvSpPr>
          <p:cNvPr id="1028" name="Rectangle 4"/>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r">
              <a:defRPr sz="1400"/>
            </a:lvl1pPr>
          </a:lstStyle>
          <a:p>
            <a:fld id="{FFD0F833-41CF-46B0-8C42-379F0493D03A}" type="slidenum">
              <a:rPr lang="en-US" altLang="en-US"/>
              <a:pPr/>
              <a:t>‹#›</a:t>
            </a:fld>
            <a:endParaRPr lang="en-US" altLang="en-US"/>
          </a:p>
        </p:txBody>
      </p:sp>
      <p:sp>
        <p:nvSpPr>
          <p:cNvPr id="1029" name="Arc 5"/>
          <p:cNvSpPr>
            <a:spLocks/>
          </p:cNvSpPr>
          <p:nvPr/>
        </p:nvSpPr>
        <p:spPr bwMode="auto">
          <a:xfrm>
            <a:off x="0" y="844550"/>
            <a:ext cx="1447800" cy="60182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tx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0" name="Rectangle 6"/>
          <p:cNvSpPr>
            <a:spLocks noGrp="1" noChangeArrowheads="1"/>
          </p:cNvSpPr>
          <p:nvPr>
            <p:ph type="title"/>
          </p:nvPr>
        </p:nvSpPr>
        <p:spPr bwMode="auto">
          <a:xfrm>
            <a:off x="1524000" y="609600"/>
            <a:ext cx="7391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31" name="Rectangle 7"/>
          <p:cNvSpPr>
            <a:spLocks noGrp="1" noChangeArrowheads="1"/>
          </p:cNvSpPr>
          <p:nvPr>
            <p:ph type="body" idx="1"/>
          </p:nvPr>
        </p:nvSpPr>
        <p:spPr bwMode="auto">
          <a:xfrm>
            <a:off x="1524000" y="1981200"/>
            <a:ext cx="7391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69000"/>
        </a:lnSpc>
        <a:spcBef>
          <a:spcPct val="0"/>
        </a:spcBef>
        <a:spcAft>
          <a:spcPct val="0"/>
        </a:spcAft>
        <a:defRPr sz="4800" b="1" kern="1200">
          <a:solidFill>
            <a:schemeClr val="tx2"/>
          </a:solidFill>
          <a:latin typeface="+mj-lt"/>
          <a:ea typeface="+mj-ea"/>
          <a:cs typeface="+mj-cs"/>
        </a:defRPr>
      </a:lvl1pPr>
      <a:lvl2pPr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2pPr>
      <a:lvl3pPr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3pPr>
      <a:lvl4pPr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4pPr>
      <a:lvl5pPr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5pPr>
      <a:lvl6pPr marL="457200"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6pPr>
      <a:lvl7pPr marL="914400"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7pPr>
      <a:lvl8pPr marL="1371600"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8pPr>
      <a:lvl9pPr marL="1828800"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9pPr>
    </p:titleStyle>
    <p:bodyStyle>
      <a:lvl1pPr marL="342900" indent="-342900" algn="l" rtl="0" eaLnBrk="0" fontAlgn="base" hangingPunct="0">
        <a:spcBef>
          <a:spcPct val="20000"/>
        </a:spcBef>
        <a:spcAft>
          <a:spcPct val="0"/>
        </a:spcAft>
        <a:buClr>
          <a:schemeClr val="hlink"/>
        </a:buClr>
        <a:buSzPct val="50000"/>
        <a:buFont typeface="Monotype Sorts" pitchFamily="2" charset="2"/>
        <a:buChar char="n"/>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Monotype Sorts" pitchFamily="2" charset="2"/>
        <a:buChar char="u"/>
        <a:defRPr sz="26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hlink"/>
        </a:buClr>
        <a:buSzPct val="64000"/>
        <a:buFont typeface="Monotype Sorts" pitchFamily="2" charset="2"/>
        <a:buChar char="F"/>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2"/>
        </a:buClr>
        <a:buSzPct val="10000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hlink"/>
        </a:buClr>
        <a:buSzPct val="10000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304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9" name="Rectangle 3"/>
          <p:cNvSpPr>
            <a:spLocks noChangeArrowheads="1"/>
          </p:cNvSpPr>
          <p:nvPr/>
        </p:nvSpPr>
        <p:spPr bwMode="auto">
          <a:xfrm>
            <a:off x="35814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0" name="Line 4"/>
          <p:cNvSpPr>
            <a:spLocks noChangeShapeType="1"/>
          </p:cNvSpPr>
          <p:nvPr/>
        </p:nvSpPr>
        <p:spPr bwMode="auto">
          <a:xfrm>
            <a:off x="1588" y="1708150"/>
            <a:ext cx="9145587" cy="0"/>
          </a:xfrm>
          <a:prstGeom prst="line">
            <a:avLst/>
          </a:prstGeom>
          <a:noFill/>
          <a:ln w="12700">
            <a:solidFill>
              <a:schemeClr val="bg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1" name="Arc 5"/>
          <p:cNvSpPr>
            <a:spLocks/>
          </p:cNvSpPr>
          <p:nvPr/>
        </p:nvSpPr>
        <p:spPr bwMode="auto">
          <a:xfrm>
            <a:off x="0" y="844550"/>
            <a:ext cx="2895600" cy="60182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tx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2" name="Rectangle 6"/>
          <p:cNvSpPr>
            <a:spLocks noGrp="1" noChangeArrowheads="1"/>
          </p:cNvSpPr>
          <p:nvPr>
            <p:ph type="ctrTitle"/>
          </p:nvPr>
        </p:nvSpPr>
        <p:spPr>
          <a:xfrm>
            <a:off x="2057400" y="381000"/>
            <a:ext cx="6934200" cy="4191000"/>
          </a:xfrm>
          <a:noFill/>
          <a:ln/>
        </p:spPr>
        <p:txBody>
          <a:bodyPr/>
          <a:lstStyle/>
          <a:p>
            <a:pPr>
              <a:lnSpc>
                <a:spcPct val="80000"/>
              </a:lnSpc>
            </a:pPr>
            <a:r>
              <a:rPr lang="en-US" altLang="en-US" sz="3200"/>
              <a:t>Industrial-Organizational Psychology</a:t>
            </a:r>
            <a:br>
              <a:rPr lang="en-US" altLang="en-US" sz="3200"/>
            </a:br>
            <a:r>
              <a:rPr lang="en-US" altLang="en-US" sz="3200"/>
              <a:t> Learning Module</a:t>
            </a:r>
            <a:br>
              <a:rPr lang="en-US" altLang="en-US" sz="3200"/>
            </a:br>
            <a:r>
              <a:rPr lang="en-US" altLang="en-US" sz="3200"/>
              <a:t/>
            </a:r>
            <a:br>
              <a:rPr lang="en-US" altLang="en-US" sz="3200"/>
            </a:br>
            <a:r>
              <a:rPr lang="en-US" altLang="en-US" sz="3200"/>
              <a:t/>
            </a:r>
            <a:br>
              <a:rPr lang="en-US" altLang="en-US" sz="3200"/>
            </a:br>
            <a:r>
              <a:rPr lang="en-US" altLang="en-US" sz="3200"/>
              <a:t/>
            </a:r>
            <a:br>
              <a:rPr lang="en-US" altLang="en-US" sz="3200"/>
            </a:br>
            <a:r>
              <a:rPr lang="en-US" altLang="en-US" sz="6600"/>
              <a:t>E</a:t>
            </a:r>
            <a:r>
              <a:rPr lang="en-US" altLang="en-US" sz="7200"/>
              <a:t>valuating Work Performance</a:t>
            </a:r>
          </a:p>
        </p:txBody>
      </p:sp>
      <p:sp>
        <p:nvSpPr>
          <p:cNvPr id="4103" name="Rectangle 7"/>
          <p:cNvSpPr>
            <a:spLocks noChangeArrowheads="1"/>
          </p:cNvSpPr>
          <p:nvPr/>
        </p:nvSpPr>
        <p:spPr bwMode="auto">
          <a:xfrm>
            <a:off x="3276600" y="6553200"/>
            <a:ext cx="5638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  © 1998</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87"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88" name="Rectangle 4"/>
          <p:cNvSpPr>
            <a:spLocks noGrp="1" noChangeArrowheads="1"/>
          </p:cNvSpPr>
          <p:nvPr>
            <p:ph type="title"/>
          </p:nvPr>
        </p:nvSpPr>
        <p:spPr>
          <a:noFill/>
          <a:ln/>
        </p:spPr>
        <p:txBody>
          <a:bodyPr/>
          <a:lstStyle/>
          <a:p>
            <a:pPr>
              <a:lnSpc>
                <a:spcPct val="70000"/>
              </a:lnSpc>
            </a:pPr>
            <a:r>
              <a:rPr lang="en-US" altLang="en-US"/>
              <a:t>Exercise: Evaluate Your Boss</a:t>
            </a:r>
          </a:p>
        </p:txBody>
      </p:sp>
      <p:sp>
        <p:nvSpPr>
          <p:cNvPr id="16389" name="Rectangle 5"/>
          <p:cNvSpPr>
            <a:spLocks noGrp="1" noChangeArrowheads="1"/>
          </p:cNvSpPr>
          <p:nvPr>
            <p:ph type="body" idx="1"/>
          </p:nvPr>
        </p:nvSpPr>
        <p:spPr>
          <a:xfrm>
            <a:off x="1524000" y="1676400"/>
            <a:ext cx="7391400" cy="4495800"/>
          </a:xfrm>
          <a:noFill/>
          <a:ln/>
        </p:spPr>
        <p:txBody>
          <a:bodyPr/>
          <a:lstStyle/>
          <a:p>
            <a:r>
              <a:rPr lang="en-US" altLang="en-US"/>
              <a:t>Think of your boss and the things he or she does at work</a:t>
            </a:r>
          </a:p>
          <a:p>
            <a:r>
              <a:rPr lang="en-US" altLang="en-US"/>
              <a:t>On a blank piece of paper, choose one or two dimensions of work performance from the following list:</a:t>
            </a:r>
          </a:p>
          <a:p>
            <a:pPr lvl="1"/>
            <a:r>
              <a:rPr lang="en-US" altLang="en-US" sz="2400"/>
              <a:t>Training others</a:t>
            </a:r>
          </a:p>
          <a:p>
            <a:pPr lvl="1"/>
            <a:r>
              <a:rPr lang="en-US" altLang="en-US" sz="2400"/>
              <a:t>Planning work for others </a:t>
            </a:r>
          </a:p>
          <a:p>
            <a:pPr lvl="1"/>
            <a:r>
              <a:rPr lang="en-US" altLang="en-US" sz="2400"/>
              <a:t>Assigning tasks to others </a:t>
            </a:r>
          </a:p>
          <a:p>
            <a:pPr lvl="1"/>
            <a:r>
              <a:rPr lang="en-US" altLang="en-US" sz="2400"/>
              <a:t>Scheduling people </a:t>
            </a:r>
          </a:p>
          <a:p>
            <a:pPr lvl="1"/>
            <a:r>
              <a:rPr lang="en-US" altLang="en-US" sz="2400"/>
              <a:t>Observing others’ work</a:t>
            </a:r>
            <a:endParaRPr lang="en-US" altLang="en-US"/>
          </a:p>
        </p:txBody>
      </p:sp>
      <p:sp>
        <p:nvSpPr>
          <p:cNvPr id="16390" name="Rectangle 6"/>
          <p:cNvSpPr>
            <a:spLocks noChangeArrowheads="1"/>
          </p:cNvSpPr>
          <p:nvPr/>
        </p:nvSpPr>
        <p:spPr bwMode="auto">
          <a:xfrm>
            <a:off x="3200400" y="6553200"/>
            <a:ext cx="5715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  © 1998</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35"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36" name="Rectangle 4"/>
          <p:cNvSpPr>
            <a:spLocks noGrp="1" noChangeArrowheads="1"/>
          </p:cNvSpPr>
          <p:nvPr>
            <p:ph type="title"/>
          </p:nvPr>
        </p:nvSpPr>
        <p:spPr>
          <a:noFill/>
          <a:ln/>
        </p:spPr>
        <p:txBody>
          <a:bodyPr/>
          <a:lstStyle/>
          <a:p>
            <a:pPr>
              <a:lnSpc>
                <a:spcPct val="70000"/>
              </a:lnSpc>
            </a:pPr>
            <a:r>
              <a:rPr lang="en-US" altLang="en-US"/>
              <a:t>Exercise: Evaluate Your Boss</a:t>
            </a:r>
          </a:p>
        </p:txBody>
      </p:sp>
      <p:sp>
        <p:nvSpPr>
          <p:cNvPr id="18437" name="Rectangle 5"/>
          <p:cNvSpPr>
            <a:spLocks noGrp="1" noChangeArrowheads="1"/>
          </p:cNvSpPr>
          <p:nvPr>
            <p:ph type="body" idx="1"/>
          </p:nvPr>
        </p:nvSpPr>
        <p:spPr>
          <a:xfrm>
            <a:off x="1524000" y="1524000"/>
            <a:ext cx="7391400" cy="4953000"/>
          </a:xfrm>
          <a:noFill/>
          <a:ln/>
        </p:spPr>
        <p:txBody>
          <a:bodyPr/>
          <a:lstStyle/>
          <a:p>
            <a:r>
              <a:rPr lang="en-US" altLang="en-US"/>
              <a:t>Next, for each area/dimension you have chosen, write three sentences</a:t>
            </a:r>
          </a:p>
          <a:p>
            <a:pPr lvl="1"/>
            <a:r>
              <a:rPr lang="en-US" altLang="en-US"/>
              <a:t>Sentence A: Give an example of very poor performance in this area</a:t>
            </a:r>
          </a:p>
          <a:p>
            <a:pPr lvl="1"/>
            <a:r>
              <a:rPr lang="en-US" altLang="en-US"/>
              <a:t>Sentence B: Give an example of acceptable performance in this area</a:t>
            </a:r>
          </a:p>
          <a:p>
            <a:pPr lvl="1"/>
            <a:r>
              <a:rPr lang="en-US" altLang="en-US"/>
              <a:t>Sentence C: Give an example of excellent performance in this area</a:t>
            </a:r>
          </a:p>
          <a:p>
            <a:r>
              <a:rPr lang="en-US" altLang="en-US"/>
              <a:t>Make a rating scale from 1 to 5, where 1 corresponds to sentence A, 3 to sentence B, and 5 to sentence C</a:t>
            </a:r>
          </a:p>
        </p:txBody>
      </p:sp>
      <p:sp>
        <p:nvSpPr>
          <p:cNvPr id="18438" name="Rectangle 6"/>
          <p:cNvSpPr>
            <a:spLocks noChangeArrowheads="1"/>
          </p:cNvSpPr>
          <p:nvPr/>
        </p:nvSpPr>
        <p:spPr bwMode="auto">
          <a:xfrm>
            <a:off x="3200400" y="6553200"/>
            <a:ext cx="5715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  © 1998</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83"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84" name="Rectangle 4"/>
          <p:cNvSpPr>
            <a:spLocks noGrp="1" noChangeArrowheads="1"/>
          </p:cNvSpPr>
          <p:nvPr>
            <p:ph type="title"/>
          </p:nvPr>
        </p:nvSpPr>
        <p:spPr>
          <a:noFill/>
          <a:ln/>
        </p:spPr>
        <p:txBody>
          <a:bodyPr/>
          <a:lstStyle/>
          <a:p>
            <a:pPr>
              <a:lnSpc>
                <a:spcPct val="70000"/>
              </a:lnSpc>
            </a:pPr>
            <a:r>
              <a:rPr lang="en-US" altLang="en-US"/>
              <a:t>Example: Scheduling People</a:t>
            </a:r>
          </a:p>
        </p:txBody>
      </p:sp>
      <p:sp>
        <p:nvSpPr>
          <p:cNvPr id="20485" name="Rectangle 5"/>
          <p:cNvSpPr>
            <a:spLocks noGrp="1" noChangeArrowheads="1"/>
          </p:cNvSpPr>
          <p:nvPr>
            <p:ph type="body" idx="1"/>
          </p:nvPr>
        </p:nvSpPr>
        <p:spPr>
          <a:noFill/>
          <a:ln/>
        </p:spPr>
        <p:txBody>
          <a:bodyPr/>
          <a:lstStyle/>
          <a:p>
            <a:pPr>
              <a:buFont typeface="Monotype Sorts" pitchFamily="2" charset="2"/>
              <a:buNone/>
            </a:pPr>
            <a:r>
              <a:rPr lang="en-US" altLang="en-US"/>
              <a:t>1 - “Often forgets to tell people when he has made changes to the shift schedule.”</a:t>
            </a:r>
          </a:p>
          <a:p>
            <a:pPr>
              <a:buFont typeface="Monotype Sorts" pitchFamily="2" charset="2"/>
              <a:buNone/>
            </a:pPr>
            <a:r>
              <a:rPr lang="en-US" altLang="en-US"/>
              <a:t>2 -</a:t>
            </a:r>
          </a:p>
          <a:p>
            <a:pPr>
              <a:buFont typeface="Monotype Sorts" pitchFamily="2" charset="2"/>
              <a:buNone/>
            </a:pPr>
            <a:r>
              <a:rPr lang="en-US" altLang="en-US"/>
              <a:t>3 - “Gives people a choice of shifts, whenever possible.”</a:t>
            </a:r>
          </a:p>
          <a:p>
            <a:pPr>
              <a:buFont typeface="Monotype Sorts" pitchFamily="2" charset="2"/>
              <a:buNone/>
            </a:pPr>
            <a:r>
              <a:rPr lang="en-US" altLang="en-US"/>
              <a:t>4 -</a:t>
            </a:r>
          </a:p>
          <a:p>
            <a:pPr>
              <a:buFont typeface="Monotype Sorts" pitchFamily="2" charset="2"/>
              <a:buNone/>
            </a:pPr>
            <a:r>
              <a:rPr lang="en-US" altLang="en-US"/>
              <a:t>5 - “Plans shifts so that no one person always ends up working the bad shift.”</a:t>
            </a:r>
          </a:p>
        </p:txBody>
      </p:sp>
      <p:sp>
        <p:nvSpPr>
          <p:cNvPr id="20486" name="Rectangle 6"/>
          <p:cNvSpPr>
            <a:spLocks noChangeArrowheads="1"/>
          </p:cNvSpPr>
          <p:nvPr/>
        </p:nvSpPr>
        <p:spPr bwMode="auto">
          <a:xfrm>
            <a:off x="3200400" y="6477000"/>
            <a:ext cx="5715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  © 1998</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1"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2" name="Rectangle 4"/>
          <p:cNvSpPr>
            <a:spLocks noGrp="1" noChangeArrowheads="1"/>
          </p:cNvSpPr>
          <p:nvPr>
            <p:ph type="title"/>
          </p:nvPr>
        </p:nvSpPr>
        <p:spPr>
          <a:noFill/>
          <a:ln/>
        </p:spPr>
        <p:txBody>
          <a:bodyPr/>
          <a:lstStyle/>
          <a:p>
            <a:pPr>
              <a:lnSpc>
                <a:spcPct val="70000"/>
              </a:lnSpc>
            </a:pPr>
            <a:r>
              <a:rPr lang="en-US" altLang="en-US"/>
              <a:t>Exercise: Make your rating</a:t>
            </a:r>
          </a:p>
        </p:txBody>
      </p:sp>
      <p:sp>
        <p:nvSpPr>
          <p:cNvPr id="22533" name="Rectangle 5"/>
          <p:cNvSpPr>
            <a:spLocks noGrp="1" noChangeArrowheads="1"/>
          </p:cNvSpPr>
          <p:nvPr>
            <p:ph type="body" idx="1"/>
          </p:nvPr>
        </p:nvSpPr>
        <p:spPr>
          <a:xfrm>
            <a:off x="1524000" y="1752600"/>
            <a:ext cx="7391400" cy="4495800"/>
          </a:xfrm>
          <a:noFill/>
          <a:ln/>
        </p:spPr>
        <p:txBody>
          <a:bodyPr/>
          <a:lstStyle/>
          <a:p>
            <a:r>
              <a:rPr lang="en-US" altLang="en-US"/>
              <a:t>Using your example statements as a guide, make a rating of your boss on the scale you designed.</a:t>
            </a:r>
          </a:p>
          <a:p>
            <a:r>
              <a:rPr lang="en-US" altLang="en-US"/>
              <a:t>In an actual work setting, I/O psychologists would spend much time and effort with workers and supervisors to make sure that:</a:t>
            </a:r>
          </a:p>
          <a:p>
            <a:pPr lvl="1"/>
            <a:r>
              <a:rPr lang="en-US" altLang="en-US"/>
              <a:t>All of the performance areas made sense for the job being rated</a:t>
            </a:r>
          </a:p>
          <a:p>
            <a:pPr lvl="1"/>
            <a:r>
              <a:rPr lang="en-US" altLang="en-US"/>
              <a:t>All of the example statements fit the areas</a:t>
            </a:r>
          </a:p>
          <a:p>
            <a:pPr lvl="1"/>
            <a:r>
              <a:rPr lang="en-US" altLang="en-US"/>
              <a:t>All of the scale values were fair</a:t>
            </a:r>
          </a:p>
        </p:txBody>
      </p:sp>
      <p:sp>
        <p:nvSpPr>
          <p:cNvPr id="22534" name="Rectangle 6"/>
          <p:cNvSpPr>
            <a:spLocks noChangeArrowheads="1"/>
          </p:cNvSpPr>
          <p:nvPr/>
        </p:nvSpPr>
        <p:spPr bwMode="auto">
          <a:xfrm>
            <a:off x="3200400" y="6553200"/>
            <a:ext cx="5715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  © 1998</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79"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0" name="Rectangle 4"/>
          <p:cNvSpPr>
            <a:spLocks noGrp="1" noChangeArrowheads="1"/>
          </p:cNvSpPr>
          <p:nvPr>
            <p:ph type="title"/>
          </p:nvPr>
        </p:nvSpPr>
        <p:spPr>
          <a:noFill/>
          <a:ln/>
        </p:spPr>
        <p:txBody>
          <a:bodyPr/>
          <a:lstStyle/>
          <a:p>
            <a:pPr>
              <a:lnSpc>
                <a:spcPct val="70000"/>
              </a:lnSpc>
            </a:pPr>
            <a:r>
              <a:rPr lang="en-US" altLang="en-US"/>
              <a:t>Conclusions</a:t>
            </a:r>
          </a:p>
        </p:txBody>
      </p:sp>
      <p:sp>
        <p:nvSpPr>
          <p:cNvPr id="24581" name="Rectangle 5"/>
          <p:cNvSpPr>
            <a:spLocks noGrp="1" noChangeArrowheads="1"/>
          </p:cNvSpPr>
          <p:nvPr>
            <p:ph type="body" idx="1"/>
          </p:nvPr>
        </p:nvSpPr>
        <p:spPr>
          <a:noFill/>
          <a:ln/>
        </p:spPr>
        <p:txBody>
          <a:bodyPr/>
          <a:lstStyle/>
          <a:p>
            <a:r>
              <a:rPr lang="en-US" altLang="en-US"/>
              <a:t>Performance evaluation is an important issue both for companies and for workers</a:t>
            </a:r>
          </a:p>
          <a:p>
            <a:r>
              <a:rPr lang="en-US" altLang="en-US"/>
              <a:t>With careful design and appropriate use, performance evaluations can support productivity and  fair allocation of rewards</a:t>
            </a:r>
          </a:p>
          <a:p>
            <a:r>
              <a:rPr lang="en-US" altLang="en-US"/>
              <a:t>Industrial-organizational psychologists specialize in making sure that performance evaluations are designed correctly</a:t>
            </a:r>
          </a:p>
        </p:txBody>
      </p:sp>
      <p:sp>
        <p:nvSpPr>
          <p:cNvPr id="24582" name="Rectangle 6"/>
          <p:cNvSpPr>
            <a:spLocks noChangeArrowheads="1"/>
          </p:cNvSpPr>
          <p:nvPr/>
        </p:nvSpPr>
        <p:spPr bwMode="auto">
          <a:xfrm>
            <a:off x="3352800" y="6553200"/>
            <a:ext cx="55626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  © 1998</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7"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8" name="Rectangle 4"/>
          <p:cNvSpPr>
            <a:spLocks noGrp="1" noChangeArrowheads="1"/>
          </p:cNvSpPr>
          <p:nvPr>
            <p:ph type="title"/>
          </p:nvPr>
        </p:nvSpPr>
        <p:spPr>
          <a:xfrm>
            <a:off x="1524000" y="838200"/>
            <a:ext cx="5562600" cy="838200"/>
          </a:xfrm>
          <a:noFill/>
          <a:ln/>
        </p:spPr>
        <p:txBody>
          <a:bodyPr/>
          <a:lstStyle/>
          <a:p>
            <a:pPr>
              <a:lnSpc>
                <a:spcPct val="70000"/>
              </a:lnSpc>
            </a:pPr>
            <a:r>
              <a:rPr lang="en-US" altLang="en-US"/>
              <a:t>Lesson Objectives</a:t>
            </a:r>
            <a:endParaRPr lang="en-US" altLang="en-US" sz="5400"/>
          </a:p>
        </p:txBody>
      </p:sp>
      <p:sp>
        <p:nvSpPr>
          <p:cNvPr id="6149" name="Rectangle 5"/>
          <p:cNvSpPr>
            <a:spLocks noGrp="1" noChangeArrowheads="1"/>
          </p:cNvSpPr>
          <p:nvPr>
            <p:ph type="body" idx="1"/>
          </p:nvPr>
        </p:nvSpPr>
        <p:spPr>
          <a:xfrm>
            <a:off x="1524000" y="2667000"/>
            <a:ext cx="7391400" cy="2819400"/>
          </a:xfrm>
          <a:noFill/>
          <a:ln/>
        </p:spPr>
        <p:txBody>
          <a:bodyPr/>
          <a:lstStyle/>
          <a:p>
            <a:r>
              <a:rPr lang="en-US" altLang="en-US"/>
              <a:t>Know why evaluating work performance is important</a:t>
            </a:r>
          </a:p>
          <a:p>
            <a:r>
              <a:rPr lang="en-US" altLang="en-US"/>
              <a:t>Know how I/O psychologists help people evaluate work performance</a:t>
            </a:r>
          </a:p>
          <a:p>
            <a:r>
              <a:rPr lang="en-US" altLang="en-US"/>
              <a:t>Understand one approach to developing evaluation tools</a:t>
            </a:r>
          </a:p>
        </p:txBody>
      </p:sp>
      <p:sp>
        <p:nvSpPr>
          <p:cNvPr id="6150" name="Rectangle 6"/>
          <p:cNvSpPr>
            <a:spLocks noChangeArrowheads="1"/>
          </p:cNvSpPr>
          <p:nvPr/>
        </p:nvSpPr>
        <p:spPr bwMode="auto">
          <a:xfrm>
            <a:off x="1524000" y="1981200"/>
            <a:ext cx="7162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nSpc>
                <a:spcPct val="69000"/>
              </a:lnSpc>
              <a:defRPr sz="4800" b="1">
                <a:solidFill>
                  <a:schemeClr val="tx2"/>
                </a:solidFill>
                <a:latin typeface="Arial Narrow" panose="020B0606020202030204" pitchFamily="34" charset="0"/>
              </a:defRPr>
            </a:lvl1pPr>
            <a:lvl2pPr>
              <a:lnSpc>
                <a:spcPct val="69000"/>
              </a:lnSpc>
              <a:defRPr sz="4800" b="1">
                <a:solidFill>
                  <a:schemeClr val="tx2"/>
                </a:solidFill>
                <a:latin typeface="Arial Narrow" panose="020B0606020202030204" pitchFamily="34" charset="0"/>
              </a:defRPr>
            </a:lvl2pPr>
            <a:lvl3pPr>
              <a:lnSpc>
                <a:spcPct val="69000"/>
              </a:lnSpc>
              <a:defRPr sz="4800" b="1">
                <a:solidFill>
                  <a:schemeClr val="tx2"/>
                </a:solidFill>
                <a:latin typeface="Arial Narrow" panose="020B0606020202030204" pitchFamily="34" charset="0"/>
              </a:defRPr>
            </a:lvl3pPr>
            <a:lvl4pPr>
              <a:lnSpc>
                <a:spcPct val="69000"/>
              </a:lnSpc>
              <a:defRPr sz="4800" b="1">
                <a:solidFill>
                  <a:schemeClr val="tx2"/>
                </a:solidFill>
                <a:latin typeface="Arial Narrow" panose="020B0606020202030204" pitchFamily="34" charset="0"/>
              </a:defRPr>
            </a:lvl4pPr>
            <a:lvl5pPr>
              <a:lnSpc>
                <a:spcPct val="69000"/>
              </a:lnSpc>
              <a:defRPr sz="4800" b="1">
                <a:solidFill>
                  <a:schemeClr val="tx2"/>
                </a:solidFill>
                <a:latin typeface="Arial Narrow" panose="020B0606020202030204" pitchFamily="34" charset="0"/>
              </a:defRPr>
            </a:lvl5pPr>
            <a:lvl6pPr marL="457200" eaLnBrk="0" fontAlgn="base" hangingPunct="0">
              <a:lnSpc>
                <a:spcPct val="69000"/>
              </a:lnSpc>
              <a:spcBef>
                <a:spcPct val="0"/>
              </a:spcBef>
              <a:spcAft>
                <a:spcPct val="0"/>
              </a:spcAft>
              <a:defRPr sz="4800" b="1">
                <a:solidFill>
                  <a:schemeClr val="tx2"/>
                </a:solidFill>
                <a:latin typeface="Arial Narrow" panose="020B0606020202030204" pitchFamily="34" charset="0"/>
              </a:defRPr>
            </a:lvl6pPr>
            <a:lvl7pPr marL="914400" eaLnBrk="0" fontAlgn="base" hangingPunct="0">
              <a:lnSpc>
                <a:spcPct val="69000"/>
              </a:lnSpc>
              <a:spcBef>
                <a:spcPct val="0"/>
              </a:spcBef>
              <a:spcAft>
                <a:spcPct val="0"/>
              </a:spcAft>
              <a:defRPr sz="4800" b="1">
                <a:solidFill>
                  <a:schemeClr val="tx2"/>
                </a:solidFill>
                <a:latin typeface="Arial Narrow" panose="020B0606020202030204" pitchFamily="34" charset="0"/>
              </a:defRPr>
            </a:lvl7pPr>
            <a:lvl8pPr marL="1371600" eaLnBrk="0" fontAlgn="base" hangingPunct="0">
              <a:lnSpc>
                <a:spcPct val="69000"/>
              </a:lnSpc>
              <a:spcBef>
                <a:spcPct val="0"/>
              </a:spcBef>
              <a:spcAft>
                <a:spcPct val="0"/>
              </a:spcAft>
              <a:defRPr sz="4800" b="1">
                <a:solidFill>
                  <a:schemeClr val="tx2"/>
                </a:solidFill>
                <a:latin typeface="Arial Narrow" panose="020B0606020202030204" pitchFamily="34" charset="0"/>
              </a:defRPr>
            </a:lvl8pPr>
            <a:lvl9pPr marL="1828800" eaLnBrk="0" fontAlgn="base" hangingPunct="0">
              <a:lnSpc>
                <a:spcPct val="69000"/>
              </a:lnSpc>
              <a:spcBef>
                <a:spcPct val="0"/>
              </a:spcBef>
              <a:spcAft>
                <a:spcPct val="0"/>
              </a:spcAft>
              <a:defRPr sz="4800" b="1">
                <a:solidFill>
                  <a:schemeClr val="tx2"/>
                </a:solidFill>
                <a:latin typeface="Arial Narrow" panose="020B0606020202030204" pitchFamily="34" charset="0"/>
              </a:defRPr>
            </a:lvl9pPr>
          </a:lstStyle>
          <a:p>
            <a:pPr>
              <a:lnSpc>
                <a:spcPct val="70000"/>
              </a:lnSpc>
            </a:pPr>
            <a:r>
              <a:rPr lang="en-US" altLang="en-US" sz="2800" b="0">
                <a:solidFill>
                  <a:schemeClr val="tx1"/>
                </a:solidFill>
                <a:latin typeface="Arial" panose="020B0604020202020204" pitchFamily="34" charset="0"/>
              </a:rPr>
              <a:t>At the end of this lecture, you should:</a:t>
            </a:r>
            <a:endParaRPr lang="en-US" altLang="en-US" sz="2800"/>
          </a:p>
        </p:txBody>
      </p:sp>
      <p:sp>
        <p:nvSpPr>
          <p:cNvPr id="6151" name="Rectangle 7"/>
          <p:cNvSpPr>
            <a:spLocks noChangeArrowheads="1"/>
          </p:cNvSpPr>
          <p:nvPr/>
        </p:nvSpPr>
        <p:spPr bwMode="auto">
          <a:xfrm>
            <a:off x="3200400" y="6553200"/>
            <a:ext cx="5715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  © 1998</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5"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6" name="Rectangle 4"/>
          <p:cNvSpPr>
            <a:spLocks noGrp="1" noChangeArrowheads="1"/>
          </p:cNvSpPr>
          <p:nvPr>
            <p:ph type="title"/>
          </p:nvPr>
        </p:nvSpPr>
        <p:spPr>
          <a:noFill/>
          <a:ln/>
        </p:spPr>
        <p:txBody>
          <a:bodyPr/>
          <a:lstStyle/>
          <a:p>
            <a:pPr>
              <a:lnSpc>
                <a:spcPct val="70000"/>
              </a:lnSpc>
            </a:pPr>
            <a:r>
              <a:rPr lang="en-US" altLang="en-US"/>
              <a:t>Why does evaluating work performance matter?</a:t>
            </a:r>
          </a:p>
        </p:txBody>
      </p:sp>
      <p:sp>
        <p:nvSpPr>
          <p:cNvPr id="8197" name="Rectangle 5"/>
          <p:cNvSpPr>
            <a:spLocks noGrp="1" noChangeArrowheads="1"/>
          </p:cNvSpPr>
          <p:nvPr>
            <p:ph type="body" idx="1"/>
          </p:nvPr>
        </p:nvSpPr>
        <p:spPr>
          <a:xfrm>
            <a:off x="1600200" y="2286000"/>
            <a:ext cx="7391400" cy="2743200"/>
          </a:xfrm>
          <a:noFill/>
          <a:ln/>
        </p:spPr>
        <p:txBody>
          <a:bodyPr/>
          <a:lstStyle/>
          <a:p>
            <a:r>
              <a:rPr lang="en-US" altLang="en-US"/>
              <a:t>Helps people do their jobs better</a:t>
            </a:r>
          </a:p>
          <a:p>
            <a:r>
              <a:rPr lang="en-US" altLang="en-US"/>
              <a:t>Identifies training and education needs</a:t>
            </a:r>
          </a:p>
          <a:p>
            <a:r>
              <a:rPr lang="en-US" altLang="en-US"/>
              <a:t>Assigns people to work they can do well </a:t>
            </a:r>
          </a:p>
          <a:p>
            <a:r>
              <a:rPr lang="en-US" altLang="en-US"/>
              <a:t>Maintains fairness in salaries, benefits, promotion, hiring, and firing</a:t>
            </a:r>
            <a:endParaRPr lang="en-US" altLang="en-US" sz="3200"/>
          </a:p>
        </p:txBody>
      </p:sp>
      <p:sp>
        <p:nvSpPr>
          <p:cNvPr id="8198" name="Rectangle 6"/>
          <p:cNvSpPr>
            <a:spLocks noChangeArrowheads="1"/>
          </p:cNvSpPr>
          <p:nvPr/>
        </p:nvSpPr>
        <p:spPr bwMode="auto">
          <a:xfrm>
            <a:off x="2971800" y="6477000"/>
            <a:ext cx="5943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  © 1998</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3"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4" name="Rectangle 4"/>
          <p:cNvSpPr>
            <a:spLocks noGrp="1" noChangeArrowheads="1"/>
          </p:cNvSpPr>
          <p:nvPr>
            <p:ph type="title"/>
          </p:nvPr>
        </p:nvSpPr>
        <p:spPr>
          <a:noFill/>
          <a:ln/>
        </p:spPr>
        <p:txBody>
          <a:bodyPr/>
          <a:lstStyle/>
          <a:p>
            <a:pPr>
              <a:lnSpc>
                <a:spcPct val="70000"/>
              </a:lnSpc>
            </a:pPr>
            <a:r>
              <a:rPr lang="en-US" altLang="en-US"/>
              <a:t>Evaluation Helps People Do Their Jobs Better</a:t>
            </a:r>
          </a:p>
        </p:txBody>
      </p:sp>
      <p:sp>
        <p:nvSpPr>
          <p:cNvPr id="10245" name="Rectangle 5"/>
          <p:cNvSpPr>
            <a:spLocks noGrp="1" noChangeArrowheads="1"/>
          </p:cNvSpPr>
          <p:nvPr>
            <p:ph type="body" idx="1"/>
          </p:nvPr>
        </p:nvSpPr>
        <p:spPr>
          <a:xfrm>
            <a:off x="1524000" y="2133600"/>
            <a:ext cx="7543800" cy="3657600"/>
          </a:xfrm>
          <a:noFill/>
          <a:ln/>
        </p:spPr>
        <p:txBody>
          <a:bodyPr/>
          <a:lstStyle/>
          <a:p>
            <a:r>
              <a:rPr lang="en-US" altLang="en-US"/>
              <a:t>Most workers </a:t>
            </a:r>
            <a:r>
              <a:rPr lang="en-US" altLang="en-US" u="sng"/>
              <a:t>want to know</a:t>
            </a:r>
            <a:r>
              <a:rPr lang="en-US" altLang="en-US"/>
              <a:t> how they are doing on the job</a:t>
            </a:r>
          </a:p>
          <a:p>
            <a:r>
              <a:rPr lang="en-US" altLang="en-US"/>
              <a:t>Workers need performance feedback to work effectively</a:t>
            </a:r>
          </a:p>
          <a:p>
            <a:pPr lvl="1"/>
            <a:r>
              <a:rPr lang="en-US" altLang="en-US"/>
              <a:t>timely, accurate, constructive feedback is key to effective performance</a:t>
            </a:r>
          </a:p>
          <a:p>
            <a:pPr lvl="1"/>
            <a:r>
              <a:rPr lang="en-US" altLang="en-US"/>
              <a:t>motivational strategies such as goal setting depend upon regular performance updates</a:t>
            </a:r>
          </a:p>
        </p:txBody>
      </p:sp>
      <p:sp>
        <p:nvSpPr>
          <p:cNvPr id="10246" name="Rectangle 6"/>
          <p:cNvSpPr>
            <a:spLocks noChangeArrowheads="1"/>
          </p:cNvSpPr>
          <p:nvPr/>
        </p:nvSpPr>
        <p:spPr bwMode="auto">
          <a:xfrm>
            <a:off x="3048000" y="6553200"/>
            <a:ext cx="58674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  © 1998</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026"/>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23" name="Rectangle 1027"/>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24" name="Rectangle 1028"/>
          <p:cNvSpPr>
            <a:spLocks noGrp="1" noChangeArrowheads="1"/>
          </p:cNvSpPr>
          <p:nvPr>
            <p:ph type="title"/>
          </p:nvPr>
        </p:nvSpPr>
        <p:spPr>
          <a:noFill/>
          <a:ln/>
        </p:spPr>
        <p:txBody>
          <a:bodyPr/>
          <a:lstStyle/>
          <a:p>
            <a:pPr>
              <a:lnSpc>
                <a:spcPct val="70000"/>
              </a:lnSpc>
            </a:pPr>
            <a:r>
              <a:rPr lang="en-US" altLang="en-US"/>
              <a:t>Evaluation Helps Identify Training Needs</a:t>
            </a:r>
          </a:p>
        </p:txBody>
      </p:sp>
      <p:sp>
        <p:nvSpPr>
          <p:cNvPr id="30725" name="Rectangle 1029"/>
          <p:cNvSpPr>
            <a:spLocks noGrp="1" noChangeArrowheads="1"/>
          </p:cNvSpPr>
          <p:nvPr>
            <p:ph type="body" idx="1"/>
          </p:nvPr>
        </p:nvSpPr>
        <p:spPr>
          <a:xfrm>
            <a:off x="1524000" y="1981200"/>
            <a:ext cx="7543800" cy="4343400"/>
          </a:xfrm>
          <a:noFill/>
          <a:ln/>
        </p:spPr>
        <p:txBody>
          <a:bodyPr/>
          <a:lstStyle/>
          <a:p>
            <a:r>
              <a:rPr lang="en-US" altLang="en-US"/>
              <a:t>Critical for identifying training needs</a:t>
            </a:r>
          </a:p>
          <a:p>
            <a:pPr lvl="1"/>
            <a:r>
              <a:rPr lang="en-US" altLang="en-US"/>
              <a:t>shows individual strengths</a:t>
            </a:r>
          </a:p>
          <a:p>
            <a:pPr lvl="1"/>
            <a:r>
              <a:rPr lang="en-US" altLang="en-US"/>
              <a:t>shows “development opportunities”</a:t>
            </a:r>
          </a:p>
          <a:p>
            <a:r>
              <a:rPr lang="en-US" altLang="en-US"/>
              <a:t>Jobs change, markets change, and the competition changes</a:t>
            </a:r>
          </a:p>
          <a:p>
            <a:pPr lvl="1"/>
            <a:r>
              <a:rPr lang="en-US" altLang="en-US"/>
              <a:t>most workers will have more than one career and frequent need to develop new skills</a:t>
            </a:r>
          </a:p>
          <a:p>
            <a:r>
              <a:rPr lang="en-US" altLang="en-US"/>
              <a:t> Organizations thrive when workers value “lifelong learning”</a:t>
            </a:r>
          </a:p>
        </p:txBody>
      </p:sp>
      <p:sp>
        <p:nvSpPr>
          <p:cNvPr id="30726" name="Rectangle 1030"/>
          <p:cNvSpPr>
            <a:spLocks noChangeArrowheads="1"/>
          </p:cNvSpPr>
          <p:nvPr/>
        </p:nvSpPr>
        <p:spPr bwMode="auto">
          <a:xfrm>
            <a:off x="2971800" y="6477000"/>
            <a:ext cx="5943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  © 1998</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27"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28" name="Rectangle 4"/>
          <p:cNvSpPr>
            <a:spLocks noGrp="1" noChangeArrowheads="1"/>
          </p:cNvSpPr>
          <p:nvPr>
            <p:ph type="title"/>
          </p:nvPr>
        </p:nvSpPr>
        <p:spPr>
          <a:noFill/>
          <a:ln/>
        </p:spPr>
        <p:txBody>
          <a:bodyPr/>
          <a:lstStyle/>
          <a:p>
            <a:pPr>
              <a:lnSpc>
                <a:spcPct val="70000"/>
              </a:lnSpc>
            </a:pPr>
            <a:r>
              <a:rPr lang="en-US" altLang="en-US"/>
              <a:t>Evaluation Helps Assign People to Appropriate Work</a:t>
            </a:r>
          </a:p>
        </p:txBody>
      </p:sp>
      <p:sp>
        <p:nvSpPr>
          <p:cNvPr id="26629" name="Rectangle 5"/>
          <p:cNvSpPr>
            <a:spLocks noGrp="1" noChangeArrowheads="1"/>
          </p:cNvSpPr>
          <p:nvPr>
            <p:ph type="body" idx="1"/>
          </p:nvPr>
        </p:nvSpPr>
        <p:spPr>
          <a:xfrm>
            <a:off x="1524000" y="1981200"/>
            <a:ext cx="7543800" cy="4114800"/>
          </a:xfrm>
          <a:noFill/>
          <a:ln/>
        </p:spPr>
        <p:txBody>
          <a:bodyPr/>
          <a:lstStyle/>
          <a:p>
            <a:r>
              <a:rPr lang="en-US" altLang="en-US"/>
              <a:t>People are hired to do one job...</a:t>
            </a:r>
          </a:p>
          <a:p>
            <a:pPr lvl="1"/>
            <a:r>
              <a:rPr lang="en-US" altLang="en-US"/>
              <a:t>but they may eventually become more suited for a different job</a:t>
            </a:r>
          </a:p>
          <a:p>
            <a:pPr lvl="1"/>
            <a:r>
              <a:rPr lang="en-US" altLang="en-US"/>
              <a:t>many people also develop areas of expertise on their jobs: activities at which they excel</a:t>
            </a:r>
          </a:p>
          <a:p>
            <a:r>
              <a:rPr lang="en-US" altLang="en-US"/>
              <a:t>Performance evaluation systems help manage these changes</a:t>
            </a:r>
          </a:p>
          <a:p>
            <a:pPr lvl="1"/>
            <a:r>
              <a:rPr lang="en-US" altLang="en-US"/>
              <a:t>to identify individuals for promotion</a:t>
            </a:r>
          </a:p>
          <a:p>
            <a:pPr lvl="1"/>
            <a:r>
              <a:rPr lang="en-US" altLang="en-US"/>
              <a:t>to facilitate lateral transfers</a:t>
            </a:r>
          </a:p>
        </p:txBody>
      </p:sp>
      <p:sp>
        <p:nvSpPr>
          <p:cNvPr id="26630" name="Rectangle 6"/>
          <p:cNvSpPr>
            <a:spLocks noChangeArrowheads="1"/>
          </p:cNvSpPr>
          <p:nvPr/>
        </p:nvSpPr>
        <p:spPr bwMode="auto">
          <a:xfrm>
            <a:off x="3276600" y="6553200"/>
            <a:ext cx="5638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  © 1998</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1"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2" name="Rectangle 4"/>
          <p:cNvSpPr>
            <a:spLocks noGrp="1" noChangeArrowheads="1"/>
          </p:cNvSpPr>
          <p:nvPr>
            <p:ph type="title"/>
          </p:nvPr>
        </p:nvSpPr>
        <p:spPr>
          <a:xfrm>
            <a:off x="838200" y="457200"/>
            <a:ext cx="8077200" cy="1295400"/>
          </a:xfrm>
          <a:noFill/>
          <a:ln/>
        </p:spPr>
        <p:txBody>
          <a:bodyPr/>
          <a:lstStyle/>
          <a:p>
            <a:pPr>
              <a:lnSpc>
                <a:spcPct val="70000"/>
              </a:lnSpc>
            </a:pPr>
            <a:r>
              <a:rPr lang="en-US" altLang="en-US"/>
              <a:t>Evaluation Facilitates Fairness in Important Decisions</a:t>
            </a:r>
          </a:p>
        </p:txBody>
      </p:sp>
      <p:sp>
        <p:nvSpPr>
          <p:cNvPr id="32773" name="Rectangle 5"/>
          <p:cNvSpPr>
            <a:spLocks noGrp="1" noChangeArrowheads="1"/>
          </p:cNvSpPr>
          <p:nvPr>
            <p:ph type="body" idx="1"/>
          </p:nvPr>
        </p:nvSpPr>
        <p:spPr>
          <a:xfrm>
            <a:off x="1524000" y="1752600"/>
            <a:ext cx="7391400" cy="4648200"/>
          </a:xfrm>
          <a:noFill/>
          <a:ln/>
        </p:spPr>
        <p:txBody>
          <a:bodyPr/>
          <a:lstStyle/>
          <a:p>
            <a:r>
              <a:rPr lang="en-US" altLang="en-US"/>
              <a:t>Rewarding good performance</a:t>
            </a:r>
          </a:p>
          <a:p>
            <a:pPr lvl="1"/>
            <a:r>
              <a:rPr lang="en-US" altLang="en-US"/>
              <a:t>merit-based salary and benefits</a:t>
            </a:r>
          </a:p>
          <a:p>
            <a:pPr lvl="1"/>
            <a:r>
              <a:rPr lang="en-US" altLang="en-US"/>
              <a:t>promotions</a:t>
            </a:r>
          </a:p>
          <a:p>
            <a:r>
              <a:rPr lang="en-US" altLang="en-US"/>
              <a:t>Addressing poor performance</a:t>
            </a:r>
          </a:p>
          <a:p>
            <a:pPr lvl="1"/>
            <a:r>
              <a:rPr lang="en-US" altLang="en-US"/>
              <a:t>firing decisions</a:t>
            </a:r>
          </a:p>
          <a:p>
            <a:r>
              <a:rPr lang="en-US" altLang="en-US"/>
              <a:t>Requires accurate measurement of how well people do their jobs</a:t>
            </a:r>
          </a:p>
          <a:p>
            <a:r>
              <a:rPr lang="en-US" altLang="en-US"/>
              <a:t>Issues that are NOT job related must be ignored by the evaluation system</a:t>
            </a:r>
          </a:p>
        </p:txBody>
      </p:sp>
      <p:sp>
        <p:nvSpPr>
          <p:cNvPr id="32774" name="Rectangle 6"/>
          <p:cNvSpPr>
            <a:spLocks noChangeArrowheads="1"/>
          </p:cNvSpPr>
          <p:nvPr/>
        </p:nvSpPr>
        <p:spPr bwMode="auto">
          <a:xfrm>
            <a:off x="3124200" y="6477000"/>
            <a:ext cx="5791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  © 1998</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1"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2" name="Rectangle 4"/>
          <p:cNvSpPr>
            <a:spLocks noGrp="1" noChangeArrowheads="1"/>
          </p:cNvSpPr>
          <p:nvPr>
            <p:ph type="title"/>
          </p:nvPr>
        </p:nvSpPr>
        <p:spPr>
          <a:xfrm>
            <a:off x="838200" y="457200"/>
            <a:ext cx="8077200" cy="1295400"/>
          </a:xfrm>
          <a:noFill/>
          <a:ln/>
        </p:spPr>
        <p:txBody>
          <a:bodyPr/>
          <a:lstStyle/>
          <a:p>
            <a:pPr>
              <a:lnSpc>
                <a:spcPct val="70000"/>
              </a:lnSpc>
            </a:pPr>
            <a:r>
              <a:rPr lang="en-US" altLang="en-US"/>
              <a:t>Examples of Important Decisions</a:t>
            </a:r>
          </a:p>
        </p:txBody>
      </p:sp>
      <p:sp>
        <p:nvSpPr>
          <p:cNvPr id="12293" name="Rectangle 5"/>
          <p:cNvSpPr>
            <a:spLocks noGrp="1" noChangeArrowheads="1"/>
          </p:cNvSpPr>
          <p:nvPr>
            <p:ph type="body" idx="1"/>
          </p:nvPr>
        </p:nvSpPr>
        <p:spPr>
          <a:xfrm>
            <a:off x="1524000" y="1524000"/>
            <a:ext cx="7391400" cy="4648200"/>
          </a:xfrm>
          <a:noFill/>
          <a:ln/>
        </p:spPr>
        <p:txBody>
          <a:bodyPr/>
          <a:lstStyle/>
          <a:p>
            <a:r>
              <a:rPr lang="en-US" altLang="en-US"/>
              <a:t>Many court battles are fought because of discrimination in the workplace</a:t>
            </a:r>
          </a:p>
          <a:p>
            <a:pPr lvl="1"/>
            <a:r>
              <a:rPr lang="en-US" altLang="en-US"/>
              <a:t>Example: Rountree v. Department of Agriculture</a:t>
            </a:r>
          </a:p>
          <a:p>
            <a:pPr lvl="1"/>
            <a:r>
              <a:rPr lang="en-US" altLang="en-US"/>
              <a:t>Example: Hopkins v. Price-Waterhouse</a:t>
            </a:r>
          </a:p>
          <a:p>
            <a:r>
              <a:rPr lang="en-US" altLang="en-US"/>
              <a:t>Performance evaluation is often at the center of these disputes</a:t>
            </a:r>
          </a:p>
          <a:p>
            <a:r>
              <a:rPr lang="en-US" altLang="en-US"/>
              <a:t>I/O psychologists ensure the evaluation process is fair and help companies avoid these kinds of legal problems</a:t>
            </a:r>
          </a:p>
        </p:txBody>
      </p:sp>
      <p:sp>
        <p:nvSpPr>
          <p:cNvPr id="12294" name="Rectangle 6"/>
          <p:cNvSpPr>
            <a:spLocks noChangeArrowheads="1"/>
          </p:cNvSpPr>
          <p:nvPr/>
        </p:nvSpPr>
        <p:spPr bwMode="auto">
          <a:xfrm>
            <a:off x="3124200" y="6553200"/>
            <a:ext cx="57912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  © 1998</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39"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0" name="Rectangle 4"/>
          <p:cNvSpPr>
            <a:spLocks noGrp="1" noChangeArrowheads="1"/>
          </p:cNvSpPr>
          <p:nvPr>
            <p:ph type="title"/>
          </p:nvPr>
        </p:nvSpPr>
        <p:spPr>
          <a:xfrm>
            <a:off x="914400" y="609600"/>
            <a:ext cx="8001000" cy="1143000"/>
          </a:xfrm>
          <a:noFill/>
          <a:ln/>
        </p:spPr>
        <p:txBody>
          <a:bodyPr/>
          <a:lstStyle/>
          <a:p>
            <a:pPr>
              <a:lnSpc>
                <a:spcPct val="70000"/>
              </a:lnSpc>
            </a:pPr>
            <a:r>
              <a:rPr lang="en-US" altLang="en-US"/>
              <a:t>How do I/O psychologists help evaluate work performance?</a:t>
            </a:r>
          </a:p>
        </p:txBody>
      </p:sp>
      <p:sp>
        <p:nvSpPr>
          <p:cNvPr id="14341" name="Rectangle 5"/>
          <p:cNvSpPr>
            <a:spLocks noGrp="1" noChangeArrowheads="1"/>
          </p:cNvSpPr>
          <p:nvPr>
            <p:ph type="body" idx="1"/>
          </p:nvPr>
        </p:nvSpPr>
        <p:spPr>
          <a:xfrm>
            <a:off x="1524000" y="1981200"/>
            <a:ext cx="7391400" cy="4038600"/>
          </a:xfrm>
          <a:noFill/>
          <a:ln/>
        </p:spPr>
        <p:txBody>
          <a:bodyPr/>
          <a:lstStyle/>
          <a:p>
            <a:r>
              <a:rPr lang="en-US" altLang="en-US"/>
              <a:t>Identify the knowledge, skills, abilities, and other qualities necessary for performance </a:t>
            </a:r>
          </a:p>
          <a:p>
            <a:r>
              <a:rPr lang="en-US" altLang="en-US"/>
              <a:t>Create standards for performance: What is acceptable, or good, or excellent?</a:t>
            </a:r>
          </a:p>
          <a:p>
            <a:r>
              <a:rPr lang="en-US" altLang="en-US"/>
              <a:t>Train supervisors to:</a:t>
            </a:r>
          </a:p>
          <a:p>
            <a:pPr lvl="1"/>
            <a:r>
              <a:rPr lang="en-US" altLang="en-US"/>
              <a:t>observe/evaluate performance accurately </a:t>
            </a:r>
          </a:p>
          <a:p>
            <a:pPr lvl="1"/>
            <a:r>
              <a:rPr lang="en-US" altLang="en-US"/>
              <a:t>focus on only job-relevant issues</a:t>
            </a:r>
          </a:p>
          <a:p>
            <a:r>
              <a:rPr lang="en-US" altLang="en-US"/>
              <a:t>Study why and how rating errors happen</a:t>
            </a:r>
          </a:p>
        </p:txBody>
      </p:sp>
      <p:sp>
        <p:nvSpPr>
          <p:cNvPr id="14342" name="Rectangle 6"/>
          <p:cNvSpPr>
            <a:spLocks noChangeArrowheads="1"/>
          </p:cNvSpPr>
          <p:nvPr/>
        </p:nvSpPr>
        <p:spPr bwMode="auto">
          <a:xfrm>
            <a:off x="3276600" y="6553200"/>
            <a:ext cx="5638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  © 1998</a:t>
            </a:r>
          </a:p>
        </p:txBody>
      </p:sp>
    </p:spTree>
  </p:cSld>
  <p:clrMapOvr>
    <a:masterClrMapping/>
  </p:clrMapOvr>
  <p:transition/>
</p:sld>
</file>

<file path=ppt/theme/theme1.xml><?xml version="1.0" encoding="utf-8"?>
<a:theme xmlns:a="http://schemas.openxmlformats.org/drawingml/2006/main" name="divers2.ppt">
  <a:themeElements>
    <a:clrScheme name="">
      <a:dk1>
        <a:srgbClr val="00279F"/>
      </a:dk1>
      <a:lt1>
        <a:srgbClr val="FFFFFF"/>
      </a:lt1>
      <a:dk2>
        <a:srgbClr val="081D58"/>
      </a:dk2>
      <a:lt2>
        <a:srgbClr val="010000"/>
      </a:lt2>
      <a:accent1>
        <a:srgbClr val="CCECFF"/>
      </a:accent1>
      <a:accent2>
        <a:srgbClr val="FFFFCC"/>
      </a:accent2>
      <a:accent3>
        <a:srgbClr val="FFFFFF"/>
      </a:accent3>
      <a:accent4>
        <a:srgbClr val="002087"/>
      </a:accent4>
      <a:accent5>
        <a:srgbClr val="E2F4FF"/>
      </a:accent5>
      <a:accent6>
        <a:srgbClr val="E7E7B9"/>
      </a:accent6>
      <a:hlink>
        <a:srgbClr val="280049"/>
      </a:hlink>
      <a:folHlink>
        <a:srgbClr val="FFFFCC"/>
      </a:folHlink>
    </a:clrScheme>
    <a:fontScheme name="divers2.ppt">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ivers2.ppt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ivers2.pp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ivers2.ppt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ivers2.ppt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ivers2.ppt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ivers2.ppt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ivers2.ppt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C:\MSOFFICE\POWERPNT\divers2.ppt</Template>
  <TotalTime>0</TotalTime>
  <Pages>11</Pages>
  <Words>2632</Words>
  <Application>Microsoft Office PowerPoint</Application>
  <PresentationFormat>On-screen Show (4:3)</PresentationFormat>
  <Paragraphs>129</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Times New Roman</vt:lpstr>
      <vt:lpstr>Arial Narrow</vt:lpstr>
      <vt:lpstr>Arial</vt:lpstr>
      <vt:lpstr>Monotype Sorts</vt:lpstr>
      <vt:lpstr>divers2.ppt</vt:lpstr>
      <vt:lpstr>Industrial-Organizational Psychology  Learning Module    Evaluating Work Performance</vt:lpstr>
      <vt:lpstr>Lesson Objectives</vt:lpstr>
      <vt:lpstr>Why does evaluating work performance matter?</vt:lpstr>
      <vt:lpstr>Evaluation Helps People Do Their Jobs Better</vt:lpstr>
      <vt:lpstr>Evaluation Helps Identify Training Needs</vt:lpstr>
      <vt:lpstr>Evaluation Helps Assign People to Appropriate Work</vt:lpstr>
      <vt:lpstr>Evaluation Facilitates Fairness in Important Decisions</vt:lpstr>
      <vt:lpstr>Examples of Important Decisions</vt:lpstr>
      <vt:lpstr>How do I/O psychologists help evaluate work performance?</vt:lpstr>
      <vt:lpstr>Exercise: Evaluate Your Boss</vt:lpstr>
      <vt:lpstr>Exercise: Evaluate Your Boss</vt:lpstr>
      <vt:lpstr>Example: Scheduling People</vt:lpstr>
      <vt:lpstr>Exercise: Make your rating</vt:lpstr>
      <vt:lpstr>Conclusions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SIOP-Industrial-Organizational Psychology  Learning Segment</dc:title>
  <dc:subject>Evaluating Work Performance</dc:subject>
  <dc:creator>Jeffrey Stanton</dc:creator>
  <cp:keywords/>
  <dc:description/>
  <cp:lastModifiedBy>Jayne Tegge</cp:lastModifiedBy>
  <cp:revision>18</cp:revision>
  <cp:lastPrinted>1998-12-22T18:10:11Z</cp:lastPrinted>
  <dcterms:created xsi:type="dcterms:W3CDTF">1998-04-19T13:19:56Z</dcterms:created>
  <dcterms:modified xsi:type="dcterms:W3CDTF">2015-08-06T20:41:04Z</dcterms:modified>
</cp:coreProperties>
</file>