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57" r:id="rId3"/>
    <p:sldId id="258" r:id="rId4"/>
    <p:sldId id="259" r:id="rId5"/>
    <p:sldId id="260" r:id="rId6"/>
    <p:sldId id="261" r:id="rId7"/>
    <p:sldId id="262" r:id="rId8"/>
    <p:sldId id="265" r:id="rId9"/>
    <p:sldId id="266" r:id="rId10"/>
    <p:sldId id="263" r:id="rId11"/>
    <p:sldId id="264" r:id="rId12"/>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1085" y="58"/>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notesViewPr>
    <p:cSldViewPr>
      <p:cViewPr>
        <p:scale>
          <a:sx n="66" d="100"/>
          <a:sy n="66" d="100"/>
        </p:scale>
        <p:origin x="-450" y="51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t" anchorCtr="0" compatLnSpc="1">
            <a:prstTxWarp prst="textNoShape">
              <a:avLst/>
            </a:prstTxWarp>
          </a:bodyPr>
          <a:lstStyle>
            <a:lvl1pPr>
              <a:defRPr sz="1000" i="1"/>
            </a:lvl1pPr>
          </a:lstStyle>
          <a:p>
            <a:endParaRPr lang="en-US" altLang="en-US"/>
          </a:p>
        </p:txBody>
      </p:sp>
      <p:sp>
        <p:nvSpPr>
          <p:cNvPr id="307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t" anchorCtr="0" compatLnSpc="1">
            <a:prstTxWarp prst="textNoShape">
              <a:avLst/>
            </a:prstTxWarp>
          </a:bodyPr>
          <a:lstStyle>
            <a:lvl1pPr algn="r">
              <a:defRPr sz="1000" i="1"/>
            </a:lvl1pPr>
          </a:lstStyle>
          <a:p>
            <a:endParaRPr lang="en-US" altLang="en-US"/>
          </a:p>
        </p:txBody>
      </p:sp>
      <p:sp>
        <p:nvSpPr>
          <p:cNvPr id="307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b" anchorCtr="0" compatLnSpc="1">
            <a:prstTxWarp prst="textNoShape">
              <a:avLst/>
            </a:prstTxWarp>
          </a:bodyPr>
          <a:lstStyle>
            <a:lvl1pPr>
              <a:defRPr sz="1000" i="1"/>
            </a:lvl1pPr>
          </a:lstStyle>
          <a:p>
            <a:endParaRPr lang="en-US" altLang="en-US"/>
          </a:p>
        </p:txBody>
      </p:sp>
      <p:sp>
        <p:nvSpPr>
          <p:cNvPr id="307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b" anchorCtr="0" compatLnSpc="1">
            <a:prstTxWarp prst="textNoShape">
              <a:avLst/>
            </a:prstTxWarp>
          </a:bodyPr>
          <a:lstStyle>
            <a:lvl1pPr algn="r">
              <a:defRPr sz="1000" i="1"/>
            </a:lvl1pPr>
          </a:lstStyle>
          <a:p>
            <a:fld id="{F2154F0A-A62D-487B-9ED4-644EC7E082EB}" type="slidenum">
              <a:rPr lang="en-US" altLang="en-US"/>
              <a:pPr/>
              <a:t>‹#›</a:t>
            </a:fld>
            <a:endParaRPr lang="en-US" altLang="en-US"/>
          </a:p>
        </p:txBody>
      </p:sp>
    </p:spTree>
    <p:extLst>
      <p:ext uri="{BB962C8B-B14F-4D97-AF65-F5344CB8AC3E}">
        <p14:creationId xmlns:p14="http://schemas.microsoft.com/office/powerpoint/2010/main" val="621419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t" anchorCtr="0" compatLnSpc="1">
            <a:prstTxWarp prst="textNoShape">
              <a:avLst/>
            </a:prstTxWarp>
          </a:bodyPr>
          <a:lstStyle>
            <a:lvl1pPr>
              <a:defRPr sz="1000" i="1"/>
            </a:lvl1pPr>
          </a:lstStyle>
          <a:p>
            <a:endParaRPr lang="en-US" altLang="en-US"/>
          </a:p>
        </p:txBody>
      </p:sp>
      <p:sp>
        <p:nvSpPr>
          <p:cNvPr id="2051"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t" anchorCtr="0" compatLnSpc="1">
            <a:prstTxWarp prst="textNoShape">
              <a:avLst/>
            </a:prstTxWarp>
          </a:bodyPr>
          <a:lstStyle>
            <a:lvl1pPr algn="r">
              <a:defRPr sz="1000" i="1"/>
            </a:lvl1pPr>
          </a:lstStyle>
          <a:p>
            <a:endParaRPr lang="en-US" altLang="en-US"/>
          </a:p>
        </p:txBody>
      </p:sp>
      <p:sp>
        <p:nvSpPr>
          <p:cNvPr id="2052" name="Rectangle 4"/>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b" anchorCtr="0" compatLnSpc="1">
            <a:prstTxWarp prst="textNoShape">
              <a:avLst/>
            </a:prstTxWarp>
          </a:bodyPr>
          <a:lstStyle>
            <a:lvl1pPr>
              <a:defRPr sz="1000" i="1"/>
            </a:lvl1pPr>
          </a:lstStyle>
          <a:p>
            <a:endParaRPr lang="en-US" altLang="en-US"/>
          </a:p>
        </p:txBody>
      </p:sp>
      <p:sp>
        <p:nvSpPr>
          <p:cNvPr id="2053" name="Rectangle 5"/>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b" anchorCtr="0" compatLnSpc="1">
            <a:prstTxWarp prst="textNoShape">
              <a:avLst/>
            </a:prstTxWarp>
          </a:bodyPr>
          <a:lstStyle>
            <a:lvl1pPr algn="r">
              <a:defRPr sz="1000" i="1"/>
            </a:lvl1pPr>
          </a:lstStyle>
          <a:p>
            <a:fld id="{7A9F9321-7A1B-4C90-86C3-7E4BCF08B7D8}" type="slidenum">
              <a:rPr lang="en-US" altLang="en-US"/>
              <a:pPr/>
              <a:t>‹#›</a:t>
            </a:fld>
            <a:endParaRPr lang="en-US" altLang="en-US"/>
          </a:p>
        </p:txBody>
      </p:sp>
      <p:sp>
        <p:nvSpPr>
          <p:cNvPr id="2054" name="Rectangle 6"/>
          <p:cNvSpPr>
            <a:spLocks noChangeArrowheads="1" noTextEdit="1"/>
          </p:cNvSpPr>
          <p:nvPr>
            <p:ph type="sldImg" idx="2"/>
          </p:nvPr>
        </p:nvSpPr>
        <p:spPr bwMode="auto">
          <a:xfrm>
            <a:off x="1149350" y="692150"/>
            <a:ext cx="4559300" cy="3416300"/>
          </a:xfrm>
          <a:prstGeom prst="rect">
            <a:avLst/>
          </a:prstGeom>
          <a:no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5" name="Rectangle 7"/>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extLst>
      <p:ext uri="{BB962C8B-B14F-4D97-AF65-F5344CB8AC3E}">
        <p14:creationId xmlns:p14="http://schemas.microsoft.com/office/powerpoint/2010/main" val="198428548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3"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4"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5" name="Rectangle 5"/>
          <p:cNvSpPr>
            <a:spLocks noChangeArrowheads="1" noTextEdit="1"/>
          </p:cNvSpPr>
          <p:nvPr>
            <p:ph type="sldImg"/>
          </p:nvPr>
        </p:nvSpPr>
        <p:spPr>
          <a:xfrm>
            <a:off x="1150938" y="692150"/>
            <a:ext cx="4556125" cy="3416300"/>
          </a:xfrm>
          <a:ln cap="flat"/>
        </p:spPr>
      </p:sp>
      <p:sp>
        <p:nvSpPr>
          <p:cNvPr id="5126" name="Rectangle 6"/>
          <p:cNvSpPr>
            <a:spLocks noGrp="1" noChangeArrowheads="1"/>
          </p:cNvSpPr>
          <p:nvPr>
            <p:ph type="body" idx="1"/>
          </p:nvPr>
        </p:nvSpPr>
        <p:spPr>
          <a:ln/>
        </p:spPr>
        <p:txBody>
          <a:bodyPr/>
          <a:lstStyle/>
          <a:p>
            <a:endParaRPr lang="en-US" altLang="en-US"/>
          </a:p>
        </p:txBody>
      </p:sp>
    </p:spTree>
    <p:extLst>
      <p:ext uri="{BB962C8B-B14F-4D97-AF65-F5344CB8AC3E}">
        <p14:creationId xmlns:p14="http://schemas.microsoft.com/office/powerpoint/2010/main" val="11415569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459"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460"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461" name="Rectangle 5"/>
          <p:cNvSpPr>
            <a:spLocks noChangeArrowheads="1" noTextEdit="1"/>
          </p:cNvSpPr>
          <p:nvPr>
            <p:ph type="sldImg"/>
          </p:nvPr>
        </p:nvSpPr>
        <p:spPr>
          <a:xfrm>
            <a:off x="1150938" y="692150"/>
            <a:ext cx="4556125" cy="3416300"/>
          </a:xfrm>
          <a:ln cap="flat"/>
        </p:spPr>
      </p:sp>
      <p:sp>
        <p:nvSpPr>
          <p:cNvPr id="19462" name="Rectangle 6"/>
          <p:cNvSpPr>
            <a:spLocks noGrp="1" noChangeArrowheads="1"/>
          </p:cNvSpPr>
          <p:nvPr>
            <p:ph type="body" idx="1"/>
          </p:nvPr>
        </p:nvSpPr>
        <p:spPr>
          <a:noFill/>
          <a:ln/>
        </p:spPr>
        <p:txBody>
          <a:bodyPr/>
          <a:lstStyle/>
          <a:p>
            <a:r>
              <a:rPr lang="en-US" altLang="en-US"/>
              <a:t>     The scripted exercise has two students (1 male and 1 female) engaged in a brief interaction whereby each tries to influence the other. Research indicates that the female leader will be described differently in terms of her personality, and may experience more covert bias than the male leader (Butler &amp; Geis, 1990).  Although evidence of widespread overt bias in terms of differences in performance ratings and decisions about promotions may be declining, women leaders still face obstacles associated with covert resistance to their influence attempts.</a:t>
            </a:r>
          </a:p>
        </p:txBody>
      </p:sp>
    </p:spTree>
    <p:extLst>
      <p:ext uri="{BB962C8B-B14F-4D97-AF65-F5344CB8AC3E}">
        <p14:creationId xmlns:p14="http://schemas.microsoft.com/office/powerpoint/2010/main" val="27989468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507"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508"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509" name="Rectangle 5"/>
          <p:cNvSpPr>
            <a:spLocks noChangeArrowheads="1" noTextEdit="1"/>
          </p:cNvSpPr>
          <p:nvPr>
            <p:ph type="sldImg"/>
          </p:nvPr>
        </p:nvSpPr>
        <p:spPr>
          <a:xfrm>
            <a:off x="1150938" y="692150"/>
            <a:ext cx="4556125" cy="3416300"/>
          </a:xfrm>
          <a:ln cap="flat"/>
        </p:spPr>
      </p:sp>
      <p:sp>
        <p:nvSpPr>
          <p:cNvPr id="21510" name="Rectangle 6"/>
          <p:cNvSpPr>
            <a:spLocks noGrp="1" noChangeArrowheads="1"/>
          </p:cNvSpPr>
          <p:nvPr>
            <p:ph type="body" idx="1"/>
          </p:nvPr>
        </p:nvSpPr>
        <p:spPr>
          <a:ln/>
        </p:spPr>
        <p:txBody>
          <a:bodyPr/>
          <a:lstStyle/>
          <a:p>
            <a:endParaRPr lang="en-US" altLang="en-US"/>
          </a:p>
        </p:txBody>
      </p:sp>
    </p:spTree>
    <p:extLst>
      <p:ext uri="{BB962C8B-B14F-4D97-AF65-F5344CB8AC3E}">
        <p14:creationId xmlns:p14="http://schemas.microsoft.com/office/powerpoint/2010/main" val="20555656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1"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2"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3" name="Rectangle 5"/>
          <p:cNvSpPr>
            <a:spLocks noChangeArrowheads="1" noTextEdit="1"/>
          </p:cNvSpPr>
          <p:nvPr>
            <p:ph type="sldImg"/>
          </p:nvPr>
        </p:nvSpPr>
        <p:spPr>
          <a:xfrm>
            <a:off x="1150938" y="692150"/>
            <a:ext cx="4556125" cy="3416300"/>
          </a:xfrm>
          <a:ln cap="flat"/>
        </p:spPr>
      </p:sp>
      <p:sp>
        <p:nvSpPr>
          <p:cNvPr id="7174" name="Rectangle 6"/>
          <p:cNvSpPr>
            <a:spLocks noGrp="1" noChangeArrowheads="1"/>
          </p:cNvSpPr>
          <p:nvPr>
            <p:ph type="body" idx="1"/>
          </p:nvPr>
        </p:nvSpPr>
        <p:spPr>
          <a:ln/>
        </p:spPr>
        <p:txBody>
          <a:bodyPr/>
          <a:lstStyle/>
          <a:p>
            <a:endParaRPr lang="en-US" altLang="en-US"/>
          </a:p>
        </p:txBody>
      </p:sp>
    </p:spTree>
    <p:extLst>
      <p:ext uri="{BB962C8B-B14F-4D97-AF65-F5344CB8AC3E}">
        <p14:creationId xmlns:p14="http://schemas.microsoft.com/office/powerpoint/2010/main" val="34625230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19"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0"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1" name="Rectangle 5"/>
          <p:cNvSpPr>
            <a:spLocks noChangeArrowheads="1" noTextEdit="1"/>
          </p:cNvSpPr>
          <p:nvPr>
            <p:ph type="sldImg"/>
          </p:nvPr>
        </p:nvSpPr>
        <p:spPr>
          <a:xfrm>
            <a:off x="1150938" y="692150"/>
            <a:ext cx="4556125" cy="3416300"/>
          </a:xfrm>
          <a:ln cap="flat"/>
        </p:spPr>
      </p:sp>
      <p:sp>
        <p:nvSpPr>
          <p:cNvPr id="9222" name="Rectangle 6"/>
          <p:cNvSpPr>
            <a:spLocks noGrp="1" noChangeArrowheads="1"/>
          </p:cNvSpPr>
          <p:nvPr>
            <p:ph type="body" idx="1"/>
          </p:nvPr>
        </p:nvSpPr>
        <p:spPr>
          <a:noFill/>
          <a:ln/>
        </p:spPr>
        <p:txBody>
          <a:bodyPr/>
          <a:lstStyle/>
          <a:p>
            <a:r>
              <a:rPr lang="en-US" altLang="en-US"/>
              <a:t>     Numerous perspectives have been used in research on leadership.  Some I/O psychologists have taken a trait-based approach to leadership.  This approach states that leaders have certain personality attributes that their followers do not.  For instance, leaders may be described as assertive, confident, tactful, or persuasive.</a:t>
            </a:r>
          </a:p>
          <a:p>
            <a:r>
              <a:rPr lang="en-US" altLang="en-US"/>
              <a:t>     Another approach addresses the </a:t>
            </a:r>
            <a:r>
              <a:rPr lang="en-US" altLang="en-US" u="sng"/>
              <a:t>behaviors</a:t>
            </a:r>
            <a:r>
              <a:rPr lang="en-US" altLang="en-US"/>
              <a:t> of leaders.  The two most prominent behavior categories are initiating structure and consideration.  Initiating structure refers to the task-oriented behaviors such as organizing and structuring work for followers.  Consideration refers to the ways leaders show concern for followers.</a:t>
            </a:r>
          </a:p>
          <a:p>
            <a:r>
              <a:rPr lang="en-US" altLang="en-US"/>
              <a:t>     Another approach sees leadership as situation-specific.  Situational leadership theory states that the balance of initiating structure vs. consideration behaviors in which a leader must engage depends on the emotional maturity and expertise of the followers.</a:t>
            </a:r>
          </a:p>
          <a:p>
            <a:r>
              <a:rPr lang="en-US" altLang="en-US"/>
              <a:t>     Cognitive approaches to leadership build on how workers perceive situations.  One such approach defines leadership as the process of being seen as a leader (Lord &amp; Maher, 1991).  This is quite different from traditional approaches but acknowledges the difficulties in trying to completely capture a leadership definition in words.  Leadership is incompletely and inadequately defined in words, but we know it when we see it.  It is primarily a socio-perceptual process.</a:t>
            </a:r>
          </a:p>
        </p:txBody>
      </p:sp>
    </p:spTree>
    <p:extLst>
      <p:ext uri="{BB962C8B-B14F-4D97-AF65-F5344CB8AC3E}">
        <p14:creationId xmlns:p14="http://schemas.microsoft.com/office/powerpoint/2010/main" val="12780882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67"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68"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69" name="Rectangle 5"/>
          <p:cNvSpPr>
            <a:spLocks noChangeArrowheads="1" noTextEdit="1"/>
          </p:cNvSpPr>
          <p:nvPr>
            <p:ph type="sldImg"/>
          </p:nvPr>
        </p:nvSpPr>
        <p:spPr>
          <a:xfrm>
            <a:off x="1150938" y="692150"/>
            <a:ext cx="4556125" cy="3416300"/>
          </a:xfrm>
          <a:ln cap="flat"/>
        </p:spPr>
      </p:sp>
      <p:sp>
        <p:nvSpPr>
          <p:cNvPr id="11270" name="Rectangle 6"/>
          <p:cNvSpPr>
            <a:spLocks noGrp="1" noChangeArrowheads="1"/>
          </p:cNvSpPr>
          <p:nvPr>
            <p:ph type="body" idx="1"/>
          </p:nvPr>
        </p:nvSpPr>
        <p:spPr>
          <a:noFill/>
          <a:ln/>
        </p:spPr>
        <p:txBody>
          <a:bodyPr/>
          <a:lstStyle/>
          <a:p>
            <a:r>
              <a:rPr lang="en-US" altLang="en-US"/>
              <a:t>     The general model of leadership perceptions proposes that leader behavior is interpreted and labeled by followers; if the behavior matches the follower's leadership prototype, the label of leader is applied to this person.  </a:t>
            </a:r>
          </a:p>
          <a:p>
            <a:r>
              <a:rPr lang="en-US" altLang="en-US"/>
              <a:t>     For instance, an employee may view a leader as someone who takes charge of a situation and defines for the group how work should be done.  Someone from the group who takes charge and structures the task at hand is likely to be perceived by this employee as a leader.  Subsequent behavior by this emergent leader is likely to reinforce perceptions of leadership.</a:t>
            </a:r>
          </a:p>
          <a:p>
            <a:r>
              <a:rPr lang="en-US" altLang="en-US"/>
              <a:t>     Being seen as a leader is important;  influence is granted by followers who perceive another as a leader.  This influence should enhance attainment of outcomes.  Attainment of outcomes, in a reciprocal fashion, also affects follower perceptions.  Being associated with positive (or negative) outcomes affects how strongly a person is seen as a leader.</a:t>
            </a:r>
          </a:p>
        </p:txBody>
      </p:sp>
    </p:spTree>
    <p:extLst>
      <p:ext uri="{BB962C8B-B14F-4D97-AF65-F5344CB8AC3E}">
        <p14:creationId xmlns:p14="http://schemas.microsoft.com/office/powerpoint/2010/main" val="2932231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15"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16"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17" name="Rectangle 5"/>
          <p:cNvSpPr>
            <a:spLocks noChangeArrowheads="1" noTextEdit="1"/>
          </p:cNvSpPr>
          <p:nvPr>
            <p:ph type="sldImg"/>
          </p:nvPr>
        </p:nvSpPr>
        <p:spPr>
          <a:xfrm>
            <a:off x="1150938" y="692150"/>
            <a:ext cx="4556125" cy="3416300"/>
          </a:xfrm>
          <a:ln cap="flat"/>
        </p:spPr>
      </p:sp>
      <p:sp>
        <p:nvSpPr>
          <p:cNvPr id="13318" name="Rectangle 6"/>
          <p:cNvSpPr>
            <a:spLocks noGrp="1" noChangeArrowheads="1"/>
          </p:cNvSpPr>
          <p:nvPr>
            <p:ph type="body" idx="1"/>
          </p:nvPr>
        </p:nvSpPr>
        <p:spPr>
          <a:noFill/>
          <a:ln/>
        </p:spPr>
        <p:txBody>
          <a:bodyPr/>
          <a:lstStyle/>
          <a:p>
            <a:r>
              <a:rPr lang="en-US" altLang="en-US"/>
              <a:t>     The leadership perceptions approach also helps to explain why it is sometimes difficult for people to accept women as leaders in the workplace.  The traits often attached to effective leadership are “masculine” qualities such as courage, persuasiveness, and assertiveness.  As such, an aggressive male leader will be viewed as ambitious, while an aggressive female leader may be viewed as pushy.  These perceptions are grounded in the gender stereotypes that have developed over time.</a:t>
            </a:r>
          </a:p>
        </p:txBody>
      </p:sp>
    </p:spTree>
    <p:extLst>
      <p:ext uri="{BB962C8B-B14F-4D97-AF65-F5344CB8AC3E}">
        <p14:creationId xmlns:p14="http://schemas.microsoft.com/office/powerpoint/2010/main" val="35900961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63"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64"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65" name="Rectangle 5"/>
          <p:cNvSpPr>
            <a:spLocks noChangeArrowheads="1" noTextEdit="1"/>
          </p:cNvSpPr>
          <p:nvPr>
            <p:ph type="sldImg"/>
          </p:nvPr>
        </p:nvSpPr>
        <p:spPr>
          <a:xfrm>
            <a:off x="1150938" y="692150"/>
            <a:ext cx="4556125" cy="3416300"/>
          </a:xfrm>
          <a:ln cap="flat"/>
        </p:spPr>
      </p:sp>
      <p:sp>
        <p:nvSpPr>
          <p:cNvPr id="15366" name="Rectangle 6"/>
          <p:cNvSpPr>
            <a:spLocks noGrp="1" noChangeArrowheads="1"/>
          </p:cNvSpPr>
          <p:nvPr>
            <p:ph type="body" idx="1"/>
          </p:nvPr>
        </p:nvSpPr>
        <p:spPr>
          <a:noFill/>
          <a:ln/>
        </p:spPr>
        <p:txBody>
          <a:bodyPr/>
          <a:lstStyle/>
          <a:p>
            <a:r>
              <a:rPr lang="en-US" altLang="en-US"/>
              <a:t>     The basic message in this and the following slide is that the same behavior enacted by men and women is interpreted differently by followers.  Follower perceptions depend or are contingent on the leader’s gender.  For example, an assertive and competitive man is likely to be seen as leader-like, whereas the same behavior on the part of a woman is likely to result in the label of "bitch."  This is because gender stereotypes provide certain expectations of male and female behavior.  When those expectations are violated (as in the case of a women acting assertively), it results in dislike and a negative label being applied to describe her.  This phenomenon was at issue in the Price Waterhouse v. Hopkins case.  </a:t>
            </a:r>
          </a:p>
        </p:txBody>
      </p:sp>
    </p:spTree>
    <p:extLst>
      <p:ext uri="{BB962C8B-B14F-4D97-AF65-F5344CB8AC3E}">
        <p14:creationId xmlns:p14="http://schemas.microsoft.com/office/powerpoint/2010/main" val="27617613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411"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412"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413" name="Rectangle 5"/>
          <p:cNvSpPr>
            <a:spLocks noChangeArrowheads="1" noTextEdit="1"/>
          </p:cNvSpPr>
          <p:nvPr>
            <p:ph type="sldImg"/>
          </p:nvPr>
        </p:nvSpPr>
        <p:spPr>
          <a:xfrm>
            <a:off x="1150938" y="692150"/>
            <a:ext cx="4556125" cy="3416300"/>
          </a:xfrm>
          <a:ln cap="flat"/>
        </p:spPr>
      </p:sp>
      <p:sp>
        <p:nvSpPr>
          <p:cNvPr id="17414" name="Rectangle 6"/>
          <p:cNvSpPr>
            <a:spLocks noGrp="1" noChangeArrowheads="1"/>
          </p:cNvSpPr>
          <p:nvPr>
            <p:ph type="body" idx="1"/>
          </p:nvPr>
        </p:nvSpPr>
        <p:spPr>
          <a:noFill/>
          <a:ln/>
        </p:spPr>
        <p:txBody>
          <a:bodyPr/>
          <a:lstStyle/>
          <a:p>
            <a:r>
              <a:rPr lang="en-US" altLang="en-US"/>
              <a:t>     Ann B. Hopkins was denied a partnership at Price Waterhouse; gender stereotyping played a role in this decision (Fiske et al., 1991).</a:t>
            </a:r>
          </a:p>
          <a:p>
            <a:r>
              <a:rPr lang="en-US" altLang="en-US"/>
              <a:t>     In Hopkins v. Price Waterhouse, (1987), Ann Hopkins was being considered for partner at Price Waterhouse, where she was a senior manager in charge of large government computer contracts. At the time of her consideration, Hopkins was the only woman among eighty-eight candidates nominated for partnership. Her close colleagues submitted an evaluation noting her "outstanding performance" and strongly urged her admission to the partnership.  When she was not accepted as a partner by the promotion board, the person responsible for explaining the board’s decision to her advised Hopkins that in order to improve her chances for partnership she should "walk more femininely, talk more femininely, dress more femininely, wear make-up, have her hair styled, and wear jewelry."  In addition, another board member "repeatedly commented that he could not consider any woman seriously as a partnership candidate and believed that women were not even capable of functioning" as  partners.  Hopkins brought her gender discrimination lawsuit all the way to the Supreme Court and won.</a:t>
            </a:r>
          </a:p>
        </p:txBody>
      </p:sp>
    </p:spTree>
    <p:extLst>
      <p:ext uri="{BB962C8B-B14F-4D97-AF65-F5344CB8AC3E}">
        <p14:creationId xmlns:p14="http://schemas.microsoft.com/office/powerpoint/2010/main" val="7117746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55"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56"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57" name="Rectangle 5"/>
          <p:cNvSpPr>
            <a:spLocks noChangeArrowheads="1" noTextEdit="1"/>
          </p:cNvSpPr>
          <p:nvPr>
            <p:ph type="sldImg"/>
          </p:nvPr>
        </p:nvSpPr>
        <p:spPr>
          <a:xfrm>
            <a:off x="1150938" y="692150"/>
            <a:ext cx="4556125" cy="3416300"/>
          </a:xfrm>
          <a:ln cap="flat"/>
        </p:spPr>
      </p:sp>
      <p:sp>
        <p:nvSpPr>
          <p:cNvPr id="23558" name="Rectangle 6"/>
          <p:cNvSpPr>
            <a:spLocks noGrp="1" noChangeArrowheads="1"/>
          </p:cNvSpPr>
          <p:nvPr>
            <p:ph type="body" idx="1"/>
          </p:nvPr>
        </p:nvSpPr>
        <p:spPr>
          <a:xfrm>
            <a:off x="381000" y="4343400"/>
            <a:ext cx="6019800" cy="4114800"/>
          </a:xfrm>
          <a:noFill/>
          <a:ln/>
        </p:spPr>
        <p:txBody>
          <a:bodyPr/>
          <a:lstStyle/>
          <a:p>
            <a:r>
              <a:rPr lang="en-US" altLang="en-US"/>
              <a:t>     </a:t>
            </a:r>
            <a:r>
              <a:rPr lang="en-US" altLang="en-US">
                <a:solidFill>
                  <a:srgbClr val="000000"/>
                </a:solidFill>
              </a:rPr>
              <a:t>Everyone uses stereotypes, yet we are often unaware that we are using them.  Stereotypes are a cognitive device used to simplify the world.  They are difficult to control because we are cognitive misers who prefer to use as few cognitive resources (i.e., attention or “ brain power”) as possible to understand something.  The use of the representativeness heuristic (judging the likelihood of something by how well it represents some prototype) may also lead one to ignore relevant information.  </a:t>
            </a:r>
          </a:p>
          <a:p>
            <a:r>
              <a:rPr lang="en-US" altLang="en-US">
                <a:solidFill>
                  <a:srgbClr val="000000"/>
                </a:solidFill>
              </a:rPr>
              <a:t>     Using such cognitive shortcuts becomes a problem when the generalizations or simplifications are inaccurately applied or important information is ignored.  It is necessary to engage in conscious control of gender stereotypes because many of them are inaccurate and are often engaged rather automatically.</a:t>
            </a:r>
          </a:p>
        </p:txBody>
      </p:sp>
    </p:spTree>
    <p:extLst>
      <p:ext uri="{BB962C8B-B14F-4D97-AF65-F5344CB8AC3E}">
        <p14:creationId xmlns:p14="http://schemas.microsoft.com/office/powerpoint/2010/main" val="10669758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603" name="Rectangle 3"/>
          <p:cNvSpPr>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b"/>
          <a:lstStyle/>
          <a:p>
            <a:pPr algn="r"/>
            <a:r>
              <a:rPr lang="en-US" altLang="en-US" sz="1200"/>
              <a:t>5</a:t>
            </a:r>
          </a:p>
        </p:txBody>
      </p:sp>
      <p:sp>
        <p:nvSpPr>
          <p:cNvPr id="25604"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605"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606" name="Rectangle 6"/>
          <p:cNvSpPr>
            <a:spLocks noChangeArrowheads="1" noTextEdit="1"/>
          </p:cNvSpPr>
          <p:nvPr>
            <p:ph type="sldImg"/>
          </p:nvPr>
        </p:nvSpPr>
        <p:spPr>
          <a:xfrm>
            <a:off x="1150938" y="692150"/>
            <a:ext cx="4556125" cy="3416300"/>
          </a:xfrm>
          <a:ln cap="flat"/>
        </p:spPr>
      </p:sp>
      <p:sp>
        <p:nvSpPr>
          <p:cNvPr id="25607" name="Rectangle 7"/>
          <p:cNvSpPr>
            <a:spLocks noGrp="1" noChangeArrowheads="1"/>
          </p:cNvSpPr>
          <p:nvPr>
            <p:ph type="body" idx="1"/>
          </p:nvPr>
        </p:nvSpPr>
        <p:spPr>
          <a:xfrm>
            <a:off x="381000" y="4343400"/>
            <a:ext cx="6019800" cy="4114800"/>
          </a:xfrm>
          <a:noFill/>
          <a:ln/>
        </p:spPr>
        <p:txBody>
          <a:bodyPr/>
          <a:lstStyle/>
          <a:p>
            <a:r>
              <a:rPr lang="en-US" altLang="en-US"/>
              <a:t>     The best ways to attempt to control stereotyping are through conscious control (i.e., recognizing that stereotypes are inappropriate) and having individual contact with those who we might stereotype based on gender or race.  This is an important area of research and practice in I/O psychology in helping to minimize the effects of stereotyping and unfair treatment of employees.  This is one of the reasons behind increased attention on managing diversity in organizations. </a:t>
            </a:r>
          </a:p>
          <a:p>
            <a:r>
              <a:rPr lang="en-US" altLang="en-US"/>
              <a:t>     Managing diversity goes beyond hiring more diverse employees.  Some researchers go as far as to distinguish between “hiring diversity” and managing diversity.  Managing diversity in organizations entails maintaining an atmosphere where people with different perspectives (for whatever reason) are allowed to speak and act freely.  Sometimes this requires training focusing on the sources of this diversity (cultural, racial, gender, age-related, etc.) and why people who are </a:t>
            </a:r>
            <a:r>
              <a:rPr lang="en-US" altLang="en-US" i="1"/>
              <a:t>different</a:t>
            </a:r>
            <a:r>
              <a:rPr lang="en-US" altLang="en-US"/>
              <a:t> should not be viewed as </a:t>
            </a:r>
            <a:r>
              <a:rPr lang="en-US" altLang="en-US" i="1"/>
              <a:t>deficient</a:t>
            </a:r>
            <a:r>
              <a:rPr lang="en-US" altLang="en-US"/>
              <a:t>.  This explanation merely scratches the surface.  For more information, see the module on Workplace Diversity in this guide and the references suggested there.</a:t>
            </a:r>
          </a:p>
          <a:p>
            <a:endParaRPr lang="en-US" altLang="en-US"/>
          </a:p>
          <a:p>
            <a:r>
              <a:rPr lang="en-US" altLang="en-US" i="1"/>
              <a:t>Time permitting, a brief discussion might be held as to what students think “managing diversity” means and how it might be accomplished in organizations.</a:t>
            </a:r>
            <a:endParaRPr lang="en-US" altLang="en-US"/>
          </a:p>
        </p:txBody>
      </p:sp>
    </p:spTree>
    <p:extLst>
      <p:ext uri="{BB962C8B-B14F-4D97-AF65-F5344CB8AC3E}">
        <p14:creationId xmlns:p14="http://schemas.microsoft.com/office/powerpoint/2010/main" val="42489253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91991FBE-360D-4A4E-82A9-7098CDCCB553}" type="slidenum">
              <a:rPr lang="en-US" altLang="en-US"/>
              <a:pPr/>
              <a:t>‹#›</a:t>
            </a:fld>
            <a:endParaRPr lang="en-US" altLang="en-US"/>
          </a:p>
        </p:txBody>
      </p:sp>
    </p:spTree>
    <p:extLst>
      <p:ext uri="{BB962C8B-B14F-4D97-AF65-F5344CB8AC3E}">
        <p14:creationId xmlns:p14="http://schemas.microsoft.com/office/powerpoint/2010/main" val="39933093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D8FF351F-D90B-4B61-8BA2-77C4D86321B9}" type="slidenum">
              <a:rPr lang="en-US" altLang="en-US"/>
              <a:pPr/>
              <a:t>‹#›</a:t>
            </a:fld>
            <a:endParaRPr lang="en-US" altLang="en-US"/>
          </a:p>
        </p:txBody>
      </p:sp>
    </p:spTree>
    <p:extLst>
      <p:ext uri="{BB962C8B-B14F-4D97-AF65-F5344CB8AC3E}">
        <p14:creationId xmlns:p14="http://schemas.microsoft.com/office/powerpoint/2010/main" val="32480330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67550" y="609600"/>
            <a:ext cx="184785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0" y="609600"/>
            <a:ext cx="539115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EFE77DE9-ABB5-4171-AD32-02E19E50493B}" type="slidenum">
              <a:rPr lang="en-US" altLang="en-US"/>
              <a:pPr/>
              <a:t>‹#›</a:t>
            </a:fld>
            <a:endParaRPr lang="en-US" altLang="en-US"/>
          </a:p>
        </p:txBody>
      </p:sp>
    </p:spTree>
    <p:extLst>
      <p:ext uri="{BB962C8B-B14F-4D97-AF65-F5344CB8AC3E}">
        <p14:creationId xmlns:p14="http://schemas.microsoft.com/office/powerpoint/2010/main" val="5830434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BA36A74D-9010-478D-BA33-7DE08BE29D75}" type="slidenum">
              <a:rPr lang="en-US" altLang="en-US"/>
              <a:pPr/>
              <a:t>‹#›</a:t>
            </a:fld>
            <a:endParaRPr lang="en-US" altLang="en-US"/>
          </a:p>
        </p:txBody>
      </p:sp>
    </p:spTree>
    <p:extLst>
      <p:ext uri="{BB962C8B-B14F-4D97-AF65-F5344CB8AC3E}">
        <p14:creationId xmlns:p14="http://schemas.microsoft.com/office/powerpoint/2010/main" val="1519419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0C959E08-01F1-48CB-87D5-256C9016467F}" type="slidenum">
              <a:rPr lang="en-US" altLang="en-US"/>
              <a:pPr/>
              <a:t>‹#›</a:t>
            </a:fld>
            <a:endParaRPr lang="en-US" altLang="en-US"/>
          </a:p>
        </p:txBody>
      </p:sp>
    </p:spTree>
    <p:extLst>
      <p:ext uri="{BB962C8B-B14F-4D97-AF65-F5344CB8AC3E}">
        <p14:creationId xmlns:p14="http://schemas.microsoft.com/office/powerpoint/2010/main" val="1843859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524000" y="1981200"/>
            <a:ext cx="36195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95900" y="1981200"/>
            <a:ext cx="36195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6637A7A9-1B48-4EB8-BB8C-5635F9CDA600}" type="slidenum">
              <a:rPr lang="en-US" altLang="en-US"/>
              <a:pPr/>
              <a:t>‹#›</a:t>
            </a:fld>
            <a:endParaRPr lang="en-US" altLang="en-US"/>
          </a:p>
        </p:txBody>
      </p:sp>
    </p:spTree>
    <p:extLst>
      <p:ext uri="{BB962C8B-B14F-4D97-AF65-F5344CB8AC3E}">
        <p14:creationId xmlns:p14="http://schemas.microsoft.com/office/powerpoint/2010/main" val="1639127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8DDB88C5-C85D-4405-A5A1-01D2F099564F}" type="slidenum">
              <a:rPr lang="en-US" altLang="en-US"/>
              <a:pPr/>
              <a:t>‹#›</a:t>
            </a:fld>
            <a:endParaRPr lang="en-US" altLang="en-US"/>
          </a:p>
        </p:txBody>
      </p:sp>
    </p:spTree>
    <p:extLst>
      <p:ext uri="{BB962C8B-B14F-4D97-AF65-F5344CB8AC3E}">
        <p14:creationId xmlns:p14="http://schemas.microsoft.com/office/powerpoint/2010/main" val="39006423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D2AE00F4-A6C1-4B04-8911-B750D20DC2F8}" type="slidenum">
              <a:rPr lang="en-US" altLang="en-US"/>
              <a:pPr/>
              <a:t>‹#›</a:t>
            </a:fld>
            <a:endParaRPr lang="en-US" altLang="en-US"/>
          </a:p>
        </p:txBody>
      </p:sp>
    </p:spTree>
    <p:extLst>
      <p:ext uri="{BB962C8B-B14F-4D97-AF65-F5344CB8AC3E}">
        <p14:creationId xmlns:p14="http://schemas.microsoft.com/office/powerpoint/2010/main" val="16711644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811950B8-7860-453C-9B77-86FE2FBCF322}" type="slidenum">
              <a:rPr lang="en-US" altLang="en-US"/>
              <a:pPr/>
              <a:t>‹#›</a:t>
            </a:fld>
            <a:endParaRPr lang="en-US" altLang="en-US"/>
          </a:p>
        </p:txBody>
      </p:sp>
    </p:spTree>
    <p:extLst>
      <p:ext uri="{BB962C8B-B14F-4D97-AF65-F5344CB8AC3E}">
        <p14:creationId xmlns:p14="http://schemas.microsoft.com/office/powerpoint/2010/main" val="3791447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3E69EAF6-5A29-4293-841E-E0B8199A1CAE}" type="slidenum">
              <a:rPr lang="en-US" altLang="en-US"/>
              <a:pPr/>
              <a:t>‹#›</a:t>
            </a:fld>
            <a:endParaRPr lang="en-US" altLang="en-US"/>
          </a:p>
        </p:txBody>
      </p:sp>
    </p:spTree>
    <p:extLst>
      <p:ext uri="{BB962C8B-B14F-4D97-AF65-F5344CB8AC3E}">
        <p14:creationId xmlns:p14="http://schemas.microsoft.com/office/powerpoint/2010/main" val="27163751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BAA5EADC-DB30-4D14-8AF5-044258FC7AA6}" type="slidenum">
              <a:rPr lang="en-US" altLang="en-US"/>
              <a:pPr/>
              <a:t>‹#›</a:t>
            </a:fld>
            <a:endParaRPr lang="en-US" altLang="en-US"/>
          </a:p>
        </p:txBody>
      </p:sp>
    </p:spTree>
    <p:extLst>
      <p:ext uri="{BB962C8B-B14F-4D97-AF65-F5344CB8AC3E}">
        <p14:creationId xmlns:p14="http://schemas.microsoft.com/office/powerpoint/2010/main" val="32296676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defRPr sz="1400"/>
            </a:lvl1pPr>
          </a:lstStyle>
          <a:p>
            <a:endParaRPr lang="en-US" altLang="en-US"/>
          </a:p>
        </p:txBody>
      </p:sp>
      <p:sp>
        <p:nvSpPr>
          <p:cNvPr id="1027" name="Rectangle 3"/>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lgn="ctr">
              <a:defRPr sz="1400"/>
            </a:lvl1pPr>
          </a:lstStyle>
          <a:p>
            <a:endParaRPr lang="en-US" altLang="en-US"/>
          </a:p>
        </p:txBody>
      </p:sp>
      <p:sp>
        <p:nvSpPr>
          <p:cNvPr id="1028" name="Rectangle 4"/>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lgn="r">
              <a:defRPr sz="1400"/>
            </a:lvl1pPr>
          </a:lstStyle>
          <a:p>
            <a:fld id="{FA6C3855-02C4-4C54-AC52-5DD842B2A6AF}" type="slidenum">
              <a:rPr lang="en-US" altLang="en-US"/>
              <a:pPr/>
              <a:t>‹#›</a:t>
            </a:fld>
            <a:endParaRPr lang="en-US" altLang="en-US"/>
          </a:p>
        </p:txBody>
      </p:sp>
      <p:sp>
        <p:nvSpPr>
          <p:cNvPr id="1029" name="Arc 5"/>
          <p:cNvSpPr>
            <a:spLocks/>
          </p:cNvSpPr>
          <p:nvPr/>
        </p:nvSpPr>
        <p:spPr bwMode="auto">
          <a:xfrm>
            <a:off x="0" y="844550"/>
            <a:ext cx="1447800" cy="60182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chemeClr val="tx2"/>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0" name="Rectangle 6"/>
          <p:cNvSpPr>
            <a:spLocks noGrp="1" noChangeArrowheads="1"/>
          </p:cNvSpPr>
          <p:nvPr>
            <p:ph type="title"/>
          </p:nvPr>
        </p:nvSpPr>
        <p:spPr bwMode="auto">
          <a:xfrm>
            <a:off x="1524000" y="609600"/>
            <a:ext cx="7391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31" name="Rectangle 7"/>
          <p:cNvSpPr>
            <a:spLocks noGrp="1" noChangeArrowheads="1"/>
          </p:cNvSpPr>
          <p:nvPr>
            <p:ph type="body" idx="1"/>
          </p:nvPr>
        </p:nvSpPr>
        <p:spPr bwMode="auto">
          <a:xfrm>
            <a:off x="1524000" y="1981200"/>
            <a:ext cx="7391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lnSpc>
          <a:spcPct val="69000"/>
        </a:lnSpc>
        <a:spcBef>
          <a:spcPct val="0"/>
        </a:spcBef>
        <a:spcAft>
          <a:spcPct val="0"/>
        </a:spcAft>
        <a:defRPr sz="4800" b="1" kern="1200">
          <a:solidFill>
            <a:schemeClr val="tx2"/>
          </a:solidFill>
          <a:latin typeface="+mj-lt"/>
          <a:ea typeface="+mj-ea"/>
          <a:cs typeface="+mj-cs"/>
        </a:defRPr>
      </a:lvl1pPr>
      <a:lvl2pPr algn="l" rtl="0" eaLnBrk="0" fontAlgn="base" hangingPunct="0">
        <a:lnSpc>
          <a:spcPct val="69000"/>
        </a:lnSpc>
        <a:spcBef>
          <a:spcPct val="0"/>
        </a:spcBef>
        <a:spcAft>
          <a:spcPct val="0"/>
        </a:spcAft>
        <a:defRPr sz="4800" b="1">
          <a:solidFill>
            <a:schemeClr val="tx2"/>
          </a:solidFill>
          <a:latin typeface="Arial Narrow" panose="020B0606020202030204" pitchFamily="34" charset="0"/>
        </a:defRPr>
      </a:lvl2pPr>
      <a:lvl3pPr algn="l" rtl="0" eaLnBrk="0" fontAlgn="base" hangingPunct="0">
        <a:lnSpc>
          <a:spcPct val="69000"/>
        </a:lnSpc>
        <a:spcBef>
          <a:spcPct val="0"/>
        </a:spcBef>
        <a:spcAft>
          <a:spcPct val="0"/>
        </a:spcAft>
        <a:defRPr sz="4800" b="1">
          <a:solidFill>
            <a:schemeClr val="tx2"/>
          </a:solidFill>
          <a:latin typeface="Arial Narrow" panose="020B0606020202030204" pitchFamily="34" charset="0"/>
        </a:defRPr>
      </a:lvl3pPr>
      <a:lvl4pPr algn="l" rtl="0" eaLnBrk="0" fontAlgn="base" hangingPunct="0">
        <a:lnSpc>
          <a:spcPct val="69000"/>
        </a:lnSpc>
        <a:spcBef>
          <a:spcPct val="0"/>
        </a:spcBef>
        <a:spcAft>
          <a:spcPct val="0"/>
        </a:spcAft>
        <a:defRPr sz="4800" b="1">
          <a:solidFill>
            <a:schemeClr val="tx2"/>
          </a:solidFill>
          <a:latin typeface="Arial Narrow" panose="020B0606020202030204" pitchFamily="34" charset="0"/>
        </a:defRPr>
      </a:lvl4pPr>
      <a:lvl5pPr algn="l" rtl="0" eaLnBrk="0" fontAlgn="base" hangingPunct="0">
        <a:lnSpc>
          <a:spcPct val="69000"/>
        </a:lnSpc>
        <a:spcBef>
          <a:spcPct val="0"/>
        </a:spcBef>
        <a:spcAft>
          <a:spcPct val="0"/>
        </a:spcAft>
        <a:defRPr sz="4800" b="1">
          <a:solidFill>
            <a:schemeClr val="tx2"/>
          </a:solidFill>
          <a:latin typeface="Arial Narrow" panose="020B0606020202030204" pitchFamily="34" charset="0"/>
        </a:defRPr>
      </a:lvl5pPr>
      <a:lvl6pPr marL="457200" algn="l" rtl="0" eaLnBrk="0" fontAlgn="base" hangingPunct="0">
        <a:lnSpc>
          <a:spcPct val="69000"/>
        </a:lnSpc>
        <a:spcBef>
          <a:spcPct val="0"/>
        </a:spcBef>
        <a:spcAft>
          <a:spcPct val="0"/>
        </a:spcAft>
        <a:defRPr sz="4800" b="1">
          <a:solidFill>
            <a:schemeClr val="tx2"/>
          </a:solidFill>
          <a:latin typeface="Arial Narrow" panose="020B0606020202030204" pitchFamily="34" charset="0"/>
        </a:defRPr>
      </a:lvl6pPr>
      <a:lvl7pPr marL="914400" algn="l" rtl="0" eaLnBrk="0" fontAlgn="base" hangingPunct="0">
        <a:lnSpc>
          <a:spcPct val="69000"/>
        </a:lnSpc>
        <a:spcBef>
          <a:spcPct val="0"/>
        </a:spcBef>
        <a:spcAft>
          <a:spcPct val="0"/>
        </a:spcAft>
        <a:defRPr sz="4800" b="1">
          <a:solidFill>
            <a:schemeClr val="tx2"/>
          </a:solidFill>
          <a:latin typeface="Arial Narrow" panose="020B0606020202030204" pitchFamily="34" charset="0"/>
        </a:defRPr>
      </a:lvl7pPr>
      <a:lvl8pPr marL="1371600" algn="l" rtl="0" eaLnBrk="0" fontAlgn="base" hangingPunct="0">
        <a:lnSpc>
          <a:spcPct val="69000"/>
        </a:lnSpc>
        <a:spcBef>
          <a:spcPct val="0"/>
        </a:spcBef>
        <a:spcAft>
          <a:spcPct val="0"/>
        </a:spcAft>
        <a:defRPr sz="4800" b="1">
          <a:solidFill>
            <a:schemeClr val="tx2"/>
          </a:solidFill>
          <a:latin typeface="Arial Narrow" panose="020B0606020202030204" pitchFamily="34" charset="0"/>
        </a:defRPr>
      </a:lvl8pPr>
      <a:lvl9pPr marL="1828800" algn="l" rtl="0" eaLnBrk="0" fontAlgn="base" hangingPunct="0">
        <a:lnSpc>
          <a:spcPct val="69000"/>
        </a:lnSpc>
        <a:spcBef>
          <a:spcPct val="0"/>
        </a:spcBef>
        <a:spcAft>
          <a:spcPct val="0"/>
        </a:spcAft>
        <a:defRPr sz="4800" b="1">
          <a:solidFill>
            <a:schemeClr val="tx2"/>
          </a:solidFill>
          <a:latin typeface="Arial Narrow" panose="020B0606020202030204" pitchFamily="34" charset="0"/>
        </a:defRPr>
      </a:lvl9pPr>
    </p:titleStyle>
    <p:bodyStyle>
      <a:lvl1pPr marL="342900" indent="-342900" algn="l" rtl="0" eaLnBrk="0" fontAlgn="base" hangingPunct="0">
        <a:spcBef>
          <a:spcPct val="20000"/>
        </a:spcBef>
        <a:spcAft>
          <a:spcPct val="0"/>
        </a:spcAft>
        <a:buClr>
          <a:schemeClr val="hlink"/>
        </a:buClr>
        <a:buSzPct val="50000"/>
        <a:buFont typeface="Monotype Sorts" pitchFamily="2" charset="2"/>
        <a:buChar char="n"/>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Monotype Sorts" pitchFamily="2" charset="2"/>
        <a:buChar char="u"/>
        <a:defRPr sz="26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hlink"/>
        </a:buClr>
        <a:buSzPct val="64000"/>
        <a:buFont typeface="Monotype Sorts" pitchFamily="2" charset="2"/>
        <a:buChar char="F"/>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tx2"/>
        </a:buClr>
        <a:buSzPct val="10000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hlink"/>
        </a:buClr>
        <a:buSzPct val="10000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304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99" name="Rectangle 3"/>
          <p:cNvSpPr>
            <a:spLocks noChangeArrowheads="1"/>
          </p:cNvSpPr>
          <p:nvPr/>
        </p:nvSpPr>
        <p:spPr bwMode="auto">
          <a:xfrm>
            <a:off x="35814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0" name="Line 4"/>
          <p:cNvSpPr>
            <a:spLocks noChangeShapeType="1"/>
          </p:cNvSpPr>
          <p:nvPr/>
        </p:nvSpPr>
        <p:spPr bwMode="auto">
          <a:xfrm>
            <a:off x="1588" y="1708150"/>
            <a:ext cx="9145587" cy="0"/>
          </a:xfrm>
          <a:prstGeom prst="line">
            <a:avLst/>
          </a:prstGeom>
          <a:noFill/>
          <a:ln w="12700">
            <a:solidFill>
              <a:schemeClr val="bg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1" name="Arc 5"/>
          <p:cNvSpPr>
            <a:spLocks/>
          </p:cNvSpPr>
          <p:nvPr/>
        </p:nvSpPr>
        <p:spPr bwMode="auto">
          <a:xfrm>
            <a:off x="0" y="844550"/>
            <a:ext cx="2895600" cy="60182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chemeClr val="tx2"/>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2" name="Rectangle 6"/>
          <p:cNvSpPr>
            <a:spLocks noGrp="1" noChangeArrowheads="1"/>
          </p:cNvSpPr>
          <p:nvPr>
            <p:ph type="ctrTitle"/>
          </p:nvPr>
        </p:nvSpPr>
        <p:spPr>
          <a:xfrm>
            <a:off x="1143000" y="914400"/>
            <a:ext cx="8001000" cy="4191000"/>
          </a:xfrm>
          <a:noFill/>
          <a:ln/>
        </p:spPr>
        <p:txBody>
          <a:bodyPr/>
          <a:lstStyle/>
          <a:p>
            <a:pPr>
              <a:lnSpc>
                <a:spcPct val="80000"/>
              </a:lnSpc>
            </a:pPr>
            <a:r>
              <a:rPr lang="en-US" altLang="en-US" sz="3200"/>
              <a:t>Industrial-Organizational Psychology</a:t>
            </a:r>
            <a:br>
              <a:rPr lang="en-US" altLang="en-US" sz="3200"/>
            </a:br>
            <a:r>
              <a:rPr lang="en-US" altLang="en-US" sz="3200"/>
              <a:t> Learning Module</a:t>
            </a:r>
            <a:br>
              <a:rPr lang="en-US" altLang="en-US" sz="3200"/>
            </a:br>
            <a:r>
              <a:rPr lang="en-US" altLang="en-US" sz="3200"/>
              <a:t/>
            </a:r>
            <a:br>
              <a:rPr lang="en-US" altLang="en-US" sz="3200"/>
            </a:br>
            <a:r>
              <a:rPr lang="en-US" altLang="en-US" sz="3200"/>
              <a:t/>
            </a:r>
            <a:br>
              <a:rPr lang="en-US" altLang="en-US" sz="3200"/>
            </a:br>
            <a:r>
              <a:rPr lang="en-US" altLang="en-US" sz="3200"/>
              <a:t/>
            </a:r>
            <a:br>
              <a:rPr lang="en-US" altLang="en-US" sz="3200"/>
            </a:br>
            <a:r>
              <a:rPr lang="en-US" altLang="en-US" sz="6600"/>
              <a:t>Leadership</a:t>
            </a:r>
            <a:br>
              <a:rPr lang="en-US" altLang="en-US" sz="6600"/>
            </a:br>
            <a:r>
              <a:rPr lang="en-US" altLang="en-US" sz="6600"/>
              <a:t>and Gender </a:t>
            </a:r>
            <a:br>
              <a:rPr lang="en-US" altLang="en-US" sz="6600"/>
            </a:br>
            <a:r>
              <a:rPr lang="en-US" altLang="en-US" sz="6600"/>
              <a:t>Stereotypes</a:t>
            </a:r>
          </a:p>
        </p:txBody>
      </p:sp>
      <p:sp>
        <p:nvSpPr>
          <p:cNvPr id="4103" name="Rectangle 7"/>
          <p:cNvSpPr>
            <a:spLocks noChangeArrowheads="1"/>
          </p:cNvSpPr>
          <p:nvPr/>
        </p:nvSpPr>
        <p:spPr bwMode="auto">
          <a:xfrm>
            <a:off x="3657600" y="6553200"/>
            <a:ext cx="5257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a:solidFill>
                  <a:schemeClr val="tx2"/>
                </a:solidFill>
                <a:latin typeface="Arial Narrow" panose="020B0606020202030204" pitchFamily="34" charset="0"/>
              </a:rPr>
              <a:t>Prepared by the Society for Industrial and Organizational Psychology - SIOP  © 1998</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435" name="Rectangle 3"/>
          <p:cNvSpPr>
            <a:spLocks noChangeArrowheads="1"/>
          </p:cNvSpPr>
          <p:nvPr/>
        </p:nvSpPr>
        <p:spPr bwMode="auto">
          <a:xfrm>
            <a:off x="19050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436" name="Rectangle 4"/>
          <p:cNvSpPr>
            <a:spLocks noGrp="1" noChangeArrowheads="1"/>
          </p:cNvSpPr>
          <p:nvPr>
            <p:ph type="title"/>
          </p:nvPr>
        </p:nvSpPr>
        <p:spPr>
          <a:xfrm>
            <a:off x="1524000" y="381000"/>
            <a:ext cx="7391400" cy="1143000"/>
          </a:xfrm>
          <a:noFill/>
          <a:ln/>
        </p:spPr>
        <p:txBody>
          <a:bodyPr/>
          <a:lstStyle/>
          <a:p>
            <a:pPr>
              <a:lnSpc>
                <a:spcPct val="100000"/>
              </a:lnSpc>
            </a:pPr>
            <a:r>
              <a:rPr lang="en-US" altLang="en-US"/>
              <a:t>Sharing Perceptions</a:t>
            </a:r>
          </a:p>
        </p:txBody>
      </p:sp>
      <p:sp>
        <p:nvSpPr>
          <p:cNvPr id="18437" name="Rectangle 5"/>
          <p:cNvSpPr>
            <a:spLocks noGrp="1" noChangeArrowheads="1"/>
          </p:cNvSpPr>
          <p:nvPr>
            <p:ph type="body" idx="1"/>
          </p:nvPr>
        </p:nvSpPr>
        <p:spPr>
          <a:xfrm>
            <a:off x="1524000" y="1905000"/>
            <a:ext cx="7391400" cy="4114800"/>
          </a:xfrm>
          <a:noFill/>
          <a:ln/>
        </p:spPr>
        <p:txBody>
          <a:bodyPr/>
          <a:lstStyle/>
          <a:p>
            <a:r>
              <a:rPr lang="en-US" altLang="en-US"/>
              <a:t>How would you describe each of these leaders?</a:t>
            </a:r>
          </a:p>
          <a:p>
            <a:r>
              <a:rPr lang="en-US" altLang="en-US"/>
              <a:t>Was either of them more bossy or dominating?</a:t>
            </a:r>
          </a:p>
          <a:p>
            <a:r>
              <a:rPr lang="en-US" altLang="en-US"/>
              <a:t>Which of the leaders had greater skill, ability, or intelligence?</a:t>
            </a:r>
          </a:p>
          <a:p>
            <a:r>
              <a:rPr lang="en-US" altLang="en-US"/>
              <a:t>Did they both fit your image of a leader?  Why or why not?</a:t>
            </a:r>
          </a:p>
        </p:txBody>
      </p:sp>
      <p:sp>
        <p:nvSpPr>
          <p:cNvPr id="18438" name="Rectangle 6"/>
          <p:cNvSpPr>
            <a:spLocks noChangeArrowheads="1"/>
          </p:cNvSpPr>
          <p:nvPr/>
        </p:nvSpPr>
        <p:spPr bwMode="auto">
          <a:xfrm>
            <a:off x="3657600" y="6553200"/>
            <a:ext cx="5257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a:solidFill>
                  <a:schemeClr val="tx2"/>
                </a:solidFill>
                <a:latin typeface="Arial Narrow" panose="020B0606020202030204" pitchFamily="34" charset="0"/>
              </a:rPr>
              <a:t>Prepared by the Society for Industrial and Organizational Psychology - SIOP  © 1998</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483" name="Rectangle 3"/>
          <p:cNvSpPr>
            <a:spLocks noChangeArrowheads="1"/>
          </p:cNvSpPr>
          <p:nvPr/>
        </p:nvSpPr>
        <p:spPr bwMode="auto">
          <a:xfrm>
            <a:off x="19050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484" name="Rectangle 4"/>
          <p:cNvSpPr>
            <a:spLocks noGrp="1" noChangeArrowheads="1"/>
          </p:cNvSpPr>
          <p:nvPr>
            <p:ph type="title"/>
          </p:nvPr>
        </p:nvSpPr>
        <p:spPr>
          <a:xfrm>
            <a:off x="1371600" y="381000"/>
            <a:ext cx="7543800" cy="1143000"/>
          </a:xfrm>
          <a:noFill/>
          <a:ln/>
        </p:spPr>
        <p:txBody>
          <a:bodyPr/>
          <a:lstStyle/>
          <a:p>
            <a:pPr>
              <a:lnSpc>
                <a:spcPct val="100000"/>
              </a:lnSpc>
            </a:pPr>
            <a:r>
              <a:rPr lang="en-US" altLang="en-US" sz="4400"/>
              <a:t>Sharing Perceptions (cont.)</a:t>
            </a:r>
          </a:p>
        </p:txBody>
      </p:sp>
      <p:sp>
        <p:nvSpPr>
          <p:cNvPr id="20485" name="Rectangle 5"/>
          <p:cNvSpPr>
            <a:spLocks noGrp="1" noChangeArrowheads="1"/>
          </p:cNvSpPr>
          <p:nvPr>
            <p:ph type="body" idx="1"/>
          </p:nvPr>
        </p:nvSpPr>
        <p:spPr>
          <a:xfrm>
            <a:off x="1524000" y="1905000"/>
            <a:ext cx="7391400" cy="4114800"/>
          </a:xfrm>
          <a:noFill/>
          <a:ln/>
        </p:spPr>
        <p:txBody>
          <a:bodyPr/>
          <a:lstStyle/>
          <a:p>
            <a:r>
              <a:rPr lang="en-US" altLang="en-US"/>
              <a:t>Previous research indicates that the same behavior by men and women leaders results in different perceptions.</a:t>
            </a:r>
          </a:p>
          <a:p>
            <a:r>
              <a:rPr lang="en-US" altLang="en-US"/>
              <a:t>Women are seen as more bossy and dominating.</a:t>
            </a:r>
          </a:p>
          <a:p>
            <a:r>
              <a:rPr lang="en-US" altLang="en-US"/>
              <a:t>Men are seen as having greater ability, skill, and intelligence.</a:t>
            </a:r>
          </a:p>
          <a:p>
            <a:r>
              <a:rPr lang="en-US" altLang="en-US"/>
              <a:t>Gender stereotypes influence our reactions, even without our awareness.</a:t>
            </a:r>
          </a:p>
        </p:txBody>
      </p:sp>
      <p:sp>
        <p:nvSpPr>
          <p:cNvPr id="20486" name="Rectangle 6"/>
          <p:cNvSpPr>
            <a:spLocks noChangeArrowheads="1"/>
          </p:cNvSpPr>
          <p:nvPr/>
        </p:nvSpPr>
        <p:spPr bwMode="auto">
          <a:xfrm>
            <a:off x="3657600" y="6553200"/>
            <a:ext cx="5257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a:solidFill>
                  <a:schemeClr val="tx2"/>
                </a:solidFill>
                <a:latin typeface="Arial Narrow" panose="020B0606020202030204" pitchFamily="34" charset="0"/>
              </a:rPr>
              <a:t>Prepared by the Society for Industrial and Organizational Psychology - SIOP  © 1998</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7" name="Rectangle 3"/>
          <p:cNvSpPr>
            <a:spLocks noChangeArrowheads="1"/>
          </p:cNvSpPr>
          <p:nvPr/>
        </p:nvSpPr>
        <p:spPr bwMode="auto">
          <a:xfrm>
            <a:off x="19050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8" name="Rectangle 4"/>
          <p:cNvSpPr>
            <a:spLocks noGrp="1" noChangeArrowheads="1"/>
          </p:cNvSpPr>
          <p:nvPr>
            <p:ph type="title"/>
          </p:nvPr>
        </p:nvSpPr>
        <p:spPr>
          <a:noFill/>
          <a:ln/>
        </p:spPr>
        <p:txBody>
          <a:bodyPr/>
          <a:lstStyle/>
          <a:p>
            <a:pPr>
              <a:lnSpc>
                <a:spcPct val="70000"/>
              </a:lnSpc>
            </a:pPr>
            <a:r>
              <a:rPr lang="en-US" altLang="en-US" sz="5400"/>
              <a:t>Lesson Objectives</a:t>
            </a:r>
          </a:p>
        </p:txBody>
      </p:sp>
      <p:sp>
        <p:nvSpPr>
          <p:cNvPr id="6149" name="Rectangle 5"/>
          <p:cNvSpPr>
            <a:spLocks noGrp="1" noChangeArrowheads="1"/>
          </p:cNvSpPr>
          <p:nvPr>
            <p:ph type="body" idx="1"/>
          </p:nvPr>
        </p:nvSpPr>
        <p:spPr>
          <a:xfrm>
            <a:off x="1676400" y="2895600"/>
            <a:ext cx="7391400" cy="3429000"/>
          </a:xfrm>
          <a:noFill/>
          <a:ln/>
        </p:spPr>
        <p:txBody>
          <a:bodyPr/>
          <a:lstStyle/>
          <a:p>
            <a:r>
              <a:rPr lang="en-US" altLang="en-US"/>
              <a:t>Understand the leadership perceptions approach</a:t>
            </a:r>
          </a:p>
          <a:p>
            <a:r>
              <a:rPr lang="en-US" altLang="en-US"/>
              <a:t>Understand how gender stereotyping in organizations affects perceptions of leaders</a:t>
            </a:r>
          </a:p>
          <a:p>
            <a:r>
              <a:rPr lang="en-US" altLang="en-US"/>
              <a:t>Know some of the methods used to control stereotyping in organizations</a:t>
            </a:r>
          </a:p>
        </p:txBody>
      </p:sp>
      <p:sp>
        <p:nvSpPr>
          <p:cNvPr id="6150" name="Text Box 6"/>
          <p:cNvSpPr txBox="1">
            <a:spLocks noChangeArrowheads="1"/>
          </p:cNvSpPr>
          <p:nvPr/>
        </p:nvSpPr>
        <p:spPr bwMode="auto">
          <a:xfrm>
            <a:off x="1600200" y="2122488"/>
            <a:ext cx="59436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800">
                <a:latin typeface="Arial" panose="020B0604020202020204" pitchFamily="34" charset="0"/>
              </a:rPr>
              <a:t>At the end of this lecture you should:</a:t>
            </a:r>
            <a:endParaRPr lang="en-US" altLang="en-US"/>
          </a:p>
        </p:txBody>
      </p:sp>
      <p:sp>
        <p:nvSpPr>
          <p:cNvPr id="6151" name="Rectangle 7"/>
          <p:cNvSpPr>
            <a:spLocks noChangeArrowheads="1"/>
          </p:cNvSpPr>
          <p:nvPr/>
        </p:nvSpPr>
        <p:spPr bwMode="auto">
          <a:xfrm>
            <a:off x="3657600" y="6553200"/>
            <a:ext cx="5257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a:solidFill>
                  <a:schemeClr val="tx2"/>
                </a:solidFill>
                <a:latin typeface="Arial Narrow" panose="020B0606020202030204" pitchFamily="34" charset="0"/>
              </a:rPr>
              <a:t>Prepared by the Society for Industrial and Organizational Psychology - SIOP  © 1998</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5" name="Rectangle 3"/>
          <p:cNvSpPr>
            <a:spLocks noChangeArrowheads="1"/>
          </p:cNvSpPr>
          <p:nvPr/>
        </p:nvSpPr>
        <p:spPr bwMode="auto">
          <a:xfrm>
            <a:off x="19050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6" name="Rectangle 4"/>
          <p:cNvSpPr>
            <a:spLocks noGrp="1" noChangeArrowheads="1"/>
          </p:cNvSpPr>
          <p:nvPr>
            <p:ph type="title"/>
          </p:nvPr>
        </p:nvSpPr>
        <p:spPr>
          <a:xfrm>
            <a:off x="1524000" y="457200"/>
            <a:ext cx="7391400" cy="1143000"/>
          </a:xfrm>
          <a:noFill/>
          <a:ln/>
        </p:spPr>
        <p:txBody>
          <a:bodyPr/>
          <a:lstStyle/>
          <a:p>
            <a:pPr>
              <a:lnSpc>
                <a:spcPct val="100000"/>
              </a:lnSpc>
            </a:pPr>
            <a:r>
              <a:rPr lang="en-US" altLang="en-US"/>
              <a:t>Leadership Perceptions</a:t>
            </a:r>
          </a:p>
        </p:txBody>
      </p:sp>
      <p:sp>
        <p:nvSpPr>
          <p:cNvPr id="8197" name="Rectangle 5"/>
          <p:cNvSpPr>
            <a:spLocks noGrp="1" noChangeArrowheads="1"/>
          </p:cNvSpPr>
          <p:nvPr>
            <p:ph type="body" idx="1"/>
          </p:nvPr>
        </p:nvSpPr>
        <p:spPr>
          <a:xfrm>
            <a:off x="1524000" y="2362200"/>
            <a:ext cx="7618413" cy="3810000"/>
          </a:xfrm>
          <a:noFill/>
          <a:ln/>
        </p:spPr>
        <p:txBody>
          <a:bodyPr/>
          <a:lstStyle/>
          <a:p>
            <a:r>
              <a:rPr lang="en-US" altLang="en-US"/>
              <a:t>Leadership is hard to define</a:t>
            </a:r>
          </a:p>
          <a:p>
            <a:pPr lvl="1"/>
            <a:r>
              <a:rPr lang="en-US" altLang="en-US"/>
              <a:t>but we know it when we see it!</a:t>
            </a:r>
          </a:p>
          <a:p>
            <a:r>
              <a:rPr lang="en-US" altLang="en-US"/>
              <a:t>Leadership Perceptions Approach</a:t>
            </a:r>
          </a:p>
          <a:p>
            <a:pPr lvl="1"/>
            <a:r>
              <a:rPr lang="en-US" altLang="en-US"/>
              <a:t>people must first be recognized as leaders. </a:t>
            </a:r>
          </a:p>
          <a:p>
            <a:pPr lvl="1"/>
            <a:r>
              <a:rPr lang="en-US" altLang="en-US"/>
              <a:t>then they are allowed to influence followers.</a:t>
            </a:r>
          </a:p>
          <a:p>
            <a:pPr lvl="1"/>
            <a:r>
              <a:rPr lang="en-US" altLang="en-US"/>
              <a:t>followers determine the ultimate success of leaders.</a:t>
            </a:r>
          </a:p>
        </p:txBody>
      </p:sp>
      <p:sp>
        <p:nvSpPr>
          <p:cNvPr id="8198" name="Rectangle 6"/>
          <p:cNvSpPr>
            <a:spLocks noChangeArrowheads="1"/>
          </p:cNvSpPr>
          <p:nvPr/>
        </p:nvSpPr>
        <p:spPr bwMode="auto">
          <a:xfrm>
            <a:off x="3657600" y="6553200"/>
            <a:ext cx="5257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a:solidFill>
                  <a:schemeClr val="tx2"/>
                </a:solidFill>
                <a:latin typeface="Arial Narrow" panose="020B0606020202030204" pitchFamily="34" charset="0"/>
              </a:rPr>
              <a:t>Prepared by the Society for Industrial and Organizational Psychology - SIOP  © 1998</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3" name="Rectangle 3"/>
          <p:cNvSpPr>
            <a:spLocks noChangeArrowheads="1"/>
          </p:cNvSpPr>
          <p:nvPr/>
        </p:nvSpPr>
        <p:spPr bwMode="auto">
          <a:xfrm>
            <a:off x="19050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4" name="Rectangle 4"/>
          <p:cNvSpPr>
            <a:spLocks noGrp="1" noChangeArrowheads="1"/>
          </p:cNvSpPr>
          <p:nvPr>
            <p:ph type="title"/>
          </p:nvPr>
        </p:nvSpPr>
        <p:spPr>
          <a:xfrm>
            <a:off x="1524000" y="304800"/>
            <a:ext cx="7391400" cy="1143000"/>
          </a:xfrm>
          <a:noFill/>
          <a:ln/>
        </p:spPr>
        <p:txBody>
          <a:bodyPr/>
          <a:lstStyle/>
          <a:p>
            <a:pPr>
              <a:lnSpc>
                <a:spcPct val="100000"/>
              </a:lnSpc>
            </a:pPr>
            <a:r>
              <a:rPr lang="en-US" altLang="en-US"/>
              <a:t>General Model of Leadership Perceptions</a:t>
            </a:r>
          </a:p>
        </p:txBody>
      </p:sp>
      <p:sp>
        <p:nvSpPr>
          <p:cNvPr id="10245" name="Rectangle 5"/>
          <p:cNvSpPr>
            <a:spLocks noGrp="1" noChangeArrowheads="1"/>
          </p:cNvSpPr>
          <p:nvPr>
            <p:ph type="body" idx="1"/>
          </p:nvPr>
        </p:nvSpPr>
        <p:spPr>
          <a:xfrm>
            <a:off x="1371600" y="1676400"/>
            <a:ext cx="7543800" cy="2743200"/>
          </a:xfrm>
          <a:noFill/>
          <a:ln/>
        </p:spPr>
        <p:txBody>
          <a:bodyPr/>
          <a:lstStyle/>
          <a:p>
            <a:r>
              <a:rPr lang="en-US" altLang="en-US"/>
              <a:t>Leader behavior determines follower perceptions, which are associated with positive or negative outcomes.</a:t>
            </a:r>
          </a:p>
          <a:p>
            <a:r>
              <a:rPr lang="en-US" altLang="en-US"/>
              <a:t>Outcomes such as success can also serve to shape follower perceptions.</a:t>
            </a:r>
          </a:p>
          <a:p>
            <a:r>
              <a:rPr lang="en-US" altLang="en-US"/>
              <a:t>General Model:</a:t>
            </a:r>
          </a:p>
        </p:txBody>
      </p:sp>
      <p:sp>
        <p:nvSpPr>
          <p:cNvPr id="10246" name="Rectangle 6"/>
          <p:cNvSpPr>
            <a:spLocks noChangeArrowheads="1"/>
          </p:cNvSpPr>
          <p:nvPr/>
        </p:nvSpPr>
        <p:spPr bwMode="auto">
          <a:xfrm>
            <a:off x="1692275" y="5000625"/>
            <a:ext cx="1416050" cy="847725"/>
          </a:xfrm>
          <a:prstGeom prst="rect">
            <a:avLst/>
          </a:prstGeom>
          <a:noFill/>
          <a:ln w="25400">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lgn="ctr"/>
            <a:r>
              <a:rPr lang="en-US" altLang="en-US">
                <a:latin typeface="Arial" panose="020B0604020202020204" pitchFamily="34" charset="0"/>
              </a:rPr>
              <a:t>Leader</a:t>
            </a:r>
          </a:p>
          <a:p>
            <a:pPr algn="ctr"/>
            <a:r>
              <a:rPr lang="en-US" altLang="en-US">
                <a:latin typeface="Arial" panose="020B0604020202020204" pitchFamily="34" charset="0"/>
              </a:rPr>
              <a:t>Behavior</a:t>
            </a:r>
          </a:p>
        </p:txBody>
      </p:sp>
      <p:sp>
        <p:nvSpPr>
          <p:cNvPr id="10247" name="Rectangle 7"/>
          <p:cNvSpPr>
            <a:spLocks noChangeArrowheads="1"/>
          </p:cNvSpPr>
          <p:nvPr/>
        </p:nvSpPr>
        <p:spPr bwMode="auto">
          <a:xfrm>
            <a:off x="3959225" y="5000625"/>
            <a:ext cx="1819275" cy="847725"/>
          </a:xfrm>
          <a:prstGeom prst="rect">
            <a:avLst/>
          </a:prstGeom>
          <a:noFill/>
          <a:ln w="25400">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ctr"/>
            <a:r>
              <a:rPr lang="en-US" altLang="en-US">
                <a:latin typeface="Arial" panose="020B0604020202020204" pitchFamily="34" charset="0"/>
              </a:rPr>
              <a:t>Follower</a:t>
            </a:r>
          </a:p>
          <a:p>
            <a:pPr algn="ctr"/>
            <a:r>
              <a:rPr lang="en-US" altLang="en-US">
                <a:latin typeface="Arial" panose="020B0604020202020204" pitchFamily="34" charset="0"/>
              </a:rPr>
              <a:t>Perceptions</a:t>
            </a:r>
          </a:p>
        </p:txBody>
      </p:sp>
      <p:sp>
        <p:nvSpPr>
          <p:cNvPr id="10248" name="Rectangle 8"/>
          <p:cNvSpPr>
            <a:spLocks noChangeArrowheads="1"/>
          </p:cNvSpPr>
          <p:nvPr/>
        </p:nvSpPr>
        <p:spPr bwMode="auto">
          <a:xfrm>
            <a:off x="6677025" y="4619625"/>
            <a:ext cx="2174875" cy="1577975"/>
          </a:xfrm>
          <a:prstGeom prst="rect">
            <a:avLst/>
          </a:prstGeom>
          <a:noFill/>
          <a:ln w="25400">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ctr"/>
            <a:r>
              <a:rPr lang="en-US" altLang="en-US">
                <a:latin typeface="Arial" panose="020B0604020202020204" pitchFamily="34" charset="0"/>
              </a:rPr>
              <a:t>Individual,</a:t>
            </a:r>
          </a:p>
          <a:p>
            <a:pPr algn="ctr"/>
            <a:r>
              <a:rPr lang="en-US" altLang="en-US">
                <a:latin typeface="Arial" panose="020B0604020202020204" pitchFamily="34" charset="0"/>
              </a:rPr>
              <a:t>Group, and</a:t>
            </a:r>
          </a:p>
          <a:p>
            <a:pPr algn="ctr"/>
            <a:r>
              <a:rPr lang="en-US" altLang="en-US">
                <a:latin typeface="Arial" panose="020B0604020202020204" pitchFamily="34" charset="0"/>
              </a:rPr>
              <a:t>Organizational</a:t>
            </a:r>
          </a:p>
          <a:p>
            <a:pPr algn="ctr"/>
            <a:r>
              <a:rPr lang="en-US" altLang="en-US">
                <a:latin typeface="Arial" panose="020B0604020202020204" pitchFamily="34" charset="0"/>
              </a:rPr>
              <a:t>Outcomes</a:t>
            </a:r>
          </a:p>
        </p:txBody>
      </p:sp>
      <p:sp>
        <p:nvSpPr>
          <p:cNvPr id="10249" name="Line 9"/>
          <p:cNvSpPr>
            <a:spLocks noChangeShapeType="1"/>
          </p:cNvSpPr>
          <p:nvPr/>
        </p:nvSpPr>
        <p:spPr bwMode="auto">
          <a:xfrm>
            <a:off x="3124200" y="5410200"/>
            <a:ext cx="838200" cy="0"/>
          </a:xfrm>
          <a:prstGeom prst="line">
            <a:avLst/>
          </a:prstGeom>
          <a:noFill/>
          <a:ln w="25400">
            <a:solidFill>
              <a:schemeClr val="bg2"/>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50" name="Line 10"/>
          <p:cNvSpPr>
            <a:spLocks noChangeShapeType="1"/>
          </p:cNvSpPr>
          <p:nvPr/>
        </p:nvSpPr>
        <p:spPr bwMode="auto">
          <a:xfrm>
            <a:off x="5791200" y="5257800"/>
            <a:ext cx="838200" cy="0"/>
          </a:xfrm>
          <a:prstGeom prst="line">
            <a:avLst/>
          </a:prstGeom>
          <a:noFill/>
          <a:ln w="25400">
            <a:solidFill>
              <a:schemeClr val="bg2"/>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51" name="Line 11"/>
          <p:cNvSpPr>
            <a:spLocks noChangeShapeType="1"/>
          </p:cNvSpPr>
          <p:nvPr/>
        </p:nvSpPr>
        <p:spPr bwMode="auto">
          <a:xfrm>
            <a:off x="5791200" y="5638800"/>
            <a:ext cx="838200" cy="0"/>
          </a:xfrm>
          <a:prstGeom prst="line">
            <a:avLst/>
          </a:prstGeom>
          <a:noFill/>
          <a:ln w="25400">
            <a:solidFill>
              <a:schemeClr val="bg2"/>
            </a:solidFill>
            <a:round/>
            <a:headEnd type="stealth" w="med" len="lg"/>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52" name="Rectangle 12"/>
          <p:cNvSpPr>
            <a:spLocks noChangeArrowheads="1"/>
          </p:cNvSpPr>
          <p:nvPr/>
        </p:nvSpPr>
        <p:spPr bwMode="auto">
          <a:xfrm>
            <a:off x="3657600" y="6553200"/>
            <a:ext cx="5257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a:solidFill>
                  <a:schemeClr val="tx2"/>
                </a:solidFill>
                <a:latin typeface="Arial Narrow" panose="020B0606020202030204" pitchFamily="34" charset="0"/>
              </a:rPr>
              <a:t>Prepared by the Society for Industrial and Organizational Psychology - SIOP  © 1998</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91" name="Rectangle 3"/>
          <p:cNvSpPr>
            <a:spLocks noChangeArrowheads="1"/>
          </p:cNvSpPr>
          <p:nvPr/>
        </p:nvSpPr>
        <p:spPr bwMode="auto">
          <a:xfrm>
            <a:off x="19050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92" name="Rectangle 4"/>
          <p:cNvSpPr>
            <a:spLocks noGrp="1" noChangeArrowheads="1"/>
          </p:cNvSpPr>
          <p:nvPr>
            <p:ph type="title"/>
          </p:nvPr>
        </p:nvSpPr>
        <p:spPr>
          <a:xfrm>
            <a:off x="1524000" y="304800"/>
            <a:ext cx="7391400" cy="1143000"/>
          </a:xfrm>
          <a:noFill/>
          <a:ln/>
        </p:spPr>
        <p:txBody>
          <a:bodyPr/>
          <a:lstStyle/>
          <a:p>
            <a:pPr>
              <a:lnSpc>
                <a:spcPct val="100000"/>
              </a:lnSpc>
            </a:pPr>
            <a:r>
              <a:rPr lang="en-US" altLang="en-US"/>
              <a:t>Gender and Leadership Perceptions</a:t>
            </a:r>
          </a:p>
        </p:txBody>
      </p:sp>
      <p:sp>
        <p:nvSpPr>
          <p:cNvPr id="12293" name="Rectangle 5"/>
          <p:cNvSpPr>
            <a:spLocks noGrp="1" noChangeArrowheads="1"/>
          </p:cNvSpPr>
          <p:nvPr>
            <p:ph type="body" idx="1"/>
          </p:nvPr>
        </p:nvSpPr>
        <p:spPr>
          <a:xfrm>
            <a:off x="1524000" y="3276600"/>
            <a:ext cx="7543800" cy="3276600"/>
          </a:xfrm>
          <a:noFill/>
          <a:ln/>
        </p:spPr>
        <p:txBody>
          <a:bodyPr/>
          <a:lstStyle/>
          <a:p>
            <a:r>
              <a:rPr lang="en-US" altLang="en-US"/>
              <a:t>Identical behavior from men and women is interpreted </a:t>
            </a:r>
            <a:r>
              <a:rPr lang="en-US" altLang="en-US" u="sng"/>
              <a:t>differently</a:t>
            </a:r>
            <a:r>
              <a:rPr lang="en-US" altLang="en-US"/>
              <a:t>.</a:t>
            </a:r>
          </a:p>
          <a:p>
            <a:r>
              <a:rPr lang="en-US" altLang="en-US"/>
              <a:t>Perceivers attach different labels to the same behaviors enacted by men and women.</a:t>
            </a:r>
          </a:p>
          <a:p>
            <a:r>
              <a:rPr lang="en-US" altLang="en-US"/>
              <a:t>One reason is because of </a:t>
            </a:r>
            <a:r>
              <a:rPr lang="en-US" altLang="en-US" b="1"/>
              <a:t>gender stereotypes</a:t>
            </a:r>
            <a:r>
              <a:rPr lang="en-US" altLang="en-US"/>
              <a:t>.</a:t>
            </a:r>
          </a:p>
        </p:txBody>
      </p:sp>
      <p:sp>
        <p:nvSpPr>
          <p:cNvPr id="12294" name="Rectangle 6"/>
          <p:cNvSpPr>
            <a:spLocks noChangeArrowheads="1"/>
          </p:cNvSpPr>
          <p:nvPr/>
        </p:nvSpPr>
        <p:spPr bwMode="auto">
          <a:xfrm>
            <a:off x="1692275" y="2105025"/>
            <a:ext cx="1416050" cy="847725"/>
          </a:xfrm>
          <a:prstGeom prst="rect">
            <a:avLst/>
          </a:prstGeom>
          <a:noFill/>
          <a:ln w="25400">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lgn="ctr"/>
            <a:r>
              <a:rPr lang="en-US" altLang="en-US">
                <a:latin typeface="Arial" panose="020B0604020202020204" pitchFamily="34" charset="0"/>
              </a:rPr>
              <a:t>Leader</a:t>
            </a:r>
          </a:p>
          <a:p>
            <a:pPr algn="ctr"/>
            <a:r>
              <a:rPr lang="en-US" altLang="en-US">
                <a:latin typeface="Arial" panose="020B0604020202020204" pitchFamily="34" charset="0"/>
              </a:rPr>
              <a:t>Behavior</a:t>
            </a:r>
          </a:p>
        </p:txBody>
      </p:sp>
      <p:sp>
        <p:nvSpPr>
          <p:cNvPr id="12295" name="Rectangle 7"/>
          <p:cNvSpPr>
            <a:spLocks noChangeArrowheads="1"/>
          </p:cNvSpPr>
          <p:nvPr/>
        </p:nvSpPr>
        <p:spPr bwMode="auto">
          <a:xfrm>
            <a:off x="3959225" y="2105025"/>
            <a:ext cx="1819275" cy="847725"/>
          </a:xfrm>
          <a:prstGeom prst="rect">
            <a:avLst/>
          </a:prstGeom>
          <a:noFill/>
          <a:ln w="25400">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ctr"/>
            <a:r>
              <a:rPr lang="en-US" altLang="en-US">
                <a:latin typeface="Arial" panose="020B0604020202020204" pitchFamily="34" charset="0"/>
              </a:rPr>
              <a:t>Follower</a:t>
            </a:r>
          </a:p>
          <a:p>
            <a:pPr algn="ctr"/>
            <a:r>
              <a:rPr lang="en-US" altLang="en-US">
                <a:latin typeface="Arial" panose="020B0604020202020204" pitchFamily="34" charset="0"/>
              </a:rPr>
              <a:t>Perceptions</a:t>
            </a:r>
          </a:p>
        </p:txBody>
      </p:sp>
      <p:sp>
        <p:nvSpPr>
          <p:cNvPr id="12296" name="Rectangle 8"/>
          <p:cNvSpPr>
            <a:spLocks noChangeArrowheads="1"/>
          </p:cNvSpPr>
          <p:nvPr/>
        </p:nvSpPr>
        <p:spPr bwMode="auto">
          <a:xfrm>
            <a:off x="6677025" y="1724025"/>
            <a:ext cx="2174875" cy="1577975"/>
          </a:xfrm>
          <a:prstGeom prst="rect">
            <a:avLst/>
          </a:prstGeom>
          <a:noFill/>
          <a:ln w="25400">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ctr"/>
            <a:r>
              <a:rPr lang="en-US" altLang="en-US">
                <a:latin typeface="Arial" panose="020B0604020202020204" pitchFamily="34" charset="0"/>
              </a:rPr>
              <a:t>Individual,</a:t>
            </a:r>
          </a:p>
          <a:p>
            <a:pPr algn="ctr"/>
            <a:r>
              <a:rPr lang="en-US" altLang="en-US">
                <a:latin typeface="Arial" panose="020B0604020202020204" pitchFamily="34" charset="0"/>
              </a:rPr>
              <a:t>Group, and</a:t>
            </a:r>
          </a:p>
          <a:p>
            <a:pPr algn="ctr"/>
            <a:r>
              <a:rPr lang="en-US" altLang="en-US">
                <a:latin typeface="Arial" panose="020B0604020202020204" pitchFamily="34" charset="0"/>
              </a:rPr>
              <a:t>Organizational</a:t>
            </a:r>
          </a:p>
          <a:p>
            <a:pPr algn="ctr"/>
            <a:r>
              <a:rPr lang="en-US" altLang="en-US">
                <a:latin typeface="Arial" panose="020B0604020202020204" pitchFamily="34" charset="0"/>
              </a:rPr>
              <a:t>Outcomes</a:t>
            </a:r>
          </a:p>
        </p:txBody>
      </p:sp>
      <p:sp>
        <p:nvSpPr>
          <p:cNvPr id="12297" name="Line 9"/>
          <p:cNvSpPr>
            <a:spLocks noChangeShapeType="1"/>
          </p:cNvSpPr>
          <p:nvPr/>
        </p:nvSpPr>
        <p:spPr bwMode="auto">
          <a:xfrm>
            <a:off x="3124200" y="2514600"/>
            <a:ext cx="838200" cy="0"/>
          </a:xfrm>
          <a:prstGeom prst="line">
            <a:avLst/>
          </a:prstGeom>
          <a:noFill/>
          <a:ln w="25400">
            <a:solidFill>
              <a:schemeClr val="bg2"/>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98" name="Line 10"/>
          <p:cNvSpPr>
            <a:spLocks noChangeShapeType="1"/>
          </p:cNvSpPr>
          <p:nvPr/>
        </p:nvSpPr>
        <p:spPr bwMode="auto">
          <a:xfrm>
            <a:off x="5791200" y="2362200"/>
            <a:ext cx="838200" cy="0"/>
          </a:xfrm>
          <a:prstGeom prst="line">
            <a:avLst/>
          </a:prstGeom>
          <a:noFill/>
          <a:ln w="25400">
            <a:solidFill>
              <a:schemeClr val="bg2"/>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99" name="Line 11"/>
          <p:cNvSpPr>
            <a:spLocks noChangeShapeType="1"/>
          </p:cNvSpPr>
          <p:nvPr/>
        </p:nvSpPr>
        <p:spPr bwMode="auto">
          <a:xfrm>
            <a:off x="5791200" y="2743200"/>
            <a:ext cx="838200" cy="0"/>
          </a:xfrm>
          <a:prstGeom prst="line">
            <a:avLst/>
          </a:prstGeom>
          <a:noFill/>
          <a:ln w="25400">
            <a:solidFill>
              <a:schemeClr val="bg2"/>
            </a:solidFill>
            <a:round/>
            <a:headEnd type="stealth" w="med" len="lg"/>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00" name="Rectangle 12"/>
          <p:cNvSpPr>
            <a:spLocks noChangeArrowheads="1"/>
          </p:cNvSpPr>
          <p:nvPr/>
        </p:nvSpPr>
        <p:spPr bwMode="auto">
          <a:xfrm>
            <a:off x="3657600" y="6553200"/>
            <a:ext cx="5257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a:solidFill>
                  <a:schemeClr val="tx2"/>
                </a:solidFill>
                <a:latin typeface="Arial Narrow" panose="020B0606020202030204" pitchFamily="34" charset="0"/>
              </a:rPr>
              <a:t>Prepared by the Society for Industrial and Organizational Psychology - SIOP  © 1998</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39" name="Rectangle 3"/>
          <p:cNvSpPr>
            <a:spLocks noChangeArrowheads="1"/>
          </p:cNvSpPr>
          <p:nvPr/>
        </p:nvSpPr>
        <p:spPr bwMode="auto">
          <a:xfrm>
            <a:off x="19050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40" name="Rectangle 4"/>
          <p:cNvSpPr>
            <a:spLocks noGrp="1" noChangeArrowheads="1"/>
          </p:cNvSpPr>
          <p:nvPr>
            <p:ph type="title"/>
          </p:nvPr>
        </p:nvSpPr>
        <p:spPr>
          <a:xfrm>
            <a:off x="1524000" y="381000"/>
            <a:ext cx="7391400" cy="1143000"/>
          </a:xfrm>
          <a:noFill/>
          <a:ln/>
        </p:spPr>
        <p:txBody>
          <a:bodyPr/>
          <a:lstStyle/>
          <a:p>
            <a:pPr>
              <a:lnSpc>
                <a:spcPct val="100000"/>
              </a:lnSpc>
            </a:pPr>
            <a:r>
              <a:rPr lang="en-US" altLang="en-US"/>
              <a:t>Gender Stereotypes and Leadership Perceptions</a:t>
            </a:r>
          </a:p>
        </p:txBody>
      </p:sp>
      <p:sp>
        <p:nvSpPr>
          <p:cNvPr id="14341" name="Rectangle 5"/>
          <p:cNvSpPr>
            <a:spLocks noGrp="1" noChangeArrowheads="1"/>
          </p:cNvSpPr>
          <p:nvPr>
            <p:ph type="body" idx="1"/>
          </p:nvPr>
        </p:nvSpPr>
        <p:spPr>
          <a:xfrm>
            <a:off x="1524000" y="1752600"/>
            <a:ext cx="7543800" cy="4572000"/>
          </a:xfrm>
          <a:noFill/>
          <a:ln/>
        </p:spPr>
        <p:txBody>
          <a:bodyPr/>
          <a:lstStyle/>
          <a:p>
            <a:r>
              <a:rPr lang="en-US" altLang="en-US"/>
              <a:t>Stereotypes are expectations about members of certain groups.</a:t>
            </a:r>
          </a:p>
          <a:p>
            <a:r>
              <a:rPr lang="en-US" altLang="en-US"/>
              <a:t>Gender-based stereotypes include beliefs about:</a:t>
            </a:r>
          </a:p>
          <a:p>
            <a:pPr lvl="1"/>
            <a:r>
              <a:rPr lang="en-US" altLang="en-US" sz="2800"/>
              <a:t>expected interpersonal behavior</a:t>
            </a:r>
          </a:p>
          <a:p>
            <a:pPr lvl="1"/>
            <a:r>
              <a:rPr lang="en-US" altLang="en-US" sz="2800"/>
              <a:t>the types of roles or jobs best suited for men and women.</a:t>
            </a:r>
          </a:p>
          <a:p>
            <a:r>
              <a:rPr lang="en-US" altLang="en-US"/>
              <a:t>The role of gender stereotypes in employment was at issue in Price Waterhouse v. Hopkins.</a:t>
            </a:r>
          </a:p>
        </p:txBody>
      </p:sp>
      <p:sp>
        <p:nvSpPr>
          <p:cNvPr id="14342" name="Rectangle 6"/>
          <p:cNvSpPr>
            <a:spLocks noChangeArrowheads="1"/>
          </p:cNvSpPr>
          <p:nvPr/>
        </p:nvSpPr>
        <p:spPr bwMode="auto">
          <a:xfrm>
            <a:off x="3657600" y="6553200"/>
            <a:ext cx="5257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a:solidFill>
                  <a:schemeClr val="tx2"/>
                </a:solidFill>
                <a:latin typeface="Arial Narrow" panose="020B0606020202030204" pitchFamily="34" charset="0"/>
              </a:rPr>
              <a:t>Prepared by the Society for Industrial and Organizational Psychology - SIOP  © 1998</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87" name="Rectangle 3"/>
          <p:cNvSpPr>
            <a:spLocks noChangeArrowheads="1"/>
          </p:cNvSpPr>
          <p:nvPr/>
        </p:nvSpPr>
        <p:spPr bwMode="auto">
          <a:xfrm>
            <a:off x="19050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88" name="Rectangle 4"/>
          <p:cNvSpPr>
            <a:spLocks noGrp="1" noChangeArrowheads="1"/>
          </p:cNvSpPr>
          <p:nvPr>
            <p:ph type="title"/>
          </p:nvPr>
        </p:nvSpPr>
        <p:spPr>
          <a:xfrm>
            <a:off x="1524000" y="381000"/>
            <a:ext cx="7391400" cy="1143000"/>
          </a:xfrm>
          <a:noFill/>
          <a:ln/>
        </p:spPr>
        <p:txBody>
          <a:bodyPr/>
          <a:lstStyle/>
          <a:p>
            <a:pPr>
              <a:lnSpc>
                <a:spcPct val="100000"/>
              </a:lnSpc>
            </a:pPr>
            <a:r>
              <a:rPr lang="en-US" altLang="en-US"/>
              <a:t>Gender Stereotypes and Leadership Perceptions</a:t>
            </a:r>
          </a:p>
        </p:txBody>
      </p:sp>
      <p:sp>
        <p:nvSpPr>
          <p:cNvPr id="16389" name="Rectangle 5"/>
          <p:cNvSpPr>
            <a:spLocks noGrp="1" noChangeArrowheads="1"/>
          </p:cNvSpPr>
          <p:nvPr>
            <p:ph type="body" idx="1"/>
          </p:nvPr>
        </p:nvSpPr>
        <p:spPr>
          <a:xfrm>
            <a:off x="1524000" y="2057400"/>
            <a:ext cx="7543800" cy="4572000"/>
          </a:xfrm>
          <a:noFill/>
          <a:ln/>
        </p:spPr>
        <p:txBody>
          <a:bodyPr/>
          <a:lstStyle/>
          <a:p>
            <a:r>
              <a:rPr lang="en-US" altLang="en-US" sz="2400"/>
              <a:t>Ann B. Hopkins was a high-performing, but masculine acting, prospective partner at PW.</a:t>
            </a:r>
          </a:p>
          <a:p>
            <a:r>
              <a:rPr lang="en-US" altLang="en-US" sz="2400"/>
              <a:t>Hopkins alleged she was denied partnership  because of her gender.</a:t>
            </a:r>
          </a:p>
          <a:p>
            <a:r>
              <a:rPr lang="en-US" altLang="en-US" sz="2400"/>
              <a:t>PW countered that Hopkins had interpersonal problems (e.g., she was "macho").</a:t>
            </a:r>
          </a:p>
          <a:p>
            <a:r>
              <a:rPr lang="en-US" altLang="en-US" sz="2400"/>
              <a:t>Court eventually ruled that gender-based stereotyping influenced perceptions of her behavior.</a:t>
            </a:r>
          </a:p>
          <a:p>
            <a:r>
              <a:rPr lang="en-US" altLang="en-US" sz="2400"/>
              <a:t>Because she was a woman in a nontraditional role, Hopkins' behavior was seen as more extreme than men who behaved similarly.</a:t>
            </a:r>
          </a:p>
        </p:txBody>
      </p:sp>
      <p:sp>
        <p:nvSpPr>
          <p:cNvPr id="16390" name="Rectangle 6"/>
          <p:cNvSpPr>
            <a:spLocks noChangeArrowheads="1"/>
          </p:cNvSpPr>
          <p:nvPr/>
        </p:nvSpPr>
        <p:spPr bwMode="auto">
          <a:xfrm>
            <a:off x="3657600" y="6553200"/>
            <a:ext cx="5257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a:solidFill>
                  <a:schemeClr val="tx2"/>
                </a:solidFill>
                <a:latin typeface="Arial Narrow" panose="020B0606020202030204" pitchFamily="34" charset="0"/>
              </a:rPr>
              <a:t>Prepared by the Society for Industrial and Organizational Psychology - SIOP  © 1998</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31" name="Rectangle 3"/>
          <p:cNvSpPr>
            <a:spLocks noChangeArrowheads="1"/>
          </p:cNvSpPr>
          <p:nvPr/>
        </p:nvSpPr>
        <p:spPr bwMode="auto">
          <a:xfrm>
            <a:off x="19050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32" name="Rectangle 4"/>
          <p:cNvSpPr>
            <a:spLocks noGrp="1" noChangeArrowheads="1"/>
          </p:cNvSpPr>
          <p:nvPr>
            <p:ph type="title"/>
          </p:nvPr>
        </p:nvSpPr>
        <p:spPr>
          <a:xfrm>
            <a:off x="1447800" y="228600"/>
            <a:ext cx="7315200" cy="1295400"/>
          </a:xfrm>
          <a:noFill/>
          <a:ln/>
        </p:spPr>
        <p:txBody>
          <a:bodyPr/>
          <a:lstStyle/>
          <a:p>
            <a:pPr>
              <a:lnSpc>
                <a:spcPct val="100000"/>
              </a:lnSpc>
            </a:pPr>
            <a:r>
              <a:rPr lang="en-US" altLang="en-US"/>
              <a:t>Controlling our Stereotyping</a:t>
            </a:r>
          </a:p>
        </p:txBody>
      </p:sp>
      <p:sp>
        <p:nvSpPr>
          <p:cNvPr id="22533" name="Rectangle 5"/>
          <p:cNvSpPr>
            <a:spLocks noGrp="1" noChangeArrowheads="1"/>
          </p:cNvSpPr>
          <p:nvPr>
            <p:ph type="body" idx="1"/>
          </p:nvPr>
        </p:nvSpPr>
        <p:spPr>
          <a:xfrm>
            <a:off x="1524000" y="2057400"/>
            <a:ext cx="7391400" cy="3962400"/>
          </a:xfrm>
          <a:noFill/>
          <a:ln/>
        </p:spPr>
        <p:txBody>
          <a:bodyPr/>
          <a:lstStyle/>
          <a:p>
            <a:r>
              <a:rPr lang="en-US" altLang="en-US"/>
              <a:t>Everyone (or nearly everyone) engages in stereotyping.</a:t>
            </a:r>
          </a:p>
          <a:p>
            <a:r>
              <a:rPr lang="en-US" altLang="en-US"/>
              <a:t>Most recognize it is inappropriate to judge others based on a stereotype.</a:t>
            </a:r>
          </a:p>
          <a:p>
            <a:r>
              <a:rPr lang="en-US" altLang="en-US"/>
              <a:t>How can we learn to control our stereotyping?</a:t>
            </a:r>
          </a:p>
          <a:p>
            <a:r>
              <a:rPr lang="en-US" altLang="en-US"/>
              <a:t>One way is through </a:t>
            </a:r>
            <a:r>
              <a:rPr lang="en-US" altLang="en-US" b="1"/>
              <a:t>conscious control</a:t>
            </a:r>
            <a:r>
              <a:rPr lang="en-US" altLang="en-US"/>
              <a:t>.  </a:t>
            </a:r>
          </a:p>
        </p:txBody>
      </p:sp>
      <p:sp>
        <p:nvSpPr>
          <p:cNvPr id="22534" name="Rectangle 6"/>
          <p:cNvSpPr>
            <a:spLocks noChangeArrowheads="1"/>
          </p:cNvSpPr>
          <p:nvPr/>
        </p:nvSpPr>
        <p:spPr bwMode="auto">
          <a:xfrm>
            <a:off x="3657600" y="6553200"/>
            <a:ext cx="5257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a:solidFill>
                  <a:schemeClr val="tx2"/>
                </a:solidFill>
                <a:latin typeface="Arial Narrow" panose="020B0606020202030204" pitchFamily="34" charset="0"/>
              </a:rPr>
              <a:t>Prepared by the Society for Industrial and Organizational Psychology - SIOP  © 1998</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79" name="Rectangle 3"/>
          <p:cNvSpPr>
            <a:spLocks noChangeArrowheads="1"/>
          </p:cNvSpPr>
          <p:nvPr/>
        </p:nvSpPr>
        <p:spPr bwMode="auto">
          <a:xfrm>
            <a:off x="19050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80" name="Rectangle 4"/>
          <p:cNvSpPr>
            <a:spLocks noGrp="1" noChangeArrowheads="1"/>
          </p:cNvSpPr>
          <p:nvPr>
            <p:ph type="title"/>
          </p:nvPr>
        </p:nvSpPr>
        <p:spPr>
          <a:xfrm>
            <a:off x="1447800" y="228600"/>
            <a:ext cx="6934200" cy="1295400"/>
          </a:xfrm>
          <a:noFill/>
          <a:ln/>
        </p:spPr>
        <p:txBody>
          <a:bodyPr/>
          <a:lstStyle/>
          <a:p>
            <a:pPr>
              <a:lnSpc>
                <a:spcPct val="100000"/>
              </a:lnSpc>
            </a:pPr>
            <a:r>
              <a:rPr lang="en-US" altLang="en-US" sz="3800"/>
              <a:t>How do I/O psychologists help organizations control stereotyping?</a:t>
            </a:r>
          </a:p>
        </p:txBody>
      </p:sp>
      <p:sp>
        <p:nvSpPr>
          <p:cNvPr id="24581" name="Rectangle 5"/>
          <p:cNvSpPr>
            <a:spLocks noGrp="1" noChangeArrowheads="1"/>
          </p:cNvSpPr>
          <p:nvPr>
            <p:ph type="body" idx="1"/>
          </p:nvPr>
        </p:nvSpPr>
        <p:spPr>
          <a:xfrm>
            <a:off x="1524000" y="1828800"/>
            <a:ext cx="7391400" cy="4495800"/>
          </a:xfrm>
          <a:noFill/>
          <a:ln/>
        </p:spPr>
        <p:txBody>
          <a:bodyPr/>
          <a:lstStyle/>
          <a:p>
            <a:r>
              <a:rPr lang="en-US" altLang="en-US" sz="2600"/>
              <a:t>Identifying organizational consequences that gender and race stereotyping have</a:t>
            </a:r>
          </a:p>
          <a:p>
            <a:r>
              <a:rPr lang="en-US" altLang="en-US" sz="2600"/>
              <a:t>Training employees to gather individuating information</a:t>
            </a:r>
            <a:r>
              <a:rPr lang="en-US" altLang="en-US" sz="2600" b="1"/>
              <a:t> </a:t>
            </a:r>
            <a:r>
              <a:rPr lang="en-US" altLang="en-US" sz="2600"/>
              <a:t>about the stereotyped person</a:t>
            </a:r>
          </a:p>
          <a:p>
            <a:pPr lvl="2"/>
            <a:r>
              <a:rPr lang="en-US" altLang="en-US"/>
              <a:t>getting to know the person as an individual</a:t>
            </a:r>
          </a:p>
          <a:p>
            <a:pPr lvl="2"/>
            <a:r>
              <a:rPr lang="en-US" altLang="en-US"/>
              <a:t>understanding benefits of diversity</a:t>
            </a:r>
            <a:endParaRPr lang="en-US" altLang="en-US" sz="2600"/>
          </a:p>
          <a:p>
            <a:r>
              <a:rPr lang="en-US" altLang="en-US" sz="2600"/>
              <a:t>Training employers to effectively manage diversity</a:t>
            </a:r>
          </a:p>
          <a:p>
            <a:r>
              <a:rPr lang="en-US" altLang="en-US" sz="2600"/>
              <a:t>Helping to minimize the effects of stereotyping and unfair treatment of employees</a:t>
            </a:r>
            <a:endParaRPr lang="en-US" altLang="en-US"/>
          </a:p>
        </p:txBody>
      </p:sp>
      <p:sp>
        <p:nvSpPr>
          <p:cNvPr id="24582" name="Rectangle 6"/>
          <p:cNvSpPr>
            <a:spLocks noChangeArrowheads="1"/>
          </p:cNvSpPr>
          <p:nvPr/>
        </p:nvSpPr>
        <p:spPr bwMode="auto">
          <a:xfrm>
            <a:off x="3657600" y="6553200"/>
            <a:ext cx="5257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a:solidFill>
                  <a:schemeClr val="tx2"/>
                </a:solidFill>
                <a:latin typeface="Arial Narrow" panose="020B0606020202030204" pitchFamily="34" charset="0"/>
              </a:rPr>
              <a:t>Prepared by the Society for Industrial and Organizational Psychology - SIOP  © 1998</a:t>
            </a:r>
          </a:p>
        </p:txBody>
      </p:sp>
    </p:spTree>
  </p:cSld>
  <p:clrMapOvr>
    <a:masterClrMapping/>
  </p:clrMapOvr>
  <p:transition/>
</p:sld>
</file>

<file path=ppt/theme/theme1.xml><?xml version="1.0" encoding="utf-8"?>
<a:theme xmlns:a="http://schemas.openxmlformats.org/drawingml/2006/main" name="divers2.ppt">
  <a:themeElements>
    <a:clrScheme name="">
      <a:dk1>
        <a:srgbClr val="00279F"/>
      </a:dk1>
      <a:lt1>
        <a:srgbClr val="FFFFFF"/>
      </a:lt1>
      <a:dk2>
        <a:srgbClr val="081D58"/>
      </a:dk2>
      <a:lt2>
        <a:srgbClr val="010000"/>
      </a:lt2>
      <a:accent1>
        <a:srgbClr val="CCECFF"/>
      </a:accent1>
      <a:accent2>
        <a:srgbClr val="FFFFCC"/>
      </a:accent2>
      <a:accent3>
        <a:srgbClr val="FFFFFF"/>
      </a:accent3>
      <a:accent4>
        <a:srgbClr val="002087"/>
      </a:accent4>
      <a:accent5>
        <a:srgbClr val="E2F4FF"/>
      </a:accent5>
      <a:accent6>
        <a:srgbClr val="E7E7B9"/>
      </a:accent6>
      <a:hlink>
        <a:srgbClr val="280049"/>
      </a:hlink>
      <a:folHlink>
        <a:srgbClr val="FFFFCC"/>
      </a:folHlink>
    </a:clrScheme>
    <a:fontScheme name="divers2.ppt">
      <a:majorFont>
        <a:latin typeface="Arial Narrow"/>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divers2.ppt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ivers2.pp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ivers2.ppt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ivers2.ppt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ivers2.ppt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ivers2.ppt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ivers2.ppt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C:\MSOFFICE\POWERPNT\divers2.ppt</Template>
  <TotalTime>1</TotalTime>
  <Pages>11</Pages>
  <Words>1931</Words>
  <Application>Microsoft Office PowerPoint</Application>
  <PresentationFormat>On-screen Show (4:3)</PresentationFormat>
  <Paragraphs>101</Paragraphs>
  <Slides>11</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Times New Roman</vt:lpstr>
      <vt:lpstr>Arial Narrow</vt:lpstr>
      <vt:lpstr>Arial</vt:lpstr>
      <vt:lpstr>Monotype Sorts</vt:lpstr>
      <vt:lpstr>divers2.ppt</vt:lpstr>
      <vt:lpstr>Industrial-Organizational Psychology  Learning Module    Leadership and Gender  Stereotypes</vt:lpstr>
      <vt:lpstr>Lesson Objectives</vt:lpstr>
      <vt:lpstr>Leadership Perceptions</vt:lpstr>
      <vt:lpstr>General Model of Leadership Perceptions</vt:lpstr>
      <vt:lpstr>Gender and Leadership Perceptions</vt:lpstr>
      <vt:lpstr>Gender Stereotypes and Leadership Perceptions</vt:lpstr>
      <vt:lpstr>Gender Stereotypes and Leadership Perceptions</vt:lpstr>
      <vt:lpstr>Controlling our Stereotyping</vt:lpstr>
      <vt:lpstr>How do I/O psychologists help organizations control stereotyping?</vt:lpstr>
      <vt:lpstr>Sharing Perceptions</vt:lpstr>
      <vt:lpstr>Sharing Perceptions (cont.)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SIOP-Industrial-Organizational Psychology  Learning Segment</dc:title>
  <dc:subject>Leadership: Gender Stereotyping</dc:subject>
  <dc:creator>David Day</dc:creator>
  <cp:keywords/>
  <dc:description/>
  <cp:lastModifiedBy>Jayne Tegge</cp:lastModifiedBy>
  <cp:revision>31</cp:revision>
  <cp:lastPrinted>1998-04-19T15:37:06Z</cp:lastPrinted>
  <dcterms:created xsi:type="dcterms:W3CDTF">1998-04-19T15:47:50Z</dcterms:created>
  <dcterms:modified xsi:type="dcterms:W3CDTF">2015-08-06T20:25:50Z</dcterms:modified>
</cp:coreProperties>
</file>