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58" r:id="rId4"/>
    <p:sldId id="259" r:id="rId5"/>
    <p:sldId id="260" r:id="rId6"/>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60" d="100"/>
          <a:sy n="60" d="100"/>
        </p:scale>
        <p:origin x="-317" y="-62"/>
      </p:cViewPr>
      <p:guideLst>
        <p:guide orient="horz" pos="2160"/>
        <p:guide pos="2880"/>
      </p:guideLst>
    </p:cSldViewPr>
  </p:slideViewPr>
  <p:sorterViewPr>
    <p:cViewPr>
      <p:scale>
        <a:sx n="66" d="100"/>
        <a:sy n="66" d="100"/>
      </p:scale>
      <p:origin x="0" y="0"/>
    </p:cViewPr>
  </p:sorterViewPr>
  <p:notesViewPr>
    <p:cSldViewPr>
      <p:cViewPr varScale="1">
        <p:scale>
          <a:sx n="63" d="100"/>
          <a:sy n="63" d="100"/>
        </p:scale>
        <p:origin x="2630" y="6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796DE075-820C-45F7-A0CD-E7C15C42132E}" type="slidenum">
              <a:rPr lang="en-US" altLang="en-US"/>
              <a:pPr/>
              <a:t>‹#›</a:t>
            </a:fld>
            <a:endParaRPr lang="en-US" altLang="en-US"/>
          </a:p>
        </p:txBody>
      </p:sp>
    </p:spTree>
    <p:extLst>
      <p:ext uri="{BB962C8B-B14F-4D97-AF65-F5344CB8AC3E}">
        <p14:creationId xmlns:p14="http://schemas.microsoft.com/office/powerpoint/2010/main" val="6220565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AFE3EF4E-18BE-4E83-A87E-D53AAD72216E}" type="slidenum">
              <a:rPr lang="en-US" altLang="en-US"/>
              <a:pPr/>
              <a:t>‹#›</a:t>
            </a:fld>
            <a:endParaRPr lang="en-US" alt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16999500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6" name="Rectangle 6"/>
          <p:cNvSpPr>
            <a:spLocks noChangeArrowheads="1" noTextEdit="1"/>
          </p:cNvSpPr>
          <p:nvPr>
            <p:ph type="sldImg"/>
          </p:nvPr>
        </p:nvSpPr>
        <p:spPr>
          <a:xfrm>
            <a:off x="1150938" y="692150"/>
            <a:ext cx="4556125" cy="3416300"/>
          </a:xfrm>
          <a:ln cap="flat"/>
        </p:spPr>
      </p:sp>
      <p:sp>
        <p:nvSpPr>
          <p:cNvPr id="5127" name="Rectangle 7"/>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13325776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noTextEdit="1"/>
          </p:cNvSpPr>
          <p:nvPr>
            <p:ph type="sldImg"/>
          </p:nvPr>
        </p:nvSpPr>
        <p:spPr>
          <a:xfrm>
            <a:off x="1150938" y="692150"/>
            <a:ext cx="4556125" cy="3416300"/>
          </a:xfrm>
          <a:ln cap="flat"/>
        </p:spPr>
      </p:sp>
      <p:sp>
        <p:nvSpPr>
          <p:cNvPr id="7174" name="Rectangle 6"/>
          <p:cNvSpPr>
            <a:spLocks noGrp="1" noChangeArrowheads="1"/>
          </p:cNvSpPr>
          <p:nvPr>
            <p:ph type="body" idx="1"/>
          </p:nvPr>
        </p:nvSpPr>
        <p:spPr>
          <a:noFill/>
          <a:ln/>
        </p:spPr>
        <p:txBody>
          <a:bodyPr/>
          <a:lstStyle/>
          <a:p>
            <a:r>
              <a:rPr lang="en-US" altLang="en-US"/>
              <a:t>     I-O psychologists use their training and knowledge of psychological principles in a wide variety of settings.  For instance, psychometrics and statistics are used in selecting/hiring employees; learning principles are used in training and motivation; and numerous social psychological concepts come into play when I-O psychologists work in the areas of leadership and job satisfaction.</a:t>
            </a:r>
          </a:p>
          <a:p>
            <a:r>
              <a:rPr lang="en-US" altLang="en-US"/>
              <a:t>     Although I-O psychologists are not lawyers, they often provide consultation to employers in legal matters.  Hiring, salary, and promotion practices must follow legal guidelines from the Civil Rights Act, the Americans with Disabilities Act, and other legislation.  I-O psychologists are now becoming more involved in issues of sexual harassment, providing training to help avoid cases and consulting with management once an incident has occurred.</a:t>
            </a:r>
          </a:p>
          <a:p>
            <a:r>
              <a:rPr lang="en-US" altLang="en-US"/>
              <a:t>     More detail on the major points is provided in the following slides.</a:t>
            </a:r>
          </a:p>
        </p:txBody>
      </p:sp>
    </p:spTree>
    <p:extLst>
      <p:ext uri="{BB962C8B-B14F-4D97-AF65-F5344CB8AC3E}">
        <p14:creationId xmlns:p14="http://schemas.microsoft.com/office/powerpoint/2010/main" val="28637607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noTextEdit="1"/>
          </p:cNvSpPr>
          <p:nvPr>
            <p:ph type="sldImg"/>
          </p:nvPr>
        </p:nvSpPr>
        <p:spPr>
          <a:xfrm>
            <a:off x="1150938" y="692150"/>
            <a:ext cx="4556125" cy="3416300"/>
          </a:xfrm>
          <a:ln cap="flat"/>
        </p:spPr>
      </p:sp>
      <p:sp>
        <p:nvSpPr>
          <p:cNvPr id="9222" name="Rectangle 6"/>
          <p:cNvSpPr>
            <a:spLocks noGrp="1" noChangeArrowheads="1"/>
          </p:cNvSpPr>
          <p:nvPr>
            <p:ph type="body" idx="1"/>
          </p:nvPr>
        </p:nvSpPr>
        <p:spPr>
          <a:noFill/>
          <a:ln/>
        </p:spPr>
        <p:txBody>
          <a:bodyPr/>
          <a:lstStyle/>
          <a:p>
            <a:r>
              <a:rPr lang="en-US" altLang="en-US"/>
              <a:t>     A large proportion of I-O psychologists help to develop selection systems.  These systems include: 1) identifying the knowledge, skills, abilities, and other qualities that are necessary to perform well, a process called job analysis, 2) identifying and/or designing tests and measures to assess applicants’ levels on those key job requirements, 3) administering the tests, and 4) determining the applicants most suitable for a given position.  Ensuring that this process is accurate and fair </a:t>
            </a:r>
            <a:r>
              <a:rPr lang="en-US" altLang="en-US" u="sng"/>
              <a:t>and</a:t>
            </a:r>
            <a:r>
              <a:rPr lang="en-US" altLang="en-US"/>
              <a:t> doesn’t discriminate against members of protected groups is a key job task of </a:t>
            </a:r>
            <a:r>
              <a:rPr lang="en-US" altLang="en-US" u="sng"/>
              <a:t>many</a:t>
            </a:r>
            <a:r>
              <a:rPr lang="en-US" altLang="en-US"/>
              <a:t> I-O psychologists.</a:t>
            </a:r>
          </a:p>
          <a:p>
            <a:r>
              <a:rPr lang="en-US" altLang="en-US"/>
              <a:t>     I-O psychologists also design and provide training to employees to ensure that they can perform well on the key job requirements outlined in a job analysis.  This requires identifying training needs, determining the most effective training approach, and often conducting the training.  The diversity of education levels, languages, and ages of employees influence each step of the training process.</a:t>
            </a:r>
          </a:p>
          <a:p>
            <a:r>
              <a:rPr lang="en-US" altLang="en-US"/>
              <a:t>     In addition to selection and training, I-O psychologists help in designing systems to determine if employees are performing satisfactorily.  Again, the key job requirements are the source for the performance appraisal system.</a:t>
            </a:r>
          </a:p>
          <a:p>
            <a:r>
              <a:rPr lang="en-US" altLang="en-US"/>
              <a:t>     In each case, I-O psychologists design systems to ensure that employees are treated fairly at each step of the process.</a:t>
            </a:r>
          </a:p>
        </p:txBody>
      </p:sp>
    </p:spTree>
    <p:extLst>
      <p:ext uri="{BB962C8B-B14F-4D97-AF65-F5344CB8AC3E}">
        <p14:creationId xmlns:p14="http://schemas.microsoft.com/office/powerpoint/2010/main" val="29667543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p:cNvSpPr>
            <a:spLocks noChangeArrowheads="1" noTextEdit="1"/>
          </p:cNvSpPr>
          <p:nvPr>
            <p:ph type="sldImg"/>
          </p:nvPr>
        </p:nvSpPr>
        <p:spPr>
          <a:xfrm>
            <a:off x="1150938" y="692150"/>
            <a:ext cx="4556125" cy="3416300"/>
          </a:xfrm>
          <a:ln cap="flat"/>
        </p:spPr>
      </p:sp>
      <p:sp>
        <p:nvSpPr>
          <p:cNvPr id="11270" name="Rectangle 6"/>
          <p:cNvSpPr>
            <a:spLocks noGrp="1" noChangeArrowheads="1"/>
          </p:cNvSpPr>
          <p:nvPr>
            <p:ph type="body" idx="1"/>
          </p:nvPr>
        </p:nvSpPr>
        <p:spPr>
          <a:noFill/>
          <a:ln/>
        </p:spPr>
        <p:txBody>
          <a:bodyPr/>
          <a:lstStyle/>
          <a:p>
            <a:r>
              <a:rPr lang="en-US" altLang="en-US"/>
              <a:t>     There are a lot of jobs out there that are just not that pleasant.  While I-O psychologists can help to select people who don’t mind those jobs, they also assist employers in making jobs more satisfying.  Making the work more rewarding can be accomplished by giving employees more decision-making input, by helping them see how their work fits into the mission of the whole company, or by providing them with a variety of tasks.</a:t>
            </a:r>
          </a:p>
          <a:p>
            <a:r>
              <a:rPr lang="en-US" altLang="en-US"/>
              <a:t>     I-O psychologists also assist in designing a workspace that doesn’t have employees going home in pain each night.  Through research, the right height for work benches, computer keyboards, or digital readouts have been determined.  That’s just one example of how Human Factors/Ergonomics are influenced by I-O psychologists.</a:t>
            </a:r>
          </a:p>
          <a:p>
            <a:r>
              <a:rPr lang="en-US" altLang="en-US"/>
              <a:t>     Using tools from behaviorists, cognitive psychologists, and social psychologists, I-O psychologists design jobs or systems to increase the motivation levels of employees.  Some of the same things that make a job more satisfying (input to the work, vision, variety) also increase motivation.</a:t>
            </a:r>
          </a:p>
          <a:p>
            <a:r>
              <a:rPr lang="en-US" altLang="en-US"/>
              <a:t>     Finally, teams have become a fixture in most companies because much of the work done now requires the skills of multiple players.  In addition, the workplace of the future (and the present for many people) is one that is connected by e-mail, faxes, video-conferences, and other technology.  The dispersion of people that was facilitated by this technology also necessitates new teamwork skills.</a:t>
            </a:r>
          </a:p>
        </p:txBody>
      </p:sp>
    </p:spTree>
    <p:extLst>
      <p:ext uri="{BB962C8B-B14F-4D97-AF65-F5344CB8AC3E}">
        <p14:creationId xmlns:p14="http://schemas.microsoft.com/office/powerpoint/2010/main" val="843578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p:cNvSpPr>
            <a:spLocks noChangeArrowheads="1" noTextEdit="1"/>
          </p:cNvSpPr>
          <p:nvPr>
            <p:ph type="sldImg"/>
          </p:nvPr>
        </p:nvSpPr>
        <p:spPr>
          <a:xfrm>
            <a:off x="1150938" y="692150"/>
            <a:ext cx="4556125" cy="3416300"/>
          </a:xfrm>
          <a:ln cap="flat"/>
        </p:spPr>
      </p:sp>
      <p:sp>
        <p:nvSpPr>
          <p:cNvPr id="13318" name="Rectangle 6"/>
          <p:cNvSpPr>
            <a:spLocks noGrp="1" noChangeArrowheads="1"/>
          </p:cNvSpPr>
          <p:nvPr>
            <p:ph type="body" idx="1"/>
          </p:nvPr>
        </p:nvSpPr>
        <p:spPr>
          <a:noFill/>
          <a:ln/>
        </p:spPr>
        <p:txBody>
          <a:bodyPr/>
          <a:lstStyle/>
          <a:p>
            <a:r>
              <a:rPr lang="en-US" altLang="en-US"/>
              <a:t>     Henry Ford took one of the great industrial leaps in efficiency with the assembly line and scientists, engineers, and I-O psychologists have been improving on it since.  General Motors’ Saturn Corporation has taken the line concept, combined it with teams at each stop (instead of individuals), and created one of the more recent advances in production design.</a:t>
            </a:r>
          </a:p>
          <a:p>
            <a:r>
              <a:rPr lang="en-US" altLang="en-US"/>
              <a:t>     The automation at most manufacturing plants is just one of the reasons that new skills have been required.  Training for the workers and the managers who must now supervise a different workforce has been essential.</a:t>
            </a:r>
          </a:p>
          <a:p>
            <a:r>
              <a:rPr lang="en-US" altLang="en-US"/>
              <a:t>     Similarly, with the expansion of the internet and other forces, business has truly gone global.  With globalization has come increased competition from countries that can produce more and do it at a fraction of the cost.  While globalization has created competition, it has also brought co-workers from different countries and cultures together.  The need for diversity training (training that raises awareness of employee differences, etc.) has exploded as a result.</a:t>
            </a:r>
          </a:p>
          <a:p>
            <a:r>
              <a:rPr lang="en-US" altLang="en-US"/>
              <a:t>     Finally, the 1980s and early 90s left companies and employees reeling following downsizing.  Typically downsizing is followed by a drop in productivity as employees sort out the implications for themselves.  I-O psychologists have helped employers identify the concerns of their employees and designed programs to address those concerns.  They also help employers deal with the employees who have lost their jobs. </a:t>
            </a:r>
          </a:p>
        </p:txBody>
      </p:sp>
    </p:spTree>
    <p:extLst>
      <p:ext uri="{BB962C8B-B14F-4D97-AF65-F5344CB8AC3E}">
        <p14:creationId xmlns:p14="http://schemas.microsoft.com/office/powerpoint/2010/main" val="2998409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A43F1B0-B5F5-49F7-9BCB-7BE5B204C05D}" type="slidenum">
              <a:rPr lang="en-US" altLang="en-US"/>
              <a:pPr/>
              <a:t>‹#›</a:t>
            </a:fld>
            <a:endParaRPr lang="en-US" altLang="en-US"/>
          </a:p>
        </p:txBody>
      </p:sp>
    </p:spTree>
    <p:extLst>
      <p:ext uri="{BB962C8B-B14F-4D97-AF65-F5344CB8AC3E}">
        <p14:creationId xmlns:p14="http://schemas.microsoft.com/office/powerpoint/2010/main" val="3141003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C6A9F32-1D07-4361-B434-E9F1B58EAE2F}" type="slidenum">
              <a:rPr lang="en-US" altLang="en-US"/>
              <a:pPr/>
              <a:t>‹#›</a:t>
            </a:fld>
            <a:endParaRPr lang="en-US" altLang="en-US"/>
          </a:p>
        </p:txBody>
      </p:sp>
    </p:spTree>
    <p:extLst>
      <p:ext uri="{BB962C8B-B14F-4D97-AF65-F5344CB8AC3E}">
        <p14:creationId xmlns:p14="http://schemas.microsoft.com/office/powerpoint/2010/main" val="557654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CEB133D-FD3A-4F7C-BD82-F7996A4111B7}" type="slidenum">
              <a:rPr lang="en-US" altLang="en-US"/>
              <a:pPr/>
              <a:t>‹#›</a:t>
            </a:fld>
            <a:endParaRPr lang="en-US" altLang="en-US"/>
          </a:p>
        </p:txBody>
      </p:sp>
    </p:spTree>
    <p:extLst>
      <p:ext uri="{BB962C8B-B14F-4D97-AF65-F5344CB8AC3E}">
        <p14:creationId xmlns:p14="http://schemas.microsoft.com/office/powerpoint/2010/main" val="1909816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D3000C8-8ED8-426B-BABD-15ACB8C89FE4}" type="slidenum">
              <a:rPr lang="en-US" altLang="en-US"/>
              <a:pPr/>
              <a:t>‹#›</a:t>
            </a:fld>
            <a:endParaRPr lang="en-US" altLang="en-US"/>
          </a:p>
        </p:txBody>
      </p:sp>
    </p:spTree>
    <p:extLst>
      <p:ext uri="{BB962C8B-B14F-4D97-AF65-F5344CB8AC3E}">
        <p14:creationId xmlns:p14="http://schemas.microsoft.com/office/powerpoint/2010/main" val="912016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D4F8AD8-221B-4336-BB6A-4153D6E3A20A}" type="slidenum">
              <a:rPr lang="en-US" altLang="en-US"/>
              <a:pPr/>
              <a:t>‹#›</a:t>
            </a:fld>
            <a:endParaRPr lang="en-US" altLang="en-US"/>
          </a:p>
        </p:txBody>
      </p:sp>
    </p:spTree>
    <p:extLst>
      <p:ext uri="{BB962C8B-B14F-4D97-AF65-F5344CB8AC3E}">
        <p14:creationId xmlns:p14="http://schemas.microsoft.com/office/powerpoint/2010/main" val="4212364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9D6BE75B-56FC-4D24-B014-9A669C0F49D9}" type="slidenum">
              <a:rPr lang="en-US" altLang="en-US"/>
              <a:pPr/>
              <a:t>‹#›</a:t>
            </a:fld>
            <a:endParaRPr lang="en-US" altLang="en-US"/>
          </a:p>
        </p:txBody>
      </p:sp>
    </p:spTree>
    <p:extLst>
      <p:ext uri="{BB962C8B-B14F-4D97-AF65-F5344CB8AC3E}">
        <p14:creationId xmlns:p14="http://schemas.microsoft.com/office/powerpoint/2010/main" val="220606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4E0BD1D9-7BE3-4A82-B4BE-1A78CA573642}" type="slidenum">
              <a:rPr lang="en-US" altLang="en-US"/>
              <a:pPr/>
              <a:t>‹#›</a:t>
            </a:fld>
            <a:endParaRPr lang="en-US" altLang="en-US"/>
          </a:p>
        </p:txBody>
      </p:sp>
    </p:spTree>
    <p:extLst>
      <p:ext uri="{BB962C8B-B14F-4D97-AF65-F5344CB8AC3E}">
        <p14:creationId xmlns:p14="http://schemas.microsoft.com/office/powerpoint/2010/main" val="231544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B2615AA-565C-476E-9FF3-0E44BAA5CF37}" type="slidenum">
              <a:rPr lang="en-US" altLang="en-US"/>
              <a:pPr/>
              <a:t>‹#›</a:t>
            </a:fld>
            <a:endParaRPr lang="en-US" altLang="en-US"/>
          </a:p>
        </p:txBody>
      </p:sp>
    </p:spTree>
    <p:extLst>
      <p:ext uri="{BB962C8B-B14F-4D97-AF65-F5344CB8AC3E}">
        <p14:creationId xmlns:p14="http://schemas.microsoft.com/office/powerpoint/2010/main" val="3286504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EC5F266-794C-4C5A-AE70-1FF0F73FFB37}" type="slidenum">
              <a:rPr lang="en-US" altLang="en-US"/>
              <a:pPr/>
              <a:t>‹#›</a:t>
            </a:fld>
            <a:endParaRPr lang="en-US" altLang="en-US"/>
          </a:p>
        </p:txBody>
      </p:sp>
    </p:spTree>
    <p:extLst>
      <p:ext uri="{BB962C8B-B14F-4D97-AF65-F5344CB8AC3E}">
        <p14:creationId xmlns:p14="http://schemas.microsoft.com/office/powerpoint/2010/main" val="1460161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9AD69D4-5A4A-434E-B58E-80F39281C56C}" type="slidenum">
              <a:rPr lang="en-US" altLang="en-US"/>
              <a:pPr/>
              <a:t>‹#›</a:t>
            </a:fld>
            <a:endParaRPr lang="en-US" altLang="en-US"/>
          </a:p>
        </p:txBody>
      </p:sp>
    </p:spTree>
    <p:extLst>
      <p:ext uri="{BB962C8B-B14F-4D97-AF65-F5344CB8AC3E}">
        <p14:creationId xmlns:p14="http://schemas.microsoft.com/office/powerpoint/2010/main" val="3271627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E56FE4A-FD77-4743-97D9-53F9C40B6C77}" type="slidenum">
              <a:rPr lang="en-US" altLang="en-US"/>
              <a:pPr/>
              <a:t>‹#›</a:t>
            </a:fld>
            <a:endParaRPr lang="en-US" altLang="en-US"/>
          </a:p>
        </p:txBody>
      </p:sp>
    </p:spTree>
    <p:extLst>
      <p:ext uri="{BB962C8B-B14F-4D97-AF65-F5344CB8AC3E}">
        <p14:creationId xmlns:p14="http://schemas.microsoft.com/office/powerpoint/2010/main" val="2835473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defRPr sz="1400"/>
            </a:lvl1pPr>
          </a:lstStyle>
          <a:p>
            <a:endParaRPr lang="en-US" alt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a:defRPr sz="1400"/>
            </a:lvl1pPr>
          </a:lstStyle>
          <a:p>
            <a:endParaRPr lang="en-US" altLang="en-US"/>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B49A4086-FB6C-41C7-A195-E062FA62B716}" type="slidenum">
              <a:rPr lang="en-US" altLang="en-US"/>
              <a:pPr/>
              <a:t>‹#›</a:t>
            </a:fld>
            <a:endParaRPr lang="en-US" altLang="en-US"/>
          </a:p>
        </p:txBody>
      </p:sp>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4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1143000" y="381000"/>
            <a:ext cx="8001000" cy="5257800"/>
          </a:xfrm>
          <a:noFill/>
          <a:ln/>
        </p:spPr>
        <p:txBody>
          <a:bodyPr/>
          <a:lstStyle/>
          <a:p>
            <a:pPr>
              <a:lnSpc>
                <a:spcPct val="80000"/>
              </a:lnSpc>
            </a:pPr>
            <a:r>
              <a:rPr lang="en-US" altLang="en-US" sz="6600"/>
              <a:t>An Introduction to</a:t>
            </a:r>
            <a:br>
              <a:rPr lang="en-US" altLang="en-US" sz="6600"/>
            </a:br>
            <a:r>
              <a:rPr lang="en-US" altLang="en-US" sz="6600"/>
              <a:t/>
            </a:r>
            <a:br>
              <a:rPr lang="en-US" altLang="en-US" sz="6600"/>
            </a:br>
            <a:r>
              <a:rPr lang="en-US" altLang="en-US" sz="6600"/>
              <a:t/>
            </a:r>
            <a:br>
              <a:rPr lang="en-US" altLang="en-US" sz="6600"/>
            </a:br>
            <a:r>
              <a:rPr lang="en-US" altLang="en-US" sz="6600"/>
              <a:t>     Industrial and</a:t>
            </a:r>
            <a:br>
              <a:rPr lang="en-US" altLang="en-US" sz="6600"/>
            </a:br>
            <a:r>
              <a:rPr lang="en-US" altLang="en-US" sz="6600"/>
              <a:t>     Organizational</a:t>
            </a:r>
            <a:br>
              <a:rPr lang="en-US" altLang="en-US" sz="6600"/>
            </a:br>
            <a:r>
              <a:rPr lang="en-US" altLang="en-US" sz="6600"/>
              <a:t>     Psychology</a:t>
            </a:r>
          </a:p>
        </p:txBody>
      </p:sp>
      <p:sp>
        <p:nvSpPr>
          <p:cNvPr id="4103" name="Rectangle 7"/>
          <p:cNvSpPr>
            <a:spLocks noChangeArrowheads="1"/>
          </p:cNvSpPr>
          <p:nvPr/>
        </p:nvSpPr>
        <p:spPr bwMode="auto">
          <a:xfrm>
            <a:off x="3352800" y="6477000"/>
            <a:ext cx="5562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Grp="1" noChangeArrowheads="1"/>
          </p:cNvSpPr>
          <p:nvPr>
            <p:ph type="title"/>
          </p:nvPr>
        </p:nvSpPr>
        <p:spPr>
          <a:noFill/>
          <a:ln/>
        </p:spPr>
        <p:txBody>
          <a:bodyPr/>
          <a:lstStyle/>
          <a:p>
            <a:pPr>
              <a:lnSpc>
                <a:spcPct val="70000"/>
              </a:lnSpc>
            </a:pPr>
            <a:r>
              <a:rPr lang="en-US" altLang="en-US"/>
              <a:t>What is I-O psychology?</a:t>
            </a:r>
          </a:p>
        </p:txBody>
      </p:sp>
      <p:sp>
        <p:nvSpPr>
          <p:cNvPr id="6149" name="Rectangle 5"/>
          <p:cNvSpPr>
            <a:spLocks noGrp="1" noChangeArrowheads="1"/>
          </p:cNvSpPr>
          <p:nvPr>
            <p:ph type="body" idx="1"/>
          </p:nvPr>
        </p:nvSpPr>
        <p:spPr>
          <a:xfrm>
            <a:off x="1524000" y="2209800"/>
            <a:ext cx="7391400" cy="3581400"/>
          </a:xfrm>
          <a:noFill/>
          <a:ln/>
        </p:spPr>
        <p:txBody>
          <a:bodyPr/>
          <a:lstStyle/>
          <a:p>
            <a:r>
              <a:rPr lang="en-US" altLang="en-US"/>
              <a:t>The application of psychological principles to the workplace (</a:t>
            </a:r>
            <a:r>
              <a:rPr lang="en-US" altLang="en-US" u="sng"/>
              <a:t>anywhere</a:t>
            </a:r>
            <a:r>
              <a:rPr lang="en-US" altLang="en-US"/>
              <a:t> people work)</a:t>
            </a:r>
          </a:p>
          <a:p>
            <a:r>
              <a:rPr lang="en-US" altLang="en-US"/>
              <a:t>Helping people do their jobs</a:t>
            </a:r>
          </a:p>
          <a:p>
            <a:pPr lvl="1"/>
            <a:r>
              <a:rPr lang="en-US" altLang="en-US"/>
              <a:t>helping employers treat employees fairly</a:t>
            </a:r>
          </a:p>
          <a:p>
            <a:pPr lvl="1"/>
            <a:r>
              <a:rPr lang="en-US" altLang="en-US"/>
              <a:t>helping make jobs more interesting and satisfying</a:t>
            </a:r>
          </a:p>
          <a:p>
            <a:pPr lvl="1"/>
            <a:r>
              <a:rPr lang="en-US" altLang="en-US"/>
              <a:t>helping workers be more productive</a:t>
            </a:r>
          </a:p>
        </p:txBody>
      </p:sp>
      <p:sp>
        <p:nvSpPr>
          <p:cNvPr id="6150" name="Rectangle 6"/>
          <p:cNvSpPr>
            <a:spLocks noChangeArrowheads="1"/>
          </p:cNvSpPr>
          <p:nvPr/>
        </p:nvSpPr>
        <p:spPr bwMode="auto">
          <a:xfrm>
            <a:off x="3352800" y="6553200"/>
            <a:ext cx="5562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Grp="1" noChangeArrowheads="1"/>
          </p:cNvSpPr>
          <p:nvPr>
            <p:ph type="title"/>
          </p:nvPr>
        </p:nvSpPr>
        <p:spPr>
          <a:noFill/>
          <a:ln/>
        </p:spPr>
        <p:txBody>
          <a:bodyPr/>
          <a:lstStyle/>
          <a:p>
            <a:pPr>
              <a:lnSpc>
                <a:spcPct val="100000"/>
              </a:lnSpc>
            </a:pPr>
            <a:r>
              <a:rPr lang="en-US" altLang="en-US"/>
              <a:t>Treating employees fairly</a:t>
            </a:r>
          </a:p>
        </p:txBody>
      </p:sp>
      <p:sp>
        <p:nvSpPr>
          <p:cNvPr id="8197" name="Rectangle 5"/>
          <p:cNvSpPr>
            <a:spLocks noGrp="1" noChangeArrowheads="1"/>
          </p:cNvSpPr>
          <p:nvPr>
            <p:ph type="body" idx="1"/>
          </p:nvPr>
        </p:nvSpPr>
        <p:spPr>
          <a:xfrm>
            <a:off x="1524000" y="2133600"/>
            <a:ext cx="7391400" cy="3657600"/>
          </a:xfrm>
          <a:noFill/>
          <a:ln/>
        </p:spPr>
        <p:txBody>
          <a:bodyPr/>
          <a:lstStyle/>
          <a:p>
            <a:r>
              <a:rPr lang="en-US" altLang="en-US"/>
              <a:t>Treating people from diverse backgrounds fairly</a:t>
            </a:r>
          </a:p>
          <a:p>
            <a:pPr lvl="1"/>
            <a:r>
              <a:rPr lang="en-US" altLang="en-US"/>
              <a:t>selecting people for jobs</a:t>
            </a:r>
          </a:p>
          <a:p>
            <a:pPr lvl="1"/>
            <a:r>
              <a:rPr lang="en-US" altLang="en-US"/>
              <a:t>providing training</a:t>
            </a:r>
          </a:p>
          <a:p>
            <a:pPr lvl="1"/>
            <a:r>
              <a:rPr lang="en-US" altLang="en-US"/>
              <a:t>rewarding promotions/raises</a:t>
            </a:r>
          </a:p>
          <a:p>
            <a:pPr lvl="1"/>
            <a:r>
              <a:rPr lang="en-US" altLang="en-US"/>
              <a:t>addressing harassment</a:t>
            </a:r>
          </a:p>
          <a:p>
            <a:r>
              <a:rPr lang="en-US" altLang="en-US"/>
              <a:t>Assessing performance accurately</a:t>
            </a:r>
          </a:p>
        </p:txBody>
      </p:sp>
      <p:sp>
        <p:nvSpPr>
          <p:cNvPr id="8198" name="Rectangle 6"/>
          <p:cNvSpPr>
            <a:spLocks noChangeArrowheads="1"/>
          </p:cNvSpPr>
          <p:nvPr/>
        </p:nvSpPr>
        <p:spPr bwMode="auto">
          <a:xfrm>
            <a:off x="3276600" y="6553200"/>
            <a:ext cx="5638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4"/>
          <p:cNvSpPr>
            <a:spLocks noGrp="1" noChangeArrowheads="1"/>
          </p:cNvSpPr>
          <p:nvPr>
            <p:ph type="title"/>
          </p:nvPr>
        </p:nvSpPr>
        <p:spPr>
          <a:xfrm>
            <a:off x="1524000" y="304800"/>
            <a:ext cx="7391400" cy="1143000"/>
          </a:xfrm>
          <a:noFill/>
          <a:ln/>
        </p:spPr>
        <p:txBody>
          <a:bodyPr/>
          <a:lstStyle/>
          <a:p>
            <a:pPr>
              <a:lnSpc>
                <a:spcPct val="100000"/>
              </a:lnSpc>
            </a:pPr>
            <a:r>
              <a:rPr lang="en-US" altLang="en-US"/>
              <a:t>Making jobs more interesting/satisfying</a:t>
            </a:r>
          </a:p>
        </p:txBody>
      </p:sp>
      <p:sp>
        <p:nvSpPr>
          <p:cNvPr id="10245" name="Rectangle 5"/>
          <p:cNvSpPr>
            <a:spLocks noGrp="1" noChangeArrowheads="1"/>
          </p:cNvSpPr>
          <p:nvPr>
            <p:ph type="body" idx="1"/>
          </p:nvPr>
        </p:nvSpPr>
        <p:spPr>
          <a:xfrm>
            <a:off x="1524000" y="2209800"/>
            <a:ext cx="7543800" cy="3810000"/>
          </a:xfrm>
          <a:noFill/>
          <a:ln/>
        </p:spPr>
        <p:txBody>
          <a:bodyPr/>
          <a:lstStyle/>
          <a:p>
            <a:r>
              <a:rPr lang="en-US" altLang="en-US"/>
              <a:t>Designing jobs people will find satisfying</a:t>
            </a:r>
          </a:p>
          <a:p>
            <a:pPr lvl="1"/>
            <a:r>
              <a:rPr lang="en-US" altLang="en-US"/>
              <a:t>rewarding work</a:t>
            </a:r>
          </a:p>
          <a:p>
            <a:pPr lvl="1"/>
            <a:r>
              <a:rPr lang="en-US" altLang="en-US"/>
              <a:t>safe, efficient work areas (Human Factors)</a:t>
            </a:r>
          </a:p>
          <a:p>
            <a:r>
              <a:rPr lang="en-US" altLang="en-US"/>
              <a:t>Motivating employees to perform</a:t>
            </a:r>
          </a:p>
          <a:p>
            <a:r>
              <a:rPr lang="en-US" altLang="en-US"/>
              <a:t>Creating teams that work well together</a:t>
            </a:r>
          </a:p>
          <a:p>
            <a:pPr lvl="1"/>
            <a:r>
              <a:rPr lang="en-US" altLang="en-US"/>
              <a:t>combining diverse talents and perspectives</a:t>
            </a:r>
          </a:p>
        </p:txBody>
      </p:sp>
      <p:sp>
        <p:nvSpPr>
          <p:cNvPr id="10246" name="Rectangle 6"/>
          <p:cNvSpPr>
            <a:spLocks noChangeArrowheads="1"/>
          </p:cNvSpPr>
          <p:nvPr/>
        </p:nvSpPr>
        <p:spPr bwMode="auto">
          <a:xfrm>
            <a:off x="3352800" y="6553200"/>
            <a:ext cx="5562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Grp="1" noChangeArrowheads="1"/>
          </p:cNvSpPr>
          <p:nvPr>
            <p:ph type="title"/>
          </p:nvPr>
        </p:nvSpPr>
        <p:spPr>
          <a:xfrm>
            <a:off x="1524000" y="381000"/>
            <a:ext cx="7391400" cy="1143000"/>
          </a:xfrm>
          <a:noFill/>
          <a:ln/>
        </p:spPr>
        <p:txBody>
          <a:bodyPr/>
          <a:lstStyle/>
          <a:p>
            <a:pPr>
              <a:lnSpc>
                <a:spcPct val="100000"/>
              </a:lnSpc>
            </a:pPr>
            <a:r>
              <a:rPr lang="en-US" altLang="en-US"/>
              <a:t>Helping people be more productive</a:t>
            </a:r>
          </a:p>
        </p:txBody>
      </p:sp>
      <p:sp>
        <p:nvSpPr>
          <p:cNvPr id="12293" name="Rectangle 5"/>
          <p:cNvSpPr>
            <a:spLocks noGrp="1" noChangeArrowheads="1"/>
          </p:cNvSpPr>
          <p:nvPr>
            <p:ph type="body" idx="1"/>
          </p:nvPr>
        </p:nvSpPr>
        <p:spPr>
          <a:xfrm>
            <a:off x="1447800" y="2209800"/>
            <a:ext cx="7467600" cy="3505200"/>
          </a:xfrm>
          <a:noFill/>
          <a:ln/>
        </p:spPr>
        <p:txBody>
          <a:bodyPr/>
          <a:lstStyle/>
          <a:p>
            <a:r>
              <a:rPr lang="en-US" altLang="en-US"/>
              <a:t>Designing work patterns that enhance efficiency</a:t>
            </a:r>
          </a:p>
          <a:p>
            <a:r>
              <a:rPr lang="en-US" altLang="en-US"/>
              <a:t>Providing skills training and development </a:t>
            </a:r>
          </a:p>
          <a:p>
            <a:r>
              <a:rPr lang="en-US" altLang="en-US"/>
              <a:t>Helping to meet the challenges of competition</a:t>
            </a:r>
          </a:p>
          <a:p>
            <a:r>
              <a:rPr lang="en-US" altLang="en-US"/>
              <a:t>Moving past downsizing</a:t>
            </a:r>
          </a:p>
        </p:txBody>
      </p:sp>
      <p:sp>
        <p:nvSpPr>
          <p:cNvPr id="12294" name="Rectangle 6"/>
          <p:cNvSpPr>
            <a:spLocks noChangeArrowheads="1"/>
          </p:cNvSpPr>
          <p:nvPr/>
        </p:nvSpPr>
        <p:spPr bwMode="auto">
          <a:xfrm>
            <a:off x="3276600" y="6553200"/>
            <a:ext cx="5638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theme/theme1.xml><?xml version="1.0" encoding="utf-8"?>
<a:theme xmlns:a="http://schemas.openxmlformats.org/drawingml/2006/main" name="divers2.ppt">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divers2.pp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vers2.pp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vers2.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ivers2.pp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vers2.pp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vers2.pp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vers2.pp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ivers2.pp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C:\MSOFFICE\POWERPNT\divers2.ppt</Template>
  <TotalTime>0</TotalTime>
  <Pages>5</Pages>
  <Words>1086</Words>
  <Application>Microsoft Office PowerPoint</Application>
  <PresentationFormat>On-screen Show (4:3)</PresentationFormat>
  <Paragraphs>46</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Times New Roman</vt:lpstr>
      <vt:lpstr>Arial Narrow</vt:lpstr>
      <vt:lpstr>Arial</vt:lpstr>
      <vt:lpstr>Monotype Sorts</vt:lpstr>
      <vt:lpstr>divers2.ppt</vt:lpstr>
      <vt:lpstr>An Introduction to        Industrial and      Organizational      Psychology</vt:lpstr>
      <vt:lpstr>What is I-O psychology?</vt:lpstr>
      <vt:lpstr>Treating employees fairly</vt:lpstr>
      <vt:lpstr>Making jobs more interesting/satisfying</vt:lpstr>
      <vt:lpstr>Helping people be more productive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Introduction to I/O</dc:subject>
  <dc:creator>Peter Bachiochi</dc:creator>
  <cp:keywords/>
  <dc:description/>
  <cp:lastModifiedBy>Jayne Tegge</cp:lastModifiedBy>
  <cp:revision>21</cp:revision>
  <cp:lastPrinted>1998-04-21T10:32:50Z</cp:lastPrinted>
  <dcterms:created xsi:type="dcterms:W3CDTF">1998-04-21T09:48:58Z</dcterms:created>
  <dcterms:modified xsi:type="dcterms:W3CDTF">2015-08-06T20:22:33Z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lnader@siop.bgsu.edu</vt:lpwstr>
  </property>
  <property fmtid="{D5CDD505-2E9C-101B-9397-08002B2CF9AE}" pid="8" name="HomePage">
    <vt:lpwstr>www.siop.org</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Documents\Instructor's guide\IO Intro Folder</vt:lpwstr>
  </property>
</Properties>
</file>