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notesView">
  <p:normalViewPr>
    <p:restoredLeft sz="15620"/>
    <p:restoredTop sz="94660"/>
  </p:normalViewPr>
  <p:slideViewPr>
    <p:cSldViewPr>
      <p:cViewPr varScale="1">
        <p:scale>
          <a:sx n="61" d="100"/>
          <a:sy n="61" d="100"/>
        </p:scale>
        <p:origin x="-586" y="-72"/>
      </p:cViewPr>
      <p:guideLst>
        <p:guide orient="horz" pos="2160"/>
        <p:guide pos="2880"/>
      </p:guideLst>
    </p:cSldViewPr>
  </p:slideViewPr>
  <p:outlineViewPr>
    <p:cViewPr>
      <p:scale>
        <a:sx n="33" d="100"/>
        <a:sy n="33" d="100"/>
      </p:scale>
      <p:origin x="0" y="0"/>
    </p:cViewPr>
  </p:outlineViewPr>
  <p:sorterViewPr>
    <p:cViewPr>
      <p:scale>
        <a:sx n="66" d="100"/>
        <a:sy n="66" d="100"/>
      </p:scale>
      <p:origin x="0" y="0"/>
    </p:cViewPr>
  </p:sorterViewPr>
  <p:notesViewPr>
    <p:cSldViewPr>
      <p:cViewPr varScale="1">
        <p:scale>
          <a:sx n="63" d="100"/>
          <a:sy n="63" d="100"/>
        </p:scale>
        <p:origin x="2630" y="6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307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307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307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EF1F4ED2-D1F0-42CF-B0EA-A1C0122D8FEB}" type="slidenum">
              <a:rPr lang="en-US" altLang="en-US"/>
              <a:pPr/>
              <a:t>‹#›</a:t>
            </a:fld>
            <a:endParaRPr lang="en-US" altLang="en-US"/>
          </a:p>
        </p:txBody>
      </p:sp>
    </p:spTree>
    <p:extLst>
      <p:ext uri="{BB962C8B-B14F-4D97-AF65-F5344CB8AC3E}">
        <p14:creationId xmlns:p14="http://schemas.microsoft.com/office/powerpoint/2010/main" val="20901849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defRPr sz="1000" i="1"/>
            </a:lvl1pPr>
          </a:lstStyle>
          <a:p>
            <a:endParaRPr lang="en-US" altLang="en-US"/>
          </a:p>
        </p:txBody>
      </p:sp>
      <p:sp>
        <p:nvSpPr>
          <p:cNvPr id="2051"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t" anchorCtr="0" compatLnSpc="1">
            <a:prstTxWarp prst="textNoShape">
              <a:avLst/>
            </a:prstTxWarp>
          </a:bodyPr>
          <a:lstStyle>
            <a:lvl1pPr algn="r">
              <a:defRPr sz="1000" i="1"/>
            </a:lvl1pPr>
          </a:lstStyle>
          <a:p>
            <a:endParaRPr lang="en-US" altLang="en-US"/>
          </a:p>
        </p:txBody>
      </p:sp>
      <p:sp>
        <p:nvSpPr>
          <p:cNvPr id="2052" name="Rectangle 4"/>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defRPr sz="1000" i="1"/>
            </a:lvl1pPr>
          </a:lstStyle>
          <a:p>
            <a:endParaRPr lang="en-US" altLang="en-US"/>
          </a:p>
        </p:txBody>
      </p:sp>
      <p:sp>
        <p:nvSpPr>
          <p:cNvPr id="2053" name="Rectangle 5"/>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050" tIns="0" rIns="19050" bIns="0" numCol="1" anchor="b" anchorCtr="0" compatLnSpc="1">
            <a:prstTxWarp prst="textNoShape">
              <a:avLst/>
            </a:prstTxWarp>
          </a:bodyPr>
          <a:lstStyle>
            <a:lvl1pPr algn="r">
              <a:defRPr sz="1000" i="1"/>
            </a:lvl1pPr>
          </a:lstStyle>
          <a:p>
            <a:fld id="{FCFBBE04-8F59-44E2-9DC2-D53324261094}" type="slidenum">
              <a:rPr lang="en-US" altLang="en-US"/>
              <a:pPr/>
              <a:t>‹#›</a:t>
            </a:fld>
            <a:endParaRPr lang="en-US" altLang="en-US"/>
          </a:p>
        </p:txBody>
      </p:sp>
      <p:sp>
        <p:nvSpPr>
          <p:cNvPr id="2054" name="Rectangle 6"/>
          <p:cNvSpPr>
            <a:spLocks noChangeArrowheads="1" noTextEdit="1"/>
          </p:cNvSpPr>
          <p:nvPr>
            <p:ph type="sldImg" idx="2"/>
          </p:nvPr>
        </p:nvSpPr>
        <p:spPr bwMode="auto">
          <a:xfrm>
            <a:off x="1149350" y="692150"/>
            <a:ext cx="4559300" cy="3416300"/>
          </a:xfrm>
          <a:prstGeom prst="rect">
            <a:avLst/>
          </a:prstGeom>
          <a:noFill/>
          <a:ln w="12700">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5" name="Rectangle 7"/>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extLst>
      <p:ext uri="{BB962C8B-B14F-4D97-AF65-F5344CB8AC3E}">
        <p14:creationId xmlns:p14="http://schemas.microsoft.com/office/powerpoint/2010/main" val="13464911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5" name="Rectangle 5"/>
          <p:cNvSpPr>
            <a:spLocks noChangeArrowheads="1" noTextEdit="1"/>
          </p:cNvSpPr>
          <p:nvPr>
            <p:ph type="sldImg"/>
          </p:nvPr>
        </p:nvSpPr>
        <p:spPr>
          <a:xfrm>
            <a:off x="1150938" y="692150"/>
            <a:ext cx="4556125" cy="3416300"/>
          </a:xfrm>
          <a:ln cap="flat"/>
        </p:spPr>
      </p:sp>
      <p:sp>
        <p:nvSpPr>
          <p:cNvPr id="5126"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13591226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3557" name="Rectangle 5"/>
          <p:cNvSpPr>
            <a:spLocks noChangeArrowheads="1" noTextEdit="1"/>
          </p:cNvSpPr>
          <p:nvPr>
            <p:ph type="sldImg"/>
          </p:nvPr>
        </p:nvSpPr>
        <p:spPr>
          <a:xfrm>
            <a:off x="1150938" y="692150"/>
            <a:ext cx="4556125" cy="3416300"/>
          </a:xfrm>
          <a:ln cap="flat"/>
        </p:spPr>
      </p:sp>
      <p:sp>
        <p:nvSpPr>
          <p:cNvPr id="23558"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28979119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5605" name="Rectangle 5"/>
          <p:cNvSpPr>
            <a:spLocks noChangeArrowheads="1" noTextEdit="1"/>
          </p:cNvSpPr>
          <p:nvPr>
            <p:ph type="sldImg"/>
          </p:nvPr>
        </p:nvSpPr>
        <p:spPr>
          <a:xfrm>
            <a:off x="1150938" y="692150"/>
            <a:ext cx="4556125" cy="3416300"/>
          </a:xfrm>
          <a:ln cap="flat"/>
        </p:spPr>
      </p:sp>
      <p:sp>
        <p:nvSpPr>
          <p:cNvPr id="25606"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26802196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7653" name="Rectangle 5"/>
          <p:cNvSpPr>
            <a:spLocks noChangeArrowheads="1" noTextEdit="1"/>
          </p:cNvSpPr>
          <p:nvPr>
            <p:ph type="sldImg"/>
          </p:nvPr>
        </p:nvSpPr>
        <p:spPr>
          <a:xfrm>
            <a:off x="1150938" y="692150"/>
            <a:ext cx="4556125" cy="3416300"/>
          </a:xfrm>
          <a:ln cap="flat"/>
        </p:spPr>
      </p:sp>
      <p:sp>
        <p:nvSpPr>
          <p:cNvPr id="27654" name="Rectangle 6"/>
          <p:cNvSpPr>
            <a:spLocks noGrp="1" noChangeArrowheads="1"/>
          </p:cNvSpPr>
          <p:nvPr>
            <p:ph type="body" idx="1"/>
          </p:nvPr>
        </p:nvSpPr>
        <p:spPr>
          <a:ln/>
        </p:spPr>
        <p:txBody>
          <a:bodyPr/>
          <a:lstStyle/>
          <a:p>
            <a:endParaRPr lang="en-US" altLang="en-US"/>
          </a:p>
        </p:txBody>
      </p:sp>
    </p:spTree>
    <p:extLst>
      <p:ext uri="{BB962C8B-B14F-4D97-AF65-F5344CB8AC3E}">
        <p14:creationId xmlns:p14="http://schemas.microsoft.com/office/powerpoint/2010/main" val="1709274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173" name="Rectangle 5"/>
          <p:cNvSpPr>
            <a:spLocks noChangeArrowheads="1" noTextEdit="1"/>
          </p:cNvSpPr>
          <p:nvPr>
            <p:ph type="sldImg"/>
          </p:nvPr>
        </p:nvSpPr>
        <p:spPr>
          <a:xfrm>
            <a:off x="1150938" y="692150"/>
            <a:ext cx="4556125" cy="3416300"/>
          </a:xfrm>
          <a:ln cap="flat"/>
        </p:spPr>
      </p:sp>
      <p:sp>
        <p:nvSpPr>
          <p:cNvPr id="7174" name="Rectangle 6"/>
          <p:cNvSpPr>
            <a:spLocks noGrp="1" noChangeArrowheads="1"/>
          </p:cNvSpPr>
          <p:nvPr>
            <p:ph type="body" idx="1"/>
          </p:nvPr>
        </p:nvSpPr>
        <p:spPr>
          <a:xfrm>
            <a:off x="457200" y="4343400"/>
            <a:ext cx="5943600" cy="4191000"/>
          </a:xfrm>
          <a:ln/>
        </p:spPr>
        <p:txBody>
          <a:bodyPr/>
          <a:lstStyle/>
          <a:p>
            <a:endParaRPr lang="en-US" altLang="en-US"/>
          </a:p>
        </p:txBody>
      </p:sp>
    </p:spTree>
    <p:extLst>
      <p:ext uri="{BB962C8B-B14F-4D97-AF65-F5344CB8AC3E}">
        <p14:creationId xmlns:p14="http://schemas.microsoft.com/office/powerpoint/2010/main" val="12813561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1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1" name="Rectangle 5"/>
          <p:cNvSpPr>
            <a:spLocks noChangeArrowheads="1" noTextEdit="1"/>
          </p:cNvSpPr>
          <p:nvPr>
            <p:ph type="sldImg"/>
          </p:nvPr>
        </p:nvSpPr>
        <p:spPr>
          <a:xfrm>
            <a:off x="1150938" y="692150"/>
            <a:ext cx="4556125" cy="3416300"/>
          </a:xfrm>
          <a:ln cap="flat"/>
        </p:spPr>
      </p:sp>
      <p:sp>
        <p:nvSpPr>
          <p:cNvPr id="9222" name="Rectangle 6"/>
          <p:cNvSpPr>
            <a:spLocks noGrp="1" noChangeArrowheads="1"/>
          </p:cNvSpPr>
          <p:nvPr>
            <p:ph type="body" idx="1"/>
          </p:nvPr>
        </p:nvSpPr>
        <p:spPr>
          <a:xfrm>
            <a:off x="457200" y="4343400"/>
            <a:ext cx="5943600" cy="4343400"/>
          </a:xfrm>
          <a:noFill/>
          <a:ln/>
        </p:spPr>
        <p:txBody>
          <a:bodyPr/>
          <a:lstStyle/>
          <a:p>
            <a:r>
              <a:rPr lang="en-US" altLang="en-US"/>
              <a:t>     Leader-Member Exchange (LMX) theory asserts that leaders develop relationships with each member of their work group. A high quality relationship is characterized by the member having high levels of responsibility, decision influence, and access to resources.  Members who enjoy a high quality LMX relationship are said to be in the IN-GROUP.  A low quality LMX relationship is characterized by the leader offering low levels of support to the member, and the member having low levels of responsibility and decision influence.  Members who have a low quality LMX relationship are said to be in the OUT-GROUP. </a:t>
            </a:r>
          </a:p>
          <a:p>
            <a:r>
              <a:rPr lang="en-US" altLang="en-US"/>
              <a:t>     The quality of the leader-member exchange relationship is theorized to be related to work and attitudinal outcomes.  For example, exchange quality has been demonstrated to predict such outcomes as employee withdrawal or resignation, salary and promotion, productivity, job satisfaction, and organizational commitment. </a:t>
            </a:r>
          </a:p>
          <a:p>
            <a:r>
              <a:rPr lang="en-US" altLang="en-US"/>
              <a:t>     For example, imagine a writing class where students must interact with their teacher. Those students who are considered to be in the In-group may have a great deal of interaction time with the teacher.  For example, if Chris's writing style is similar to the teacher's writing style, then the teacher may spend extra time meeting with Chris to discuss writing.  This high level of interaction may increase the likelihood that Chris will be in the In-group.  Additionally, those students within the In-group may be given extra responsibility in the classroom.  </a:t>
            </a:r>
          </a:p>
          <a:p>
            <a:r>
              <a:rPr lang="en-US" altLang="en-US"/>
              <a:t>     Those students in the Out-group, on the other hand, may be given relatively little interaction time with the teacher.  For example, perhaps the teacher disagrees with Jamie's opinions and writing style.  The teacher may interact very little with Jamie because of the dissimilarity of their opinions. Thus, it is likely that Jamie and the teacher will develop a low quality LMX relationship.</a:t>
            </a:r>
          </a:p>
          <a:p>
            <a:endParaRPr lang="en-US" altLang="en-US"/>
          </a:p>
        </p:txBody>
      </p:sp>
    </p:spTree>
    <p:extLst>
      <p:ext uri="{BB962C8B-B14F-4D97-AF65-F5344CB8AC3E}">
        <p14:creationId xmlns:p14="http://schemas.microsoft.com/office/powerpoint/2010/main" val="28558967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269" name="Rectangle 5"/>
          <p:cNvSpPr>
            <a:spLocks noChangeArrowheads="1" noTextEdit="1"/>
          </p:cNvSpPr>
          <p:nvPr>
            <p:ph type="sldImg"/>
          </p:nvPr>
        </p:nvSpPr>
        <p:spPr>
          <a:xfrm>
            <a:off x="1144588" y="685800"/>
            <a:ext cx="4556125" cy="3416300"/>
          </a:xfrm>
          <a:ln cap="flat"/>
        </p:spPr>
      </p:sp>
      <p:sp>
        <p:nvSpPr>
          <p:cNvPr id="11270" name="Rectangle 6"/>
          <p:cNvSpPr>
            <a:spLocks noGrp="1" noChangeArrowheads="1"/>
          </p:cNvSpPr>
          <p:nvPr>
            <p:ph type="body" idx="1"/>
          </p:nvPr>
        </p:nvSpPr>
        <p:spPr>
          <a:xfrm>
            <a:off x="533400" y="4343400"/>
            <a:ext cx="5715000" cy="4343400"/>
          </a:xfrm>
          <a:noFill/>
          <a:ln/>
        </p:spPr>
        <p:txBody>
          <a:bodyPr/>
          <a:lstStyle/>
          <a:p>
            <a:r>
              <a:rPr lang="en-US" altLang="en-US"/>
              <a:t>      The theoretical development of LMX is based on the premise that leader-member relationships emerge as the result of a series of exchanges or interactions during which leader and member roles develop.  </a:t>
            </a:r>
          </a:p>
          <a:p>
            <a:r>
              <a:rPr lang="en-US" altLang="en-US"/>
              <a:t>     This role formation process involves three phases.  During the first phase, role taking, the member enters the organization and the leader assesses his or her abilities and talents.  Based on this assessment, the leader provides opportunities for the member to "take" a specific role.  During the second phase, role making, the leader and the member engage in unstructured and informal negotiation.  It is during the second phase that the member begins to "make" a role.  During the third phase, role routinization, an ongoing social exchange pattern emerges or becomes "routinized."  This entire role formation process is expected to occur early in the member's tenure with the leader.</a:t>
            </a:r>
          </a:p>
        </p:txBody>
      </p:sp>
    </p:spTree>
    <p:extLst>
      <p:ext uri="{BB962C8B-B14F-4D97-AF65-F5344CB8AC3E}">
        <p14:creationId xmlns:p14="http://schemas.microsoft.com/office/powerpoint/2010/main" val="8637898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5"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6"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3317" name="Rectangle 5"/>
          <p:cNvSpPr>
            <a:spLocks noChangeArrowheads="1" noTextEdit="1"/>
          </p:cNvSpPr>
          <p:nvPr>
            <p:ph type="sldImg"/>
          </p:nvPr>
        </p:nvSpPr>
        <p:spPr>
          <a:xfrm>
            <a:off x="1150938" y="692150"/>
            <a:ext cx="4556125" cy="3416300"/>
          </a:xfrm>
          <a:ln cap="flat"/>
        </p:spPr>
      </p:sp>
      <p:sp>
        <p:nvSpPr>
          <p:cNvPr id="13318" name="Rectangle 6"/>
          <p:cNvSpPr>
            <a:spLocks noGrp="1" noChangeArrowheads="1"/>
          </p:cNvSpPr>
          <p:nvPr>
            <p:ph type="body" idx="1"/>
          </p:nvPr>
        </p:nvSpPr>
        <p:spPr>
          <a:xfrm>
            <a:off x="533400" y="4343400"/>
            <a:ext cx="5867400" cy="4114800"/>
          </a:xfrm>
          <a:noFill/>
          <a:ln/>
        </p:spPr>
        <p:txBody>
          <a:bodyPr/>
          <a:lstStyle/>
          <a:p>
            <a:r>
              <a:rPr lang="en-US" altLang="en-US" sz="1000"/>
              <a:t>     Perhaps the most interesting influence on the development of a high quality LMX relationship is affect.  The role formation process develops through a mechanism referred to as "negotiating latitude.”  This negotiation is hypothesized to occur through the series of exchanges or interactions between the leader and the member.  The exchanges, or interactions, of interest were assumed to be primarily work-related in terms of content.  However, recent empirical findings suggest that person-related variables may contribute to LMX in addition to, or instead of, competence and performance.</a:t>
            </a:r>
          </a:p>
          <a:p>
            <a:r>
              <a:rPr lang="en-US" altLang="en-US" sz="1000"/>
              <a:t>     Thus, in addition to work-related variables, the leader's and the member's affective responses to their initial interaction may be important components in the development of the LMX relationship.  The affective responses are influenced by the perceived similarity between the leader and the member.  The more the leader and the member perceive that they are similar, the more they will like each other and the more likely they are to develop a high quality LMX relationship.  Persons who perceive themselves to be similar will be attracted to one another, and therefore will like each other.  It is this level of attraction, or liking, during the initial interaction that often dictates the quality of the LMX relationship.  </a:t>
            </a:r>
          </a:p>
          <a:p>
            <a:r>
              <a:rPr lang="en-US" altLang="en-US" sz="1000"/>
              <a:t>     Additionally, attraction might be affected by the amount of interaction that occurs between the leader and the member.  Persons who are similar are more likely to interact frequently causing an increase in the level of familiarity, which might also influence the level of attraction within an LMX relationship.  In addition, leaders and member who share a high quality LMX relationship tend to interact more about personal topics than about work related topics.  This may occur because these leaders and members may develop a high level of communication comfort and they may feel that they can broach any topic with each other.  </a:t>
            </a:r>
          </a:p>
          <a:p>
            <a:r>
              <a:rPr lang="en-US" altLang="en-US" sz="1000"/>
              <a:t>     The increased interaction may result in higher levels of trust.  Leaders tend to trust In-group subordinates and therefore empower them with decision making authority.  Leaders use delegation, not as a test of the member's abilities, but as a reward for excellent past performance and as a sign of respect and consideration.  Therefore, as trust between the leader and the member increases, the number of delegated responsibilities from the leader to the member, and consequently, the quality of the LMX relationship also increases.</a:t>
            </a:r>
            <a:r>
              <a:rPr lang="en-US" altLang="en-US"/>
              <a:t> </a:t>
            </a:r>
          </a:p>
        </p:txBody>
      </p:sp>
    </p:spTree>
    <p:extLst>
      <p:ext uri="{BB962C8B-B14F-4D97-AF65-F5344CB8AC3E}">
        <p14:creationId xmlns:p14="http://schemas.microsoft.com/office/powerpoint/2010/main" val="26771389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3"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4"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5365" name="Rectangle 5"/>
          <p:cNvSpPr>
            <a:spLocks noChangeArrowheads="1" noTextEdit="1"/>
          </p:cNvSpPr>
          <p:nvPr>
            <p:ph type="sldImg"/>
          </p:nvPr>
        </p:nvSpPr>
        <p:spPr>
          <a:xfrm>
            <a:off x="1150938" y="692150"/>
            <a:ext cx="4556125" cy="3416300"/>
          </a:xfrm>
          <a:ln cap="flat"/>
        </p:spPr>
      </p:sp>
      <p:sp>
        <p:nvSpPr>
          <p:cNvPr id="15366" name="Rectangle 6"/>
          <p:cNvSpPr>
            <a:spLocks noGrp="1" noChangeArrowheads="1"/>
          </p:cNvSpPr>
          <p:nvPr>
            <p:ph type="body" idx="1"/>
          </p:nvPr>
        </p:nvSpPr>
        <p:spPr>
          <a:xfrm>
            <a:off x="533400" y="4343400"/>
            <a:ext cx="5715000" cy="4114800"/>
          </a:xfrm>
          <a:noFill/>
          <a:ln/>
        </p:spPr>
        <p:txBody>
          <a:bodyPr/>
          <a:lstStyle/>
          <a:p>
            <a:r>
              <a:rPr lang="en-US" altLang="en-US"/>
              <a:t>      As mentioned above, many work-related outcomes have been predicted by LMX quality.  For example, LMX quality has been found to predict job satisfaction.   Specifically, as the reported quality of the LMX relationship increases, so does the follower's report of job satisfaction.  Other research has indicated that LMX-outcome relationships are moderated by several variables.</a:t>
            </a:r>
          </a:p>
          <a:p>
            <a:r>
              <a:rPr lang="en-US" altLang="en-US"/>
              <a:t>     Task characteristics as moderators of the LMX-outcome relationship were examined.  By taking into consideration the level of complexity and challenge afforded by the task, a wider variety of outcomes were more strongly predicted than by using LMX quality alone.  For example, LMX quality was found to be correlated positively with high quality performance when the task challenge was extremely low or extremely high.  Additionally, job satisfaction was found to be related more strongly to LMX quality when the type of task was taken into account than when it was not considered.</a:t>
            </a:r>
          </a:p>
          <a:p>
            <a:r>
              <a:rPr lang="en-US" altLang="en-US"/>
              <a:t>     Situational factors, specifically unit size, work load, and financial resources, have also been examined as moderators.  These factors, in conjunction with LMX quality, were able to predict organizational commitment, and to more strongly predict job satisfaction.</a:t>
            </a:r>
          </a:p>
        </p:txBody>
      </p:sp>
    </p:spTree>
    <p:extLst>
      <p:ext uri="{BB962C8B-B14F-4D97-AF65-F5344CB8AC3E}">
        <p14:creationId xmlns:p14="http://schemas.microsoft.com/office/powerpoint/2010/main" val="4206526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1"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2"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7413" name="Rectangle 5"/>
          <p:cNvSpPr>
            <a:spLocks noChangeArrowheads="1" noTextEdit="1"/>
          </p:cNvSpPr>
          <p:nvPr>
            <p:ph type="sldImg"/>
          </p:nvPr>
        </p:nvSpPr>
        <p:spPr>
          <a:xfrm>
            <a:off x="1150938" y="692150"/>
            <a:ext cx="4556125" cy="3416300"/>
          </a:xfrm>
          <a:ln cap="flat"/>
        </p:spPr>
      </p:sp>
      <p:sp>
        <p:nvSpPr>
          <p:cNvPr id="17414" name="Rectangle 6"/>
          <p:cNvSpPr>
            <a:spLocks noGrp="1" noChangeArrowheads="1"/>
          </p:cNvSpPr>
          <p:nvPr>
            <p:ph type="body" idx="1"/>
          </p:nvPr>
        </p:nvSpPr>
        <p:spPr>
          <a:xfrm>
            <a:off x="609600" y="4343400"/>
            <a:ext cx="5638800" cy="4114800"/>
          </a:xfrm>
          <a:noFill/>
          <a:ln/>
        </p:spPr>
        <p:txBody>
          <a:bodyPr/>
          <a:lstStyle/>
          <a:p>
            <a:r>
              <a:rPr lang="en-US" altLang="en-US"/>
              <a:t>     Demographic differences in leaders and members accounted for 17% of the variance in LMX.  It is likely that social categorization on the basis of gender explains a significant amount of LMX variance and it may have a negative impact on LMX relationships in diverse groups.  Specifically, gender diversity in the workplace may have substantial impact on the way leaders and members interact and on the establishment of LMX relationships.  For example, supervisors in mixed sex dyads rated the members' performance lower and reported more negative affect toward members than those supervisors in same sex dyads.  Furthermore, the subordinates in mixed sex dyads rated their level of role ambiguity higher than subordinates in same sex dyads.</a:t>
            </a:r>
          </a:p>
        </p:txBody>
      </p:sp>
    </p:spTree>
    <p:extLst>
      <p:ext uri="{BB962C8B-B14F-4D97-AF65-F5344CB8AC3E}">
        <p14:creationId xmlns:p14="http://schemas.microsoft.com/office/powerpoint/2010/main" val="2714568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59"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0"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9461" name="Rectangle 5"/>
          <p:cNvSpPr>
            <a:spLocks noChangeArrowheads="1" noTextEdit="1"/>
          </p:cNvSpPr>
          <p:nvPr>
            <p:ph type="sldImg"/>
          </p:nvPr>
        </p:nvSpPr>
        <p:spPr>
          <a:xfrm>
            <a:off x="1150938" y="692150"/>
            <a:ext cx="4556125" cy="3416300"/>
          </a:xfrm>
          <a:ln cap="flat"/>
        </p:spPr>
      </p:sp>
      <p:sp>
        <p:nvSpPr>
          <p:cNvPr id="19462" name="Rectangle 6"/>
          <p:cNvSpPr>
            <a:spLocks noGrp="1" noChangeArrowheads="1"/>
          </p:cNvSpPr>
          <p:nvPr>
            <p:ph type="body" idx="1"/>
          </p:nvPr>
        </p:nvSpPr>
        <p:spPr>
          <a:xfrm>
            <a:off x="609600" y="4343400"/>
            <a:ext cx="5715000" cy="4114800"/>
          </a:xfrm>
          <a:noFill/>
          <a:ln/>
        </p:spPr>
        <p:txBody>
          <a:bodyPr/>
          <a:lstStyle/>
          <a:p>
            <a:r>
              <a:rPr lang="en-US" altLang="en-US" sz="1100"/>
              <a:t>     In the first stage of the LMX development process, role-taking, mutual respect is essential.  Leaders and members must each understand how the other views and desires respect.  This is especially difficult in mixed-gender relationships because men and women may interpret or define respect differently.  The leader-member relationship will not develop and progress to the next stage if there is a lack of respect.  This is common in gender diverse relationships because of social categorization on the basis of gender groups and the prevalence of stereotyping.</a:t>
            </a:r>
          </a:p>
          <a:p>
            <a:r>
              <a:rPr lang="en-US" altLang="en-US" sz="1100"/>
              <a:t>     In the second stage of the LMX relationship, role-making, trust must be developed in order for leaders and members to further develop the relationship and influence each other's attitudes and behaviors.  This role-making is critical in diverse dyads.  If trust is violated even a single time in diverse dyadic relationships, the relationship may be destroyed.  Trust is especially critical in diverse relationships because violations may reinforce prior stereotypical experiences and thus foster negative stereotypes and reinforce discriminatory practices.  </a:t>
            </a:r>
          </a:p>
          <a:p>
            <a:r>
              <a:rPr lang="en-US" altLang="en-US" sz="1100"/>
              <a:t>     The final stage of LMX development is role routinization, where mutual obligation is formed.  Any gender relevant issues have already been addressed by this phase.  Role-making has been established by this point and leaders and members have shared meanings.</a:t>
            </a:r>
          </a:p>
          <a:p>
            <a:r>
              <a:rPr lang="en-US" altLang="en-US" sz="1100"/>
              <a:t>     Cultural competence and perspective-taking may also be very important to the LMX process.  In order for a high quality LMX relationship to develop, leaders and members must be able to take each other's perspective.  Cultural and gender barriers may naturally exist that hinder perspective-taking in mixed gender relationships.  Better communication between dyad members and increasing education about other groups may avoid social categorization and the reliance on stereotypes and facilitate the development of high quality LMX relationships regardless of the leader's and the member's sex.</a:t>
            </a:r>
            <a:endParaRPr lang="en-US" altLang="en-US"/>
          </a:p>
          <a:p>
            <a:endParaRPr lang="en-US" altLang="en-US"/>
          </a:p>
        </p:txBody>
      </p:sp>
    </p:spTree>
    <p:extLst>
      <p:ext uri="{BB962C8B-B14F-4D97-AF65-F5344CB8AC3E}">
        <p14:creationId xmlns:p14="http://schemas.microsoft.com/office/powerpoint/2010/main" val="3108621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7" name="Rectangle 3"/>
          <p:cNvSpPr>
            <a:spLocks noChangeArrowheads="1"/>
          </p:cNvSpPr>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8" name="Rectangle 4"/>
          <p:cNvSpPr>
            <a:spLocks noChangeArrowheads="1"/>
          </p:cNvSpP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1509" name="Rectangle 5"/>
          <p:cNvSpPr>
            <a:spLocks noChangeArrowheads="1" noTextEdit="1"/>
          </p:cNvSpPr>
          <p:nvPr>
            <p:ph type="sldImg"/>
          </p:nvPr>
        </p:nvSpPr>
        <p:spPr>
          <a:xfrm>
            <a:off x="1150938" y="692150"/>
            <a:ext cx="4556125" cy="3416300"/>
          </a:xfrm>
          <a:ln cap="flat"/>
        </p:spPr>
      </p:sp>
      <p:sp>
        <p:nvSpPr>
          <p:cNvPr id="21510" name="Rectangle 6"/>
          <p:cNvSpPr>
            <a:spLocks noGrp="1" noChangeArrowheads="1"/>
          </p:cNvSpPr>
          <p:nvPr>
            <p:ph type="body" idx="1"/>
          </p:nvPr>
        </p:nvSpPr>
        <p:spPr>
          <a:xfrm>
            <a:off x="533400" y="4343400"/>
            <a:ext cx="5715000" cy="4114800"/>
          </a:xfrm>
          <a:noFill/>
          <a:ln/>
        </p:spPr>
        <p:txBody>
          <a:bodyPr/>
          <a:lstStyle/>
          <a:p>
            <a:r>
              <a:rPr lang="en-US" altLang="en-US" sz="1100"/>
              <a:t>     Perspective-taking reflects a tendency to use one's existing role-taking capacities in order to entertain the psychological point of view of another person; a non-affective component of dispositional empathy. Empathy consists of empathetic concern, personal distress, and perspective-taking.  Traits related positively to perspective-taking were patience, reasonableness, and sensitivity.  Traits related negatively to perspective-taking were aggressiveness and sarcasm.  </a:t>
            </a:r>
          </a:p>
          <a:p>
            <a:r>
              <a:rPr lang="en-US" altLang="en-US" sz="1100"/>
              <a:t>     High perspective-takers were more accurate than low perspective-takers at judging others.  Perspective-taking is likely to be important in the development of LMX relationships.</a:t>
            </a:r>
          </a:p>
          <a:p>
            <a:r>
              <a:rPr lang="en-US" altLang="en-US" sz="1100"/>
              <a:t>     Three role-taking aspects related to high perspective taking have been identified.  First, role takers must be accurate in their ability to perceive how other's understand and respond to the world.  Second, role takers should have large role-taking ranges.  That is, they should be able to view a situation from many perspectives.  Third, role takers should be able to perceive the other's perspective in depth and have a full understanding of the other's perspective.  When leaders and members are high on these aspects, then the role taking process may result in higher quality LMX relationships. </a:t>
            </a:r>
          </a:p>
          <a:p>
            <a:r>
              <a:rPr lang="en-US" altLang="en-US" sz="1100"/>
              <a:t>     Perspective-taking, also involves suppressing one's usual egocentric point of view and viewing the world from the other's vantage point.  Perspective-taking may influence a member's task motivation.   As the member's level of perspective-taking increases with respect to his or her leader, then the member should be better able to "read" his or her leader.  The member's level of perspective-taking may affect the quality of information shared between the leader and the member. Because perspective-taking has been shown to be related to understanding others, those high in perspective-taking skills may be better able to know what information needs to be discussed in order to reach a solution on the task.</a:t>
            </a:r>
            <a:r>
              <a:rPr lang="en-US" altLang="en-US"/>
              <a:t> </a:t>
            </a:r>
          </a:p>
        </p:txBody>
      </p:sp>
    </p:spTree>
    <p:extLst>
      <p:ext uri="{BB962C8B-B14F-4D97-AF65-F5344CB8AC3E}">
        <p14:creationId xmlns:p14="http://schemas.microsoft.com/office/powerpoint/2010/main" val="355418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1639909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128583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609600"/>
            <a:ext cx="184785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609600"/>
            <a:ext cx="539115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670588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8071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738151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95900" y="1981200"/>
            <a:ext cx="36195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544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580641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268847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14228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420026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816341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9" name="Arc 5"/>
          <p:cNvSpPr>
            <a:spLocks/>
          </p:cNvSpPr>
          <p:nvPr/>
        </p:nvSpPr>
        <p:spPr bwMode="auto">
          <a:xfrm>
            <a:off x="0" y="844550"/>
            <a:ext cx="14478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0" name="Rectangle 6"/>
          <p:cNvSpPr>
            <a:spLocks noGrp="1" noChangeArrowheads="1"/>
          </p:cNvSpPr>
          <p:nvPr>
            <p:ph type="title"/>
          </p:nvPr>
        </p:nvSpPr>
        <p:spPr bwMode="auto">
          <a:xfrm>
            <a:off x="1524000" y="609600"/>
            <a:ext cx="7391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31" name="Rectangle 7"/>
          <p:cNvSpPr>
            <a:spLocks noGrp="1" noChangeArrowheads="1"/>
          </p:cNvSpPr>
          <p:nvPr>
            <p:ph type="body" idx="1"/>
          </p:nvPr>
        </p:nvSpPr>
        <p:spPr bwMode="auto">
          <a:xfrm>
            <a:off x="1524000" y="1981200"/>
            <a:ext cx="7391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2" name="Rectangle 8"/>
          <p:cNvSpPr>
            <a:spLocks noChangeArrowheads="1"/>
          </p:cNvSpPr>
          <p:nvPr/>
        </p:nvSpPr>
        <p:spPr bwMode="auto">
          <a:xfrm>
            <a:off x="3048000" y="6553200"/>
            <a:ext cx="5673725"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lnSpc>
          <a:spcPct val="69000"/>
        </a:lnSpc>
        <a:spcBef>
          <a:spcPct val="0"/>
        </a:spcBef>
        <a:spcAft>
          <a:spcPct val="0"/>
        </a:spcAft>
        <a:defRPr sz="4800" b="1" kern="1200">
          <a:solidFill>
            <a:schemeClr val="tx2"/>
          </a:solidFill>
          <a:latin typeface="+mj-lt"/>
          <a:ea typeface="+mj-ea"/>
          <a:cs typeface="+mj-cs"/>
        </a:defRPr>
      </a:lvl1pPr>
      <a:lvl2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2pPr>
      <a:lvl3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3pPr>
      <a:lvl4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4pPr>
      <a:lvl5pPr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5pPr>
      <a:lvl6pPr marL="4572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6pPr>
      <a:lvl7pPr marL="9144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7pPr>
      <a:lvl8pPr marL="13716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8pPr>
      <a:lvl9pPr marL="1828800" algn="l" rtl="0" eaLnBrk="0" fontAlgn="base" hangingPunct="0">
        <a:lnSpc>
          <a:spcPct val="69000"/>
        </a:lnSpc>
        <a:spcBef>
          <a:spcPct val="0"/>
        </a:spcBef>
        <a:spcAft>
          <a:spcPct val="0"/>
        </a:spcAft>
        <a:defRPr sz="4800" b="1">
          <a:solidFill>
            <a:schemeClr val="tx2"/>
          </a:solidFill>
          <a:latin typeface="Arial Narrow" panose="020B0606020202030204" pitchFamily="34" charset="0"/>
        </a:defRPr>
      </a:lvl9pPr>
    </p:titleStyle>
    <p:bodyStyle>
      <a:lvl1pPr marL="342900" indent="-342900" algn="l" rtl="0" eaLnBrk="0" fontAlgn="base" hangingPunct="0">
        <a:spcBef>
          <a:spcPct val="20000"/>
        </a:spcBef>
        <a:spcAft>
          <a:spcPct val="0"/>
        </a:spcAft>
        <a:buClr>
          <a:schemeClr val="hlink"/>
        </a:buClr>
        <a:buSzPct val="50000"/>
        <a:buFont typeface="Monotype Sorts" pitchFamily="2" charset="2"/>
        <a:buChar char="n"/>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Monotype Sorts" pitchFamily="2" charset="2"/>
        <a:buChar char="u"/>
        <a:defRPr sz="26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hlink"/>
        </a:buClr>
        <a:buSzPct val="64000"/>
        <a:buFont typeface="Monotype Sorts" pitchFamily="2" charset="2"/>
        <a:buChar char="F"/>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SzPct val="10000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hlink"/>
        </a:buClr>
        <a:buSzPct val="10000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304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9" name="Rectangle 3"/>
          <p:cNvSpPr>
            <a:spLocks noChangeArrowheads="1"/>
          </p:cNvSpPr>
          <p:nvPr/>
        </p:nvSpPr>
        <p:spPr bwMode="auto">
          <a:xfrm>
            <a:off x="35814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0" name="Line 4"/>
          <p:cNvSpPr>
            <a:spLocks noChangeShapeType="1"/>
          </p:cNvSpPr>
          <p:nvPr/>
        </p:nvSpPr>
        <p:spPr bwMode="auto">
          <a:xfrm>
            <a:off x="1588" y="1708150"/>
            <a:ext cx="9145587" cy="0"/>
          </a:xfrm>
          <a:prstGeom prst="line">
            <a:avLst/>
          </a:prstGeom>
          <a:noFill/>
          <a:ln w="12700">
            <a:solidFill>
              <a:schemeClr val="bg2"/>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1" name="Arc 5"/>
          <p:cNvSpPr>
            <a:spLocks/>
          </p:cNvSpPr>
          <p:nvPr/>
        </p:nvSpPr>
        <p:spPr bwMode="auto">
          <a:xfrm>
            <a:off x="0" y="844550"/>
            <a:ext cx="2895600" cy="6018213"/>
          </a:xfrm>
          <a:custGeom>
            <a:avLst/>
            <a:gdLst>
              <a:gd name="G0" fmla="+- 0 0 0"/>
              <a:gd name="G1" fmla="+- 21600 0 0"/>
              <a:gd name="G2" fmla="+- 21600 0 0"/>
              <a:gd name="T0" fmla="*/ 0 w 21600"/>
              <a:gd name="T1" fmla="*/ 0 h 21600"/>
              <a:gd name="T2" fmla="*/ 21600 w 21600"/>
              <a:gd name="T3" fmla="*/ 21600 h 21600"/>
              <a:gd name="T4" fmla="*/ 0 w 21600"/>
              <a:gd name="T5" fmla="*/ 21600 h 21600"/>
            </a:gdLst>
            <a:ahLst/>
            <a:cxnLst>
              <a:cxn ang="0">
                <a:pos x="T0" y="T1"/>
              </a:cxn>
              <a:cxn ang="0">
                <a:pos x="T2" y="T3"/>
              </a:cxn>
              <a:cxn ang="0">
                <a:pos x="T4" y="T5"/>
              </a:cxn>
            </a:cxnLst>
            <a:rect l="0" t="0" r="r" b="b"/>
            <a:pathLst>
              <a:path w="21600" h="21600" fill="none" extrusionOk="0">
                <a:moveTo>
                  <a:pt x="-1" y="0"/>
                </a:moveTo>
                <a:cubicBezTo>
                  <a:pt x="11929" y="0"/>
                  <a:pt x="21600" y="9670"/>
                  <a:pt x="21600" y="21600"/>
                </a:cubicBezTo>
              </a:path>
              <a:path w="21600" h="21600" stroke="0" extrusionOk="0">
                <a:moveTo>
                  <a:pt x="-1" y="0"/>
                </a:moveTo>
                <a:cubicBezTo>
                  <a:pt x="11929" y="0"/>
                  <a:pt x="21600" y="9670"/>
                  <a:pt x="21600" y="21600"/>
                </a:cubicBezTo>
                <a:lnTo>
                  <a:pt x="0" y="21600"/>
                </a:lnTo>
                <a:close/>
              </a:path>
            </a:pathLst>
          </a:custGeom>
          <a:solidFill>
            <a:schemeClr val="tx2"/>
          </a:solidFill>
          <a:ln>
            <a:noFill/>
          </a:ln>
          <a:effectLst/>
          <a:extLst>
            <a:ext uri="{91240B29-F687-4F45-9708-019B960494DF}">
              <a14:hiddenLine xmlns:a14="http://schemas.microsoft.com/office/drawing/2010/main" w="9525" cap="rnd">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02" name="Rectangle 6"/>
          <p:cNvSpPr>
            <a:spLocks noGrp="1" noChangeArrowheads="1"/>
          </p:cNvSpPr>
          <p:nvPr>
            <p:ph type="ctrTitle"/>
          </p:nvPr>
        </p:nvSpPr>
        <p:spPr>
          <a:xfrm>
            <a:off x="1143000" y="381000"/>
            <a:ext cx="8001000" cy="4953000"/>
          </a:xfrm>
          <a:noFill/>
          <a:ln/>
        </p:spPr>
        <p:txBody>
          <a:bodyPr/>
          <a:lstStyle/>
          <a:p>
            <a:pPr>
              <a:lnSpc>
                <a:spcPct val="80000"/>
              </a:lnSpc>
            </a:pPr>
            <a:r>
              <a:rPr lang="en-US" altLang="en-US" sz="3200"/>
              <a:t>Industrial-Organizational Psychology</a:t>
            </a:r>
            <a:br>
              <a:rPr lang="en-US" altLang="en-US" sz="3200"/>
            </a:br>
            <a:r>
              <a:rPr lang="en-US" altLang="en-US" sz="3200"/>
              <a:t> Learning Module</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3200"/>
              <a:t/>
            </a:r>
            <a:br>
              <a:rPr lang="en-US" altLang="en-US" sz="3200"/>
            </a:br>
            <a:r>
              <a:rPr lang="en-US" altLang="en-US" sz="3200"/>
              <a:t>         </a:t>
            </a:r>
            <a:r>
              <a:rPr lang="en-US" altLang="en-US"/>
              <a:t>Leader-Member</a:t>
            </a:r>
            <a:br>
              <a:rPr lang="en-US" altLang="en-US"/>
            </a:br>
            <a:r>
              <a:rPr lang="en-US" altLang="en-US"/>
              <a:t>     Exchange (LMX)</a:t>
            </a:r>
            <a:br>
              <a:rPr lang="en-US" altLang="en-US"/>
            </a:br>
            <a:r>
              <a:rPr lang="en-US" altLang="en-US"/>
              <a:t>Theory</a:t>
            </a:r>
          </a:p>
        </p:txBody>
      </p:sp>
      <p:sp>
        <p:nvSpPr>
          <p:cNvPr id="4103" name="Rectangle 7"/>
          <p:cNvSpPr>
            <a:spLocks noChangeArrowheads="1"/>
          </p:cNvSpPr>
          <p:nvPr/>
        </p:nvSpPr>
        <p:spPr bwMode="auto">
          <a:xfrm>
            <a:off x="3429000" y="6553200"/>
            <a:ext cx="5486400"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1400">
                <a:solidFill>
                  <a:schemeClr val="tx2"/>
                </a:solidFill>
                <a:latin typeface="Arial Narrow" panose="020B0606020202030204" pitchFamily="34" charset="0"/>
              </a:rPr>
              <a:t>Prepared by the Society for Industrial and Organizational Psychology - SIOP  © 1998</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2"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Perspective-Taking I Questions</a:t>
            </a:r>
          </a:p>
        </p:txBody>
      </p:sp>
      <p:sp>
        <p:nvSpPr>
          <p:cNvPr id="22533" name="Rectangle 5"/>
          <p:cNvSpPr>
            <a:spLocks noGrp="1" noChangeArrowheads="1"/>
          </p:cNvSpPr>
          <p:nvPr>
            <p:ph type="body" idx="1"/>
          </p:nvPr>
        </p:nvSpPr>
        <p:spPr>
          <a:xfrm>
            <a:off x="1524000" y="1905000"/>
            <a:ext cx="7391400" cy="4495800"/>
          </a:xfrm>
          <a:noFill/>
          <a:ln/>
        </p:spPr>
        <p:txBody>
          <a:bodyPr/>
          <a:lstStyle/>
          <a:p>
            <a:r>
              <a:rPr lang="en-US" altLang="en-US"/>
              <a:t>When you were drawing, did you draw toward yourself or toward your partner? </a:t>
            </a:r>
          </a:p>
          <a:p>
            <a:r>
              <a:rPr lang="en-US" altLang="en-US"/>
              <a:t>How do you think your score on the perspective-taking questionnaire might relate to your performance on this task?</a:t>
            </a:r>
          </a:p>
          <a:p>
            <a:r>
              <a:rPr lang="en-US" altLang="en-US"/>
              <a:t>How do you think one’s tendency or ability to take the perspective (i.e., point of view) of another might influence the ways in which leaders and subordinates interact?</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7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580"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Perspective-Taking II Questions</a:t>
            </a:r>
          </a:p>
        </p:txBody>
      </p:sp>
      <p:sp>
        <p:nvSpPr>
          <p:cNvPr id="24581" name="Rectangle 5"/>
          <p:cNvSpPr>
            <a:spLocks noGrp="1" noChangeArrowheads="1"/>
          </p:cNvSpPr>
          <p:nvPr>
            <p:ph type="body" idx="1"/>
          </p:nvPr>
        </p:nvSpPr>
        <p:spPr>
          <a:xfrm>
            <a:off x="1524000" y="1905000"/>
            <a:ext cx="7391400" cy="4495800"/>
          </a:xfrm>
          <a:noFill/>
          <a:ln/>
        </p:spPr>
        <p:txBody>
          <a:bodyPr/>
          <a:lstStyle/>
          <a:p>
            <a:r>
              <a:rPr lang="en-US" altLang="en-US"/>
              <a:t>How difficult was it for you to imagine drawing from your partner’s perspective? </a:t>
            </a:r>
          </a:p>
          <a:p>
            <a:r>
              <a:rPr lang="en-US" altLang="en-US"/>
              <a:t>How do you think your score on the perspective-taking questionnaire might relate to your performance on this task?</a:t>
            </a:r>
          </a:p>
          <a:p>
            <a:r>
              <a:rPr lang="en-US" altLang="en-US"/>
              <a:t>How do you think one’s tendency or ability to take the perspective (i.e., point of view) of another might influence the ways in which leaders and subordinates interact?</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28"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Perspective-Taking Wrap-up</a:t>
            </a:r>
          </a:p>
        </p:txBody>
      </p:sp>
      <p:sp>
        <p:nvSpPr>
          <p:cNvPr id="26629" name="Rectangle 5"/>
          <p:cNvSpPr>
            <a:spLocks noGrp="1" noChangeArrowheads="1"/>
          </p:cNvSpPr>
          <p:nvPr>
            <p:ph type="body" idx="1"/>
          </p:nvPr>
        </p:nvSpPr>
        <p:spPr>
          <a:xfrm>
            <a:off x="1524000" y="1905000"/>
            <a:ext cx="7391400" cy="4495800"/>
          </a:xfrm>
          <a:noFill/>
          <a:ln/>
        </p:spPr>
        <p:txBody>
          <a:bodyPr/>
          <a:lstStyle/>
          <a:p>
            <a:r>
              <a:rPr lang="en-US" altLang="en-US"/>
              <a:t>3 role-taking aspects related to perspective-taking</a:t>
            </a:r>
          </a:p>
          <a:p>
            <a:pPr lvl="1"/>
            <a:r>
              <a:rPr lang="en-US" altLang="en-US"/>
              <a:t>accurate in ability to perceive how others understand and respond to world</a:t>
            </a:r>
          </a:p>
          <a:p>
            <a:pPr lvl="1"/>
            <a:r>
              <a:rPr lang="en-US" altLang="en-US"/>
              <a:t>can view situations from many perspectives</a:t>
            </a:r>
          </a:p>
          <a:p>
            <a:pPr lvl="1"/>
            <a:r>
              <a:rPr lang="en-US" altLang="en-US"/>
              <a:t>able to perceive other’s perspective in depth</a:t>
            </a:r>
          </a:p>
          <a:p>
            <a:r>
              <a:rPr lang="en-US" altLang="en-US"/>
              <a:t>Leaders and members high on these aspects may have higher quality LMX</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148" name="Rectangle 4"/>
          <p:cNvSpPr>
            <a:spLocks noGrp="1" noChangeArrowheads="1"/>
          </p:cNvSpPr>
          <p:nvPr>
            <p:ph type="title"/>
          </p:nvPr>
        </p:nvSpPr>
        <p:spPr>
          <a:noFill/>
          <a:ln/>
        </p:spPr>
        <p:txBody>
          <a:bodyPr/>
          <a:lstStyle/>
          <a:p>
            <a:pPr>
              <a:lnSpc>
                <a:spcPct val="70000"/>
              </a:lnSpc>
            </a:pPr>
            <a:r>
              <a:rPr lang="en-US" altLang="en-US" sz="4400"/>
              <a:t>Lesson Objectives</a:t>
            </a:r>
          </a:p>
        </p:txBody>
      </p:sp>
      <p:sp>
        <p:nvSpPr>
          <p:cNvPr id="6149" name="Rectangle 5"/>
          <p:cNvSpPr>
            <a:spLocks noGrp="1" noChangeArrowheads="1"/>
          </p:cNvSpPr>
          <p:nvPr>
            <p:ph type="body" idx="1"/>
          </p:nvPr>
        </p:nvSpPr>
        <p:spPr>
          <a:xfrm>
            <a:off x="1524000" y="2590800"/>
            <a:ext cx="7315200" cy="3505200"/>
          </a:xfrm>
          <a:noFill/>
          <a:ln/>
        </p:spPr>
        <p:txBody>
          <a:bodyPr/>
          <a:lstStyle/>
          <a:p>
            <a:r>
              <a:rPr lang="en-US" altLang="en-US"/>
              <a:t>Understand the elements of LMX theory</a:t>
            </a:r>
          </a:p>
          <a:p>
            <a:r>
              <a:rPr lang="en-US" altLang="en-US"/>
              <a:t>Know the precursors and outcomes of LMX</a:t>
            </a:r>
          </a:p>
          <a:p>
            <a:r>
              <a:rPr lang="en-US" altLang="en-US"/>
              <a:t>Know how gender influences fairness in LMX relationships</a:t>
            </a:r>
          </a:p>
          <a:p>
            <a:r>
              <a:rPr lang="en-US" altLang="en-US"/>
              <a:t>Understand the role of perspective taking in LMX</a:t>
            </a:r>
          </a:p>
        </p:txBody>
      </p:sp>
      <p:sp>
        <p:nvSpPr>
          <p:cNvPr id="6150" name="Text Box 6"/>
          <p:cNvSpPr txBox="1">
            <a:spLocks noChangeArrowheads="1"/>
          </p:cNvSpPr>
          <p:nvPr/>
        </p:nvSpPr>
        <p:spPr bwMode="auto">
          <a:xfrm>
            <a:off x="1524000" y="1741488"/>
            <a:ext cx="6042025"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latin typeface="Arial" panose="020B0604020202020204" pitchFamily="34" charset="0"/>
              </a:rPr>
              <a:t>At the end of this lecture, you should:</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196" name="Rectangle 4"/>
          <p:cNvSpPr>
            <a:spLocks noGrp="1" noChangeArrowheads="1"/>
          </p:cNvSpPr>
          <p:nvPr>
            <p:ph type="title"/>
          </p:nvPr>
        </p:nvSpPr>
        <p:spPr>
          <a:xfrm>
            <a:off x="1524000" y="609600"/>
            <a:ext cx="6934200" cy="1143000"/>
          </a:xfrm>
          <a:noFill/>
          <a:ln/>
        </p:spPr>
        <p:txBody>
          <a:bodyPr/>
          <a:lstStyle/>
          <a:p>
            <a:pPr>
              <a:lnSpc>
                <a:spcPct val="70000"/>
              </a:lnSpc>
            </a:pPr>
            <a:r>
              <a:rPr lang="en-US" altLang="en-US" sz="4400"/>
              <a:t>Leader-Member Exchanges</a:t>
            </a:r>
          </a:p>
        </p:txBody>
      </p:sp>
      <p:sp>
        <p:nvSpPr>
          <p:cNvPr id="8197" name="Rectangle 5"/>
          <p:cNvSpPr>
            <a:spLocks noGrp="1" noChangeArrowheads="1"/>
          </p:cNvSpPr>
          <p:nvPr>
            <p:ph type="body" idx="1"/>
          </p:nvPr>
        </p:nvSpPr>
        <p:spPr>
          <a:xfrm>
            <a:off x="1524000" y="2286000"/>
            <a:ext cx="7391400" cy="4038600"/>
          </a:xfrm>
          <a:noFill/>
          <a:ln/>
        </p:spPr>
        <p:txBody>
          <a:bodyPr/>
          <a:lstStyle/>
          <a:p>
            <a:r>
              <a:rPr lang="en-US" altLang="en-US"/>
              <a:t>Leaders develop relationships with each member of work group</a:t>
            </a:r>
          </a:p>
          <a:p>
            <a:r>
              <a:rPr lang="en-US" altLang="en-US"/>
              <a:t>High quality relationship</a:t>
            </a:r>
          </a:p>
          <a:p>
            <a:pPr lvl="1"/>
            <a:r>
              <a:rPr lang="en-US" altLang="en-US"/>
              <a:t>member is part of “in-group”</a:t>
            </a:r>
          </a:p>
          <a:p>
            <a:pPr lvl="1"/>
            <a:r>
              <a:rPr lang="en-US" altLang="en-US"/>
              <a:t>more responsibility, higher satisfaction</a:t>
            </a:r>
          </a:p>
          <a:p>
            <a:r>
              <a:rPr lang="en-US" altLang="en-US"/>
              <a:t>Low quality relationship</a:t>
            </a:r>
          </a:p>
          <a:p>
            <a:pPr lvl="1"/>
            <a:r>
              <a:rPr lang="en-US" altLang="en-US"/>
              <a:t>member is part of “out-group”</a:t>
            </a:r>
          </a:p>
          <a:p>
            <a:pPr lvl="1"/>
            <a:r>
              <a:rPr lang="en-US" altLang="en-US"/>
              <a:t>less responsibility, lower satisfaction</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44"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Theoretical Overview of LMX</a:t>
            </a:r>
          </a:p>
        </p:txBody>
      </p:sp>
      <p:sp>
        <p:nvSpPr>
          <p:cNvPr id="10245" name="Rectangle 5"/>
          <p:cNvSpPr>
            <a:spLocks noGrp="1" noChangeArrowheads="1"/>
          </p:cNvSpPr>
          <p:nvPr>
            <p:ph type="body" idx="1"/>
          </p:nvPr>
        </p:nvSpPr>
        <p:spPr>
          <a:xfrm>
            <a:off x="1524000" y="1447800"/>
            <a:ext cx="7391400" cy="4800600"/>
          </a:xfrm>
          <a:noFill/>
          <a:ln/>
        </p:spPr>
        <p:txBody>
          <a:bodyPr/>
          <a:lstStyle/>
          <a:p>
            <a:r>
              <a:rPr lang="en-US" altLang="en-US"/>
              <a:t>Relationships develop from series of exchanges or interactions</a:t>
            </a:r>
          </a:p>
          <a:p>
            <a:r>
              <a:rPr lang="en-US" altLang="en-US"/>
              <a:t>Phase 1: Role-taking</a:t>
            </a:r>
          </a:p>
          <a:p>
            <a:pPr lvl="1"/>
            <a:r>
              <a:rPr lang="en-US" altLang="en-US"/>
              <a:t>member enters organization</a:t>
            </a:r>
          </a:p>
          <a:p>
            <a:pPr lvl="1"/>
            <a:r>
              <a:rPr lang="en-US" altLang="en-US"/>
              <a:t>leader assesses member’s abilities/talents</a:t>
            </a:r>
          </a:p>
          <a:p>
            <a:r>
              <a:rPr lang="en-US" altLang="en-US"/>
              <a:t>Phase 2: Role-making</a:t>
            </a:r>
          </a:p>
          <a:p>
            <a:pPr lvl="1"/>
            <a:r>
              <a:rPr lang="en-US" altLang="en-US"/>
              <a:t>informal, unstructured negotiation of role</a:t>
            </a:r>
          </a:p>
          <a:p>
            <a:r>
              <a:rPr lang="en-US" altLang="en-US"/>
              <a:t>Phase 3: Role-routinization</a:t>
            </a:r>
          </a:p>
          <a:p>
            <a:pPr lvl="1"/>
            <a:r>
              <a:rPr lang="en-US" altLang="en-US"/>
              <a:t>social exchange pattern emerges</a:t>
            </a:r>
          </a:p>
          <a:p>
            <a:pPr lvl="1"/>
            <a:r>
              <a:rPr lang="en-US" altLang="en-US"/>
              <a:t>becomes routine</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1"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92"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Precursors of LMX</a:t>
            </a:r>
          </a:p>
        </p:txBody>
      </p:sp>
      <p:sp>
        <p:nvSpPr>
          <p:cNvPr id="12293" name="Rectangle 5"/>
          <p:cNvSpPr>
            <a:spLocks noGrp="1" noChangeArrowheads="1"/>
          </p:cNvSpPr>
          <p:nvPr>
            <p:ph type="body" idx="1"/>
          </p:nvPr>
        </p:nvSpPr>
        <p:spPr>
          <a:xfrm>
            <a:off x="1524000" y="1676400"/>
            <a:ext cx="7391400" cy="4800600"/>
          </a:xfrm>
          <a:noFill/>
          <a:ln/>
        </p:spPr>
        <p:txBody>
          <a:bodyPr/>
          <a:lstStyle/>
          <a:p>
            <a:r>
              <a:rPr lang="en-US" altLang="en-US"/>
              <a:t>Member attributes influence relationship</a:t>
            </a:r>
          </a:p>
          <a:p>
            <a:pPr lvl="1"/>
            <a:r>
              <a:rPr lang="en-US" altLang="en-US"/>
              <a:t>extroversion</a:t>
            </a:r>
          </a:p>
          <a:p>
            <a:pPr lvl="1"/>
            <a:r>
              <a:rPr lang="en-US" altLang="en-US"/>
              <a:t>abilities</a:t>
            </a:r>
          </a:p>
          <a:p>
            <a:pPr lvl="1"/>
            <a:r>
              <a:rPr lang="en-US" altLang="en-US"/>
              <a:t>ingratiation behaviors</a:t>
            </a:r>
          </a:p>
          <a:p>
            <a:r>
              <a:rPr lang="en-US" altLang="en-US"/>
              <a:t>Leader provides social support</a:t>
            </a:r>
          </a:p>
          <a:p>
            <a:r>
              <a:rPr lang="en-US" altLang="en-US"/>
              <a:t>Affective responses influence relationship</a:t>
            </a:r>
          </a:p>
          <a:p>
            <a:pPr lvl="1"/>
            <a:r>
              <a:rPr lang="en-US" altLang="en-US"/>
              <a:t>perceived similarity</a:t>
            </a:r>
          </a:p>
          <a:p>
            <a:pPr lvl="1"/>
            <a:r>
              <a:rPr lang="en-US" altLang="en-US"/>
              <a:t>attraction</a:t>
            </a:r>
          </a:p>
          <a:p>
            <a:pPr lvl="2"/>
            <a:r>
              <a:rPr lang="en-US" altLang="en-US"/>
              <a:t>leads to increased interaction</a:t>
            </a:r>
          </a:p>
          <a:p>
            <a:pPr lvl="1"/>
            <a:r>
              <a:rPr lang="en-US" altLang="en-US"/>
              <a:t>trust</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39"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4340"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Outcomes of LMX</a:t>
            </a:r>
          </a:p>
        </p:txBody>
      </p:sp>
      <p:sp>
        <p:nvSpPr>
          <p:cNvPr id="14341" name="Rectangle 5"/>
          <p:cNvSpPr>
            <a:spLocks noGrp="1" noChangeArrowheads="1"/>
          </p:cNvSpPr>
          <p:nvPr>
            <p:ph type="body" idx="1"/>
          </p:nvPr>
        </p:nvSpPr>
        <p:spPr>
          <a:xfrm>
            <a:off x="1524000" y="1905000"/>
            <a:ext cx="7391400" cy="4495800"/>
          </a:xfrm>
          <a:noFill/>
          <a:ln/>
        </p:spPr>
        <p:txBody>
          <a:bodyPr/>
          <a:lstStyle/>
          <a:p>
            <a:r>
              <a:rPr lang="en-US" altLang="en-US"/>
              <a:t>Job satisfaction</a:t>
            </a:r>
          </a:p>
          <a:p>
            <a:r>
              <a:rPr lang="en-US" altLang="en-US"/>
              <a:t>Organizational commitment</a:t>
            </a:r>
          </a:p>
          <a:p>
            <a:r>
              <a:rPr lang="en-US" altLang="en-US"/>
              <a:t>Moderated/affected by other factors</a:t>
            </a:r>
          </a:p>
          <a:p>
            <a:pPr lvl="1"/>
            <a:r>
              <a:rPr lang="en-US" altLang="en-US"/>
              <a:t>type of task matters</a:t>
            </a:r>
          </a:p>
          <a:p>
            <a:pPr lvl="2"/>
            <a:r>
              <a:rPr lang="en-US" altLang="en-US"/>
              <a:t>level of challenge</a:t>
            </a:r>
          </a:p>
          <a:p>
            <a:pPr lvl="1"/>
            <a:r>
              <a:rPr lang="en-US" altLang="en-US"/>
              <a:t>situational factors</a:t>
            </a:r>
          </a:p>
          <a:p>
            <a:pPr lvl="2"/>
            <a:r>
              <a:rPr lang="en-US" altLang="en-US"/>
              <a:t>size of group</a:t>
            </a:r>
          </a:p>
          <a:p>
            <a:pPr lvl="2"/>
            <a:r>
              <a:rPr lang="en-US" altLang="en-US"/>
              <a:t>workload</a:t>
            </a:r>
          </a:p>
          <a:p>
            <a:pPr lvl="2"/>
            <a:r>
              <a:rPr lang="en-US" altLang="en-US"/>
              <a:t>financial resources</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7"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6388"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Gender/Fairness and LMX</a:t>
            </a:r>
          </a:p>
        </p:txBody>
      </p:sp>
      <p:sp>
        <p:nvSpPr>
          <p:cNvPr id="16389" name="Rectangle 5"/>
          <p:cNvSpPr>
            <a:spLocks noGrp="1" noChangeArrowheads="1"/>
          </p:cNvSpPr>
          <p:nvPr>
            <p:ph type="body" idx="1"/>
          </p:nvPr>
        </p:nvSpPr>
        <p:spPr>
          <a:xfrm>
            <a:off x="1524000" y="2286000"/>
            <a:ext cx="7391400" cy="3505200"/>
          </a:xfrm>
          <a:noFill/>
          <a:ln/>
        </p:spPr>
        <p:txBody>
          <a:bodyPr/>
          <a:lstStyle/>
          <a:p>
            <a:r>
              <a:rPr lang="en-US" altLang="en-US"/>
              <a:t>Gender differences influence interactions</a:t>
            </a:r>
          </a:p>
          <a:p>
            <a:r>
              <a:rPr lang="en-US" altLang="en-US"/>
              <a:t>Mixed gender relationships</a:t>
            </a:r>
          </a:p>
          <a:p>
            <a:pPr lvl="1"/>
            <a:r>
              <a:rPr lang="en-US" altLang="en-US"/>
              <a:t>supervisors rate performance lower</a:t>
            </a:r>
          </a:p>
          <a:p>
            <a:pPr lvl="1"/>
            <a:r>
              <a:rPr lang="en-US" altLang="en-US"/>
              <a:t>supervisors report liking subordinate less</a:t>
            </a:r>
          </a:p>
          <a:p>
            <a:pPr lvl="1"/>
            <a:r>
              <a:rPr lang="en-US" altLang="en-US"/>
              <a:t>subordinates experience greater role ambiguity</a:t>
            </a:r>
          </a:p>
          <a:p>
            <a:r>
              <a:rPr lang="en-US" altLang="en-US"/>
              <a:t>Opposite true in same gender relationships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5"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8436"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Gender/Fairness and </a:t>
            </a:r>
            <a:br>
              <a:rPr lang="en-US" altLang="en-US" sz="4000"/>
            </a:br>
            <a:r>
              <a:rPr lang="en-US" altLang="en-US" sz="4000"/>
              <a:t>LMX Process Phases</a:t>
            </a:r>
          </a:p>
        </p:txBody>
      </p:sp>
      <p:sp>
        <p:nvSpPr>
          <p:cNvPr id="18437" name="Rectangle 5"/>
          <p:cNvSpPr>
            <a:spLocks noGrp="1" noChangeArrowheads="1"/>
          </p:cNvSpPr>
          <p:nvPr>
            <p:ph type="body" idx="1"/>
          </p:nvPr>
        </p:nvSpPr>
        <p:spPr>
          <a:xfrm>
            <a:off x="1524000" y="1905000"/>
            <a:ext cx="7391400" cy="4495800"/>
          </a:xfrm>
          <a:noFill/>
          <a:ln/>
        </p:spPr>
        <p:txBody>
          <a:bodyPr/>
          <a:lstStyle/>
          <a:p>
            <a:r>
              <a:rPr lang="en-US" altLang="en-US"/>
              <a:t>1: Role-taking - mutual respect essential</a:t>
            </a:r>
          </a:p>
          <a:p>
            <a:pPr lvl="1"/>
            <a:r>
              <a:rPr lang="en-US" altLang="en-US"/>
              <a:t>men and women define respect differently</a:t>
            </a:r>
          </a:p>
          <a:p>
            <a:pPr lvl="1"/>
            <a:r>
              <a:rPr lang="en-US" altLang="en-US"/>
              <a:t>social categorizing and stereotyping</a:t>
            </a:r>
          </a:p>
          <a:p>
            <a:r>
              <a:rPr lang="en-US" altLang="en-US"/>
              <a:t>2: Role-making - trust develops</a:t>
            </a:r>
          </a:p>
          <a:p>
            <a:pPr lvl="1"/>
            <a:r>
              <a:rPr lang="en-US" altLang="en-US"/>
              <a:t>single violation may destroy relationship</a:t>
            </a:r>
          </a:p>
          <a:p>
            <a:pPr lvl="1"/>
            <a:r>
              <a:rPr lang="en-US" altLang="en-US"/>
              <a:t>violations reinforce negative stereotypes</a:t>
            </a:r>
          </a:p>
          <a:p>
            <a:r>
              <a:rPr lang="en-US" altLang="en-US"/>
              <a:t>3: Role-routinization - mutual obligation</a:t>
            </a:r>
          </a:p>
          <a:p>
            <a:pPr lvl="1"/>
            <a:r>
              <a:rPr lang="en-US" altLang="en-US"/>
              <a:t>gender/fairness issues resolved by this phase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04800" y="6248400"/>
            <a:ext cx="1143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3" name="Rectangle 3"/>
          <p:cNvSpPr>
            <a:spLocks noChangeArrowheads="1"/>
          </p:cNvSpPr>
          <p:nvPr/>
        </p:nvSpPr>
        <p:spPr bwMode="auto">
          <a:xfrm>
            <a:off x="1905000" y="6248400"/>
            <a:ext cx="457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484" name="Rectangle 4"/>
          <p:cNvSpPr>
            <a:spLocks noGrp="1" noChangeArrowheads="1"/>
          </p:cNvSpPr>
          <p:nvPr>
            <p:ph type="title"/>
          </p:nvPr>
        </p:nvSpPr>
        <p:spPr>
          <a:xfrm>
            <a:off x="1524000" y="457200"/>
            <a:ext cx="7391400" cy="1143000"/>
          </a:xfrm>
          <a:noFill/>
          <a:ln/>
        </p:spPr>
        <p:txBody>
          <a:bodyPr/>
          <a:lstStyle/>
          <a:p>
            <a:pPr>
              <a:lnSpc>
                <a:spcPct val="100000"/>
              </a:lnSpc>
            </a:pPr>
            <a:r>
              <a:rPr lang="en-US" altLang="en-US" sz="4000"/>
              <a:t>Perspective-Taking</a:t>
            </a:r>
          </a:p>
        </p:txBody>
      </p:sp>
      <p:sp>
        <p:nvSpPr>
          <p:cNvPr id="20485" name="Rectangle 5"/>
          <p:cNvSpPr>
            <a:spLocks noGrp="1" noChangeArrowheads="1"/>
          </p:cNvSpPr>
          <p:nvPr>
            <p:ph type="body" idx="1"/>
          </p:nvPr>
        </p:nvSpPr>
        <p:spPr>
          <a:xfrm>
            <a:off x="1524000" y="1905000"/>
            <a:ext cx="7391400" cy="4495800"/>
          </a:xfrm>
          <a:noFill/>
          <a:ln/>
        </p:spPr>
        <p:txBody>
          <a:bodyPr/>
          <a:lstStyle/>
          <a:p>
            <a:r>
              <a:rPr lang="en-US" altLang="en-US"/>
              <a:t>Ability to “read” leader or member important in LMX</a:t>
            </a:r>
          </a:p>
          <a:p>
            <a:r>
              <a:rPr lang="en-US" altLang="en-US"/>
              <a:t>Use role-taking skills to entertain the point of view of another</a:t>
            </a:r>
          </a:p>
          <a:p>
            <a:r>
              <a:rPr lang="en-US" altLang="en-US"/>
              <a:t>Associated with empathy, reasonableness, and sensitivity</a:t>
            </a:r>
          </a:p>
          <a:p>
            <a:r>
              <a:rPr lang="en-US" altLang="en-US"/>
              <a:t>Negatively associated with aggressiveness and sarcasm</a:t>
            </a:r>
          </a:p>
        </p:txBody>
      </p:sp>
    </p:spTree>
  </p:cSld>
  <p:clrMapOvr>
    <a:masterClrMapping/>
  </p:clrMapOvr>
  <p:transition/>
</p:sld>
</file>

<file path=ppt/theme/theme1.xml><?xml version="1.0" encoding="utf-8"?>
<a:theme xmlns:a="http://schemas.openxmlformats.org/drawingml/2006/main" name="divers2.ppt">
  <a:themeElements>
    <a:clrScheme name="">
      <a:dk1>
        <a:srgbClr val="00279F"/>
      </a:dk1>
      <a:lt1>
        <a:srgbClr val="FFFFFF"/>
      </a:lt1>
      <a:dk2>
        <a:srgbClr val="081D58"/>
      </a:dk2>
      <a:lt2>
        <a:srgbClr val="010000"/>
      </a:lt2>
      <a:accent1>
        <a:srgbClr val="CCECFF"/>
      </a:accent1>
      <a:accent2>
        <a:srgbClr val="FFFFCC"/>
      </a:accent2>
      <a:accent3>
        <a:srgbClr val="FFFFFF"/>
      </a:accent3>
      <a:accent4>
        <a:srgbClr val="002087"/>
      </a:accent4>
      <a:accent5>
        <a:srgbClr val="E2F4FF"/>
      </a:accent5>
      <a:accent6>
        <a:srgbClr val="E7E7B9"/>
      </a:accent6>
      <a:hlink>
        <a:srgbClr val="280049"/>
      </a:hlink>
      <a:folHlink>
        <a:srgbClr val="FFFFCC"/>
      </a:folHlink>
    </a:clrScheme>
    <a:fontScheme name="divers2.ppt">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ivers2.ppt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ivers2.ppt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ivers2.ppt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ivers2.ppt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ivers2.ppt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ivers2.ppt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ivers2.ppt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C:\MSOFFICE\POWERPNT\divers2.ppt</Template>
  <TotalTime>0</TotalTime>
  <Pages>11</Pages>
  <Words>2365</Words>
  <Application>Microsoft Office PowerPoint</Application>
  <PresentationFormat>On-screen Show (4:3)</PresentationFormat>
  <Paragraphs>104</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Times New Roman</vt:lpstr>
      <vt:lpstr>Arial Narrow</vt:lpstr>
      <vt:lpstr>Arial</vt:lpstr>
      <vt:lpstr>Monotype Sorts</vt:lpstr>
      <vt:lpstr>divers2.ppt</vt:lpstr>
      <vt:lpstr>Industrial-Organizational Psychology  Learning Module              Leader-Member      Exchange (LMX) Theory</vt:lpstr>
      <vt:lpstr>Lesson Objectives</vt:lpstr>
      <vt:lpstr>Leader-Member Exchanges</vt:lpstr>
      <vt:lpstr>Theoretical Overview of LMX</vt:lpstr>
      <vt:lpstr>Precursors of LMX</vt:lpstr>
      <vt:lpstr>Outcomes of LMX</vt:lpstr>
      <vt:lpstr>Gender/Fairness and LMX</vt:lpstr>
      <vt:lpstr>Gender/Fairness and  LMX Process Phases</vt:lpstr>
      <vt:lpstr>Perspective-Taking</vt:lpstr>
      <vt:lpstr>Perspective-Taking I Questions</vt:lpstr>
      <vt:lpstr>Perspective-Taking II Questions</vt:lpstr>
      <vt:lpstr>Perspective-Taking Wrap-up</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SIOP-Industrial-Organizational Psychology  Learning Segment</dc:title>
  <dc:subject>Leader-Member Exchange</dc:subject>
  <dc:creator>Joan Rentsch</dc:creator>
  <cp:keywords/>
  <dc:description/>
  <cp:lastModifiedBy>Jayne Tegge</cp:lastModifiedBy>
  <cp:revision>21</cp:revision>
  <cp:lastPrinted>1998-04-19T15:37:06Z</cp:lastPrinted>
  <dcterms:created xsi:type="dcterms:W3CDTF">1998-04-19T16:48:14Z</dcterms:created>
  <dcterms:modified xsi:type="dcterms:W3CDTF">2015-08-06T20:28:56Z</dcterms:modified>
</cp:coreProperties>
</file>