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63" r:id="rId4"/>
    <p:sldId id="259" r:id="rId5"/>
    <p:sldId id="260" r:id="rId6"/>
    <p:sldId id="258" r:id="rId7"/>
    <p:sldId id="262" r:id="rId8"/>
    <p:sldId id="261"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33" d="100"/>
          <a:sy n="33" d="100"/>
        </p:scale>
        <p:origin x="-924" y="-174"/>
      </p:cViewPr>
      <p:guideLst>
        <p:guide orient="horz" pos="2160"/>
        <p:guide pos="2880"/>
      </p:guideLst>
    </p:cSldViewPr>
  </p:slideViewPr>
  <p:sorterViewPr>
    <p:cViewPr>
      <p:scale>
        <a:sx n="66" d="100"/>
        <a:sy n="66" d="100"/>
      </p:scale>
      <p:origin x="0" y="954"/>
    </p:cViewPr>
  </p:sorterViewPr>
  <p:notesViewPr>
    <p:cSldViewPr>
      <p:cViewPr varScale="1">
        <p:scale>
          <a:sx n="63" d="100"/>
          <a:sy n="63" d="100"/>
        </p:scale>
        <p:origin x="2630" y="6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0217B736-EE6C-4EA3-BEFF-3520B60D55BA}" type="slidenum">
              <a:rPr lang="en-US" altLang="en-US"/>
              <a:pPr/>
              <a:t>‹#›</a:t>
            </a:fld>
            <a:endParaRPr lang="en-US" altLang="en-US"/>
          </a:p>
        </p:txBody>
      </p:sp>
    </p:spTree>
    <p:extLst>
      <p:ext uri="{BB962C8B-B14F-4D97-AF65-F5344CB8AC3E}">
        <p14:creationId xmlns:p14="http://schemas.microsoft.com/office/powerpoint/2010/main" val="4191101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43A744AC-C654-438B-9E5B-5CE76057F66B}"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2619356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269677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932587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noFill/>
          <a:ln/>
        </p:spPr>
        <p:txBody>
          <a:bodyPr/>
          <a:lstStyle/>
          <a:p>
            <a:r>
              <a:rPr lang="en-US" altLang="en-US"/>
              <a:t>     Motivation theories consist of combinations of needs, incentives, goals, and reinforcers.  </a:t>
            </a:r>
          </a:p>
          <a:p>
            <a:r>
              <a:rPr lang="en-US" altLang="en-US"/>
              <a:t>     Needs can be basic physiological drives such as hunger, safety, and shelter (i.e., the lower levels of Maslow’s hierarchy).  Needs can also be driven by social forces such as a need for prestige, achievement, or social interaction.  Because different employees have different needs (e.g., some work merely for the paycheck), managers need to pay close attention to the needs of individual employees.</a:t>
            </a:r>
          </a:p>
          <a:p>
            <a:r>
              <a:rPr lang="en-US" altLang="en-US"/>
              <a:t>     Incentives are situational factors that also motivate.  Incentives include the anticipation of rewards or the fear of punishment.  Several motivation theories focus on the management of expectations that one will be rewarded.  If an employee is relatively certain that overtime will lead to a bonus, that employee will be more motivated to work the overtime.</a:t>
            </a:r>
          </a:p>
          <a:p>
            <a:r>
              <a:rPr lang="en-US" altLang="en-US"/>
              <a:t>     Reinforcers in organizational settings are typically rewards.  Paychecks, bonuses, and promotions are all consequences that encourage an employee to continue the behaviors that achieved the rewards.  However, these extrinsic rewards tend to be of limited (i.e., short-term) motivational value.  Intrinsic reinforcers such as rewarding or interesting work and a sense of accomplishment can be very strong motivators.</a:t>
            </a:r>
          </a:p>
          <a:p>
            <a:r>
              <a:rPr lang="en-US" altLang="en-US"/>
              <a:t>     </a:t>
            </a:r>
            <a:r>
              <a:rPr lang="en-US" altLang="en-US" b="1" i="1"/>
              <a:t>Reinforcement theory and goal setting theory will be the focus of this lecture because they are the two theories most readily applied in organizational settings.</a:t>
            </a:r>
          </a:p>
          <a:p>
            <a:endParaRPr lang="en-US" altLang="en-US"/>
          </a:p>
        </p:txBody>
      </p:sp>
    </p:spTree>
    <p:extLst>
      <p:ext uri="{BB962C8B-B14F-4D97-AF65-F5344CB8AC3E}">
        <p14:creationId xmlns:p14="http://schemas.microsoft.com/office/powerpoint/2010/main" val="2450813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50938" y="692150"/>
            <a:ext cx="4556125" cy="3416300"/>
          </a:xfrm>
          <a:ln cap="flat"/>
        </p:spPr>
      </p:sp>
      <p:sp>
        <p:nvSpPr>
          <p:cNvPr id="11270" name="Rectangle 6"/>
          <p:cNvSpPr>
            <a:spLocks noGrp="1" noChangeArrowheads="1"/>
          </p:cNvSpPr>
          <p:nvPr>
            <p:ph type="body" idx="1"/>
          </p:nvPr>
        </p:nvSpPr>
        <p:spPr>
          <a:noFill/>
          <a:ln/>
        </p:spPr>
        <p:txBody>
          <a:bodyPr/>
          <a:lstStyle/>
          <a:p>
            <a:r>
              <a:rPr lang="en-US" altLang="en-US"/>
              <a:t>     The recursive nature of motivation is illustrated in reinforcement theory.  In short, if hard work leads to a valued reward such as a paycheck, raise, bonus, or promotion and this reward satisfies a need, the employee will be motivated to continue with the hard work.  In this case, the reward is the reinforcer.</a:t>
            </a:r>
          </a:p>
          <a:p>
            <a:r>
              <a:rPr lang="en-US" altLang="en-US"/>
              <a:t>    It is important to note that the work itself can be a motivator.  For instance, if the work is interesting and rewarding, it can create a sense of accomplishment, that in turn satisfies a need for achievement and thus motivate work in the future.  In this case, the sense of accomplishment is the reinforcer.</a:t>
            </a:r>
          </a:p>
        </p:txBody>
      </p:sp>
    </p:spTree>
    <p:extLst>
      <p:ext uri="{BB962C8B-B14F-4D97-AF65-F5344CB8AC3E}">
        <p14:creationId xmlns:p14="http://schemas.microsoft.com/office/powerpoint/2010/main" val="2212380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noFill/>
          <a:ln/>
        </p:spPr>
        <p:txBody>
          <a:bodyPr/>
          <a:lstStyle/>
          <a:p>
            <a:r>
              <a:rPr lang="en-US" altLang="en-US"/>
              <a:t>     Organizational behavior-modification programs apply many of the principles of operant conditioning.  Working conditions are established so that appropriate reinforcement is linked to desired performance on the job. Types of rewards and schedules of reinforcement are manipulated to maximize motivation. The assumption is that  when a clear contingency is established between performance and reinforcement, it leads to and maintains high levels of motivation to perform effectively.  </a:t>
            </a:r>
          </a:p>
          <a:p>
            <a:r>
              <a:rPr lang="en-US" altLang="en-US"/>
              <a:t>     FOR DEMONSTRATING THE PRINCIPLES OF REINFORCEMENT THEORIES AND THEIR APPLICATION IN INDUSTRY, SHOW THE MOVIE: Business, Behaviorism, and the Bottom Line.  This movie illustrates the use of reinforcement principles, motivation concepts, and employees’ performance levels at work by Emery Air Freight management.</a:t>
            </a:r>
          </a:p>
        </p:txBody>
      </p:sp>
    </p:spTree>
    <p:extLst>
      <p:ext uri="{BB962C8B-B14F-4D97-AF65-F5344CB8AC3E}">
        <p14:creationId xmlns:p14="http://schemas.microsoft.com/office/powerpoint/2010/main" val="1549304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635445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noFill/>
          <a:ln/>
        </p:spPr>
        <p:txBody>
          <a:bodyPr/>
          <a:lstStyle/>
          <a:p>
            <a:r>
              <a:rPr lang="en-US" altLang="en-US"/>
              <a:t>     Locke’s (1968, 1990) goal-setting theory states that individuals make calculated decisions about their desired goals.  Once individuals determine the goals they intend to achieve, these goals and intentions direct and motivate efforts to attain them.  Thus, setting goals affects behavior of the individuals and their job-related performance.</a:t>
            </a:r>
          </a:p>
          <a:p>
            <a:r>
              <a:rPr lang="en-US" altLang="en-US"/>
              <a:t>     Research has demonstrated that participation in goal-setting and acceptance of the goals are critical to commitment to the task/goal.  Similarly, receiving feedback on goal achievement is also critical for motivation.  If an employee does not get timely and accurate feedback on performance, it’s impossible to know what behaviors to continue in order to achieve similar goals in the future.</a:t>
            </a:r>
          </a:p>
          <a:p>
            <a:r>
              <a:rPr lang="en-US" altLang="en-US"/>
              <a:t>     One other interesting finding is that goals themselves are not reinforcing.  The motivation comes from the dissatisfaction with discrepancies between what was achieved and what was originally hoped for.  The discrepancies motivate people to work harder next time.</a:t>
            </a:r>
          </a:p>
          <a:p>
            <a:endParaRPr lang="en-US" altLang="en-US"/>
          </a:p>
        </p:txBody>
      </p:sp>
    </p:spTree>
    <p:extLst>
      <p:ext uri="{BB962C8B-B14F-4D97-AF65-F5344CB8AC3E}">
        <p14:creationId xmlns:p14="http://schemas.microsoft.com/office/powerpoint/2010/main" val="198440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150938" y="692150"/>
            <a:ext cx="4556125" cy="3416300"/>
          </a:xfrm>
          <a:ln cap="flat"/>
        </p:spPr>
      </p:sp>
      <p:sp>
        <p:nvSpPr>
          <p:cNvPr id="15366" name="Rectangle 6"/>
          <p:cNvSpPr>
            <a:spLocks noGrp="1" noChangeArrowheads="1"/>
          </p:cNvSpPr>
          <p:nvPr>
            <p:ph type="body" idx="1"/>
          </p:nvPr>
        </p:nvSpPr>
        <p:spPr>
          <a:noFill/>
          <a:ln/>
        </p:spPr>
        <p:txBody>
          <a:bodyPr/>
          <a:lstStyle/>
          <a:p>
            <a:r>
              <a:rPr lang="en-US" altLang="en-US"/>
              <a:t>I/O psychologists also help employers design compensation systems and incentive plans that will help to motivate employees.  Perhaps direct the discussion among the students by also asking them if they’ve had a job where they worked on commission or for bonuses.  That will help to make the goal-setting concept more concrete for the students.</a:t>
            </a:r>
          </a:p>
        </p:txBody>
      </p:sp>
    </p:spTree>
    <p:extLst>
      <p:ext uri="{BB962C8B-B14F-4D97-AF65-F5344CB8AC3E}">
        <p14:creationId xmlns:p14="http://schemas.microsoft.com/office/powerpoint/2010/main" val="1399715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noFill/>
          <a:ln/>
        </p:spPr>
        <p:txBody>
          <a:bodyPr/>
          <a:lstStyle/>
          <a:p>
            <a:r>
              <a:rPr lang="en-US" altLang="en-US"/>
              <a:t>     Management By Objectives (MBO) is a performance appraisal and motivation system.  Managers identify specific results that an employee is expected to achieve in a given amount of time.  Usually, the manager consults with the employee to set the performance goals and to create the action steps that will be necessary to achieve the goals.</a:t>
            </a:r>
          </a:p>
          <a:p>
            <a:r>
              <a:rPr lang="en-US" altLang="en-US"/>
              <a:t>     Organizational Behavior Modification (OBM) is a process of establishing reinforcement contingencies for desired work behaviors.  Bonus and incentive plans are often part of an OBM system.</a:t>
            </a:r>
          </a:p>
          <a:p>
            <a:r>
              <a:rPr lang="en-US" altLang="en-US"/>
              <a:t>     I/O psychologists sometimes provide advice on the design of compensation systems.  The work being done, the type of employees, the nature of the environment all influence they type of compensation that would be best for an organization.  Similarly, I/O psychologists help employers identify the criteria necessary to make fair and accurate decisions about raises, promotions, and other rewards.</a:t>
            </a:r>
          </a:p>
        </p:txBody>
      </p:sp>
    </p:spTree>
    <p:extLst>
      <p:ext uri="{BB962C8B-B14F-4D97-AF65-F5344CB8AC3E}">
        <p14:creationId xmlns:p14="http://schemas.microsoft.com/office/powerpoint/2010/main" val="1477750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DF93E9F-DE9D-461F-91EE-13EF37911DEA}" type="slidenum">
              <a:rPr lang="en-US" altLang="en-US"/>
              <a:pPr/>
              <a:t>‹#›</a:t>
            </a:fld>
            <a:endParaRPr lang="en-US" altLang="en-US"/>
          </a:p>
        </p:txBody>
      </p:sp>
    </p:spTree>
    <p:extLst>
      <p:ext uri="{BB962C8B-B14F-4D97-AF65-F5344CB8AC3E}">
        <p14:creationId xmlns:p14="http://schemas.microsoft.com/office/powerpoint/2010/main" val="886280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8CBFBAB-5F75-4836-8E1A-608DF7B0A132}" type="slidenum">
              <a:rPr lang="en-US" altLang="en-US"/>
              <a:pPr/>
              <a:t>‹#›</a:t>
            </a:fld>
            <a:endParaRPr lang="en-US" altLang="en-US"/>
          </a:p>
        </p:txBody>
      </p:sp>
    </p:spTree>
    <p:extLst>
      <p:ext uri="{BB962C8B-B14F-4D97-AF65-F5344CB8AC3E}">
        <p14:creationId xmlns:p14="http://schemas.microsoft.com/office/powerpoint/2010/main" val="137424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3A968E0-A6EE-4804-A5DE-FDD4AB4547FE}" type="slidenum">
              <a:rPr lang="en-US" altLang="en-US"/>
              <a:pPr/>
              <a:t>‹#›</a:t>
            </a:fld>
            <a:endParaRPr lang="en-US" altLang="en-US"/>
          </a:p>
        </p:txBody>
      </p:sp>
    </p:spTree>
    <p:extLst>
      <p:ext uri="{BB962C8B-B14F-4D97-AF65-F5344CB8AC3E}">
        <p14:creationId xmlns:p14="http://schemas.microsoft.com/office/powerpoint/2010/main" val="2050329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E64D7AB-DCB9-49FF-9302-C0F87642D480}" type="slidenum">
              <a:rPr lang="en-US" altLang="en-US"/>
              <a:pPr/>
              <a:t>‹#›</a:t>
            </a:fld>
            <a:endParaRPr lang="en-US" altLang="en-US"/>
          </a:p>
        </p:txBody>
      </p:sp>
    </p:spTree>
    <p:extLst>
      <p:ext uri="{BB962C8B-B14F-4D97-AF65-F5344CB8AC3E}">
        <p14:creationId xmlns:p14="http://schemas.microsoft.com/office/powerpoint/2010/main" val="3753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3CF4925-BDF6-4A26-B118-7636BEB4E139}" type="slidenum">
              <a:rPr lang="en-US" altLang="en-US"/>
              <a:pPr/>
              <a:t>‹#›</a:t>
            </a:fld>
            <a:endParaRPr lang="en-US" altLang="en-US"/>
          </a:p>
        </p:txBody>
      </p:sp>
    </p:spTree>
    <p:extLst>
      <p:ext uri="{BB962C8B-B14F-4D97-AF65-F5344CB8AC3E}">
        <p14:creationId xmlns:p14="http://schemas.microsoft.com/office/powerpoint/2010/main" val="359599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B0B7773-195A-4338-8028-52B0F4A711BE}" type="slidenum">
              <a:rPr lang="en-US" altLang="en-US"/>
              <a:pPr/>
              <a:t>‹#›</a:t>
            </a:fld>
            <a:endParaRPr lang="en-US" altLang="en-US"/>
          </a:p>
        </p:txBody>
      </p:sp>
    </p:spTree>
    <p:extLst>
      <p:ext uri="{BB962C8B-B14F-4D97-AF65-F5344CB8AC3E}">
        <p14:creationId xmlns:p14="http://schemas.microsoft.com/office/powerpoint/2010/main" val="34764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06ED9CE-F147-4D83-A7DB-63271D555FD3}" type="slidenum">
              <a:rPr lang="en-US" altLang="en-US"/>
              <a:pPr/>
              <a:t>‹#›</a:t>
            </a:fld>
            <a:endParaRPr lang="en-US" altLang="en-US"/>
          </a:p>
        </p:txBody>
      </p:sp>
    </p:spTree>
    <p:extLst>
      <p:ext uri="{BB962C8B-B14F-4D97-AF65-F5344CB8AC3E}">
        <p14:creationId xmlns:p14="http://schemas.microsoft.com/office/powerpoint/2010/main" val="2082636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4AA3D73-3D79-4996-865C-167FD4DA6E24}" type="slidenum">
              <a:rPr lang="en-US" altLang="en-US"/>
              <a:pPr/>
              <a:t>‹#›</a:t>
            </a:fld>
            <a:endParaRPr lang="en-US" altLang="en-US"/>
          </a:p>
        </p:txBody>
      </p:sp>
    </p:spTree>
    <p:extLst>
      <p:ext uri="{BB962C8B-B14F-4D97-AF65-F5344CB8AC3E}">
        <p14:creationId xmlns:p14="http://schemas.microsoft.com/office/powerpoint/2010/main" val="42316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6AC0563-6EDD-4DD9-A438-3A7C6B3B7FCE}" type="slidenum">
              <a:rPr lang="en-US" altLang="en-US"/>
              <a:pPr/>
              <a:t>‹#›</a:t>
            </a:fld>
            <a:endParaRPr lang="en-US" altLang="en-US"/>
          </a:p>
        </p:txBody>
      </p:sp>
    </p:spTree>
    <p:extLst>
      <p:ext uri="{BB962C8B-B14F-4D97-AF65-F5344CB8AC3E}">
        <p14:creationId xmlns:p14="http://schemas.microsoft.com/office/powerpoint/2010/main" val="2377089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799F1E6-5669-47B0-8608-EEF566574351}" type="slidenum">
              <a:rPr lang="en-US" altLang="en-US"/>
              <a:pPr/>
              <a:t>‹#›</a:t>
            </a:fld>
            <a:endParaRPr lang="en-US" altLang="en-US"/>
          </a:p>
        </p:txBody>
      </p:sp>
    </p:spTree>
    <p:extLst>
      <p:ext uri="{BB962C8B-B14F-4D97-AF65-F5344CB8AC3E}">
        <p14:creationId xmlns:p14="http://schemas.microsoft.com/office/powerpoint/2010/main" val="498119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1733FDD-5AB8-4F32-90EA-0BD73FC6A2A4}" type="slidenum">
              <a:rPr lang="en-US" altLang="en-US"/>
              <a:pPr/>
              <a:t>‹#›</a:t>
            </a:fld>
            <a:endParaRPr lang="en-US" altLang="en-US"/>
          </a:p>
        </p:txBody>
      </p:sp>
    </p:spTree>
    <p:extLst>
      <p:ext uri="{BB962C8B-B14F-4D97-AF65-F5344CB8AC3E}">
        <p14:creationId xmlns:p14="http://schemas.microsoft.com/office/powerpoint/2010/main" val="2523652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7ED94F49-FDC6-4FCE-AE34-5F207EE3FF66}"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6858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a:t>Motivation and Performance</a:t>
            </a:r>
          </a:p>
        </p:txBody>
      </p:sp>
      <p:sp>
        <p:nvSpPr>
          <p:cNvPr id="4103"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xfrm>
            <a:off x="1524000" y="838200"/>
            <a:ext cx="5562600" cy="838200"/>
          </a:xfrm>
          <a:noFill/>
          <a:ln/>
        </p:spPr>
        <p:txBody>
          <a:bodyPr/>
          <a:lstStyle/>
          <a:p>
            <a:pPr>
              <a:lnSpc>
                <a:spcPct val="70000"/>
              </a:lnSpc>
            </a:pPr>
            <a:r>
              <a:rPr lang="en-US" altLang="en-US"/>
              <a:t>Lesson Objectives</a:t>
            </a:r>
            <a:endParaRPr lang="en-US" altLang="en-US" sz="5400"/>
          </a:p>
        </p:txBody>
      </p:sp>
      <p:sp>
        <p:nvSpPr>
          <p:cNvPr id="18437" name="Rectangle 5"/>
          <p:cNvSpPr>
            <a:spLocks noGrp="1" noChangeArrowheads="1"/>
          </p:cNvSpPr>
          <p:nvPr>
            <p:ph type="body" idx="1"/>
          </p:nvPr>
        </p:nvSpPr>
        <p:spPr>
          <a:xfrm>
            <a:off x="1524000" y="2667000"/>
            <a:ext cx="7391400" cy="2819400"/>
          </a:xfrm>
          <a:noFill/>
          <a:ln/>
        </p:spPr>
        <p:txBody>
          <a:bodyPr/>
          <a:lstStyle/>
          <a:p>
            <a:r>
              <a:rPr lang="en-US" altLang="en-US"/>
              <a:t>Know the definition and components of motivation</a:t>
            </a:r>
          </a:p>
          <a:p>
            <a:r>
              <a:rPr lang="en-US" altLang="en-US"/>
              <a:t>Understand reinforcement and goal setting</a:t>
            </a:r>
          </a:p>
          <a:p>
            <a:r>
              <a:rPr lang="en-US" altLang="en-US"/>
              <a:t>Understand how these concepts are applied to motivate employees</a:t>
            </a:r>
          </a:p>
        </p:txBody>
      </p:sp>
      <p:sp>
        <p:nvSpPr>
          <p:cNvPr id="18438" name="Rectangle 6"/>
          <p:cNvSpPr>
            <a:spLocks noChangeArrowheads="1"/>
          </p:cNvSpPr>
          <p:nvPr/>
        </p:nvSpPr>
        <p:spPr bwMode="auto">
          <a:xfrm>
            <a:off x="1524000" y="19812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nSpc>
                <a:spcPct val="69000"/>
              </a:lnSpc>
              <a:defRPr sz="4800" b="1">
                <a:solidFill>
                  <a:schemeClr val="tx2"/>
                </a:solidFill>
                <a:latin typeface="Arial Narrow" panose="020B0606020202030204" pitchFamily="34" charset="0"/>
              </a:defRPr>
            </a:lvl1pPr>
            <a:lvl2pPr>
              <a:lnSpc>
                <a:spcPct val="69000"/>
              </a:lnSpc>
              <a:defRPr sz="4800" b="1">
                <a:solidFill>
                  <a:schemeClr val="tx2"/>
                </a:solidFill>
                <a:latin typeface="Arial Narrow" panose="020B0606020202030204" pitchFamily="34" charset="0"/>
              </a:defRPr>
            </a:lvl2pPr>
            <a:lvl3pPr>
              <a:lnSpc>
                <a:spcPct val="69000"/>
              </a:lnSpc>
              <a:defRPr sz="4800" b="1">
                <a:solidFill>
                  <a:schemeClr val="tx2"/>
                </a:solidFill>
                <a:latin typeface="Arial Narrow" panose="020B0606020202030204" pitchFamily="34" charset="0"/>
              </a:defRPr>
            </a:lvl3pPr>
            <a:lvl4pPr>
              <a:lnSpc>
                <a:spcPct val="69000"/>
              </a:lnSpc>
              <a:defRPr sz="4800" b="1">
                <a:solidFill>
                  <a:schemeClr val="tx2"/>
                </a:solidFill>
                <a:latin typeface="Arial Narrow" panose="020B0606020202030204" pitchFamily="34" charset="0"/>
              </a:defRPr>
            </a:lvl4pPr>
            <a:lvl5pPr>
              <a:lnSpc>
                <a:spcPct val="69000"/>
              </a:lnSpc>
              <a:defRPr sz="4800" b="1">
                <a:solidFill>
                  <a:schemeClr val="tx2"/>
                </a:solidFill>
                <a:latin typeface="Arial Narrow" panose="020B0606020202030204" pitchFamily="34" charset="0"/>
              </a:defRPr>
            </a:lvl5pPr>
            <a:lvl6pPr marL="45720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a:lstStyle>
          <a:p>
            <a:pPr>
              <a:lnSpc>
                <a:spcPct val="70000"/>
              </a:lnSpc>
            </a:pPr>
            <a:r>
              <a:rPr lang="en-US" altLang="en-US" sz="2800" b="0">
                <a:solidFill>
                  <a:schemeClr val="tx1"/>
                </a:solidFill>
                <a:latin typeface="Arial" panose="020B0604020202020204" pitchFamily="34" charset="0"/>
              </a:rPr>
              <a:t>At the end of this lecture, you should:</a:t>
            </a:r>
            <a:endParaRPr lang="en-US" altLang="en-US" sz="2800"/>
          </a:p>
        </p:txBody>
      </p:sp>
      <p:sp>
        <p:nvSpPr>
          <p:cNvPr id="18439"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xfrm>
            <a:off x="1524000" y="228600"/>
            <a:ext cx="7391400" cy="1143000"/>
          </a:xfrm>
          <a:noFill/>
          <a:ln/>
        </p:spPr>
        <p:txBody>
          <a:bodyPr/>
          <a:lstStyle/>
          <a:p>
            <a:pPr>
              <a:lnSpc>
                <a:spcPct val="70000"/>
              </a:lnSpc>
            </a:pPr>
            <a:r>
              <a:rPr lang="en-US" altLang="en-US" sz="4400"/>
              <a:t>Motivation Defined</a:t>
            </a:r>
          </a:p>
        </p:txBody>
      </p:sp>
      <p:sp>
        <p:nvSpPr>
          <p:cNvPr id="6149" name="Rectangle 5"/>
          <p:cNvSpPr>
            <a:spLocks noGrp="1" noChangeArrowheads="1"/>
          </p:cNvSpPr>
          <p:nvPr>
            <p:ph type="body" idx="1"/>
          </p:nvPr>
        </p:nvSpPr>
        <p:spPr>
          <a:xfrm>
            <a:off x="1524000" y="1524000"/>
            <a:ext cx="7391400" cy="4495800"/>
          </a:xfrm>
          <a:noFill/>
          <a:ln/>
        </p:spPr>
        <p:txBody>
          <a:bodyPr/>
          <a:lstStyle/>
          <a:p>
            <a:r>
              <a:rPr lang="en-US" altLang="en-US"/>
              <a:t>Any force that energizes and directs people to perform their jobs</a:t>
            </a:r>
          </a:p>
          <a:p>
            <a:r>
              <a:rPr lang="en-US" altLang="en-US"/>
              <a:t>Intent of behavior is to satisfy needs and achieve goals</a:t>
            </a:r>
          </a:p>
          <a:p>
            <a:pPr lvl="1"/>
            <a:r>
              <a:rPr lang="en-US" altLang="en-US"/>
              <a:t>needs: physiological (hunger) or social (achievement)</a:t>
            </a:r>
          </a:p>
          <a:p>
            <a:pPr lvl="1"/>
            <a:r>
              <a:rPr lang="en-US" altLang="en-US"/>
              <a:t>incentives: situational factors that direct behavior to achieve goals that satisfy needs</a:t>
            </a:r>
          </a:p>
          <a:p>
            <a:pPr lvl="1"/>
            <a:r>
              <a:rPr lang="en-US" altLang="en-US"/>
              <a:t>reinforcers: consequences of behavior that affect probability of repeating behavior</a:t>
            </a:r>
          </a:p>
        </p:txBody>
      </p:sp>
      <p:sp>
        <p:nvSpPr>
          <p:cNvPr id="615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Reinforcement Theory</a:t>
            </a:r>
          </a:p>
        </p:txBody>
      </p:sp>
      <p:sp>
        <p:nvSpPr>
          <p:cNvPr id="10245" name="Rectangle 5"/>
          <p:cNvSpPr>
            <a:spLocks noGrp="1" noChangeArrowheads="1"/>
          </p:cNvSpPr>
          <p:nvPr>
            <p:ph type="body" idx="1"/>
          </p:nvPr>
        </p:nvSpPr>
        <p:spPr>
          <a:xfrm>
            <a:off x="1524000" y="1524000"/>
            <a:ext cx="7391400" cy="1066800"/>
          </a:xfrm>
          <a:noFill/>
          <a:ln/>
        </p:spPr>
        <p:txBody>
          <a:bodyPr/>
          <a:lstStyle/>
          <a:p>
            <a:r>
              <a:rPr lang="en-US" altLang="en-US"/>
              <a:t>When a need exists, we are motivated  to work hard to achieve goal, to satisfy needs.</a:t>
            </a:r>
          </a:p>
        </p:txBody>
      </p:sp>
      <p:sp>
        <p:nvSpPr>
          <p:cNvPr id="10247" name="Rectangle 7"/>
          <p:cNvSpPr>
            <a:spLocks noChangeArrowheads="1"/>
          </p:cNvSpPr>
          <p:nvPr/>
        </p:nvSpPr>
        <p:spPr bwMode="auto">
          <a:xfrm>
            <a:off x="6329363" y="4267200"/>
            <a:ext cx="2117725" cy="730250"/>
          </a:xfrm>
          <a:prstGeom prst="rect">
            <a:avLst/>
          </a:prstGeom>
          <a:noFill/>
          <a:ln w="2857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sz="2000">
                <a:latin typeface="Arial" panose="020B0604020202020204" pitchFamily="34" charset="0"/>
              </a:rPr>
              <a:t>Reinforcement</a:t>
            </a:r>
          </a:p>
          <a:p>
            <a:pPr algn="ctr"/>
            <a:r>
              <a:rPr lang="en-US" altLang="en-US" sz="2000">
                <a:latin typeface="Arial" panose="020B0604020202020204" pitchFamily="34" charset="0"/>
              </a:rPr>
              <a:t>(Needs satisfied)</a:t>
            </a:r>
          </a:p>
        </p:txBody>
      </p:sp>
      <p:sp>
        <p:nvSpPr>
          <p:cNvPr id="10248" name="Rectangle 8"/>
          <p:cNvSpPr>
            <a:spLocks noChangeArrowheads="1"/>
          </p:cNvSpPr>
          <p:nvPr/>
        </p:nvSpPr>
        <p:spPr bwMode="auto">
          <a:xfrm>
            <a:off x="4557713" y="5715000"/>
            <a:ext cx="1482725" cy="730250"/>
          </a:xfrm>
          <a:prstGeom prst="rect">
            <a:avLst/>
          </a:prstGeom>
          <a:noFill/>
          <a:ln w="2857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sz="2000">
                <a:latin typeface="Arial" panose="020B0604020202020204" pitchFamily="34" charset="0"/>
              </a:rPr>
              <a:t>Incentive</a:t>
            </a:r>
          </a:p>
          <a:p>
            <a:pPr algn="ctr"/>
            <a:r>
              <a:rPr lang="en-US" altLang="en-US" sz="2000">
                <a:latin typeface="Arial" panose="020B0604020202020204" pitchFamily="34" charset="0"/>
              </a:rPr>
              <a:t>(Paycheck)</a:t>
            </a:r>
          </a:p>
        </p:txBody>
      </p:sp>
      <p:sp>
        <p:nvSpPr>
          <p:cNvPr id="10251" name="Rectangle 11"/>
          <p:cNvSpPr>
            <a:spLocks noChangeArrowheads="1"/>
          </p:cNvSpPr>
          <p:nvPr/>
        </p:nvSpPr>
        <p:spPr bwMode="auto">
          <a:xfrm>
            <a:off x="4613275" y="2743200"/>
            <a:ext cx="1370013" cy="730250"/>
          </a:xfrm>
          <a:prstGeom prst="rect">
            <a:avLst/>
          </a:prstGeom>
          <a:noFill/>
          <a:ln w="2857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sz="2000">
                <a:latin typeface="Arial" panose="020B0604020202020204" pitchFamily="34" charset="0"/>
              </a:rPr>
              <a:t>Motivation</a:t>
            </a:r>
          </a:p>
          <a:p>
            <a:pPr algn="ctr"/>
            <a:r>
              <a:rPr lang="en-US" altLang="en-US" sz="2000">
                <a:latin typeface="Arial" panose="020B0604020202020204" pitchFamily="34" charset="0"/>
              </a:rPr>
              <a:t>to perform</a:t>
            </a:r>
          </a:p>
        </p:txBody>
      </p:sp>
      <p:sp>
        <p:nvSpPr>
          <p:cNvPr id="10254" name="Rectangle 14"/>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10258" name="Arc 18"/>
          <p:cNvSpPr>
            <a:spLocks/>
          </p:cNvSpPr>
          <p:nvPr/>
        </p:nvSpPr>
        <p:spPr bwMode="auto">
          <a:xfrm flipH="1">
            <a:off x="3200400" y="3124200"/>
            <a:ext cx="1370013" cy="1143000"/>
          </a:xfrm>
          <a:custGeom>
            <a:avLst/>
            <a:gdLst>
              <a:gd name="G0" fmla="+- 0 0 0"/>
              <a:gd name="G1" fmla="+- 21600 0 0"/>
              <a:gd name="G2" fmla="+- 21600 0 0"/>
              <a:gd name="T0" fmla="*/ 0 w 21579"/>
              <a:gd name="T1" fmla="*/ 0 h 21600"/>
              <a:gd name="T2" fmla="*/ 21579 w 21579"/>
              <a:gd name="T3" fmla="*/ 20642 h 21600"/>
              <a:gd name="T4" fmla="*/ 0 w 21579"/>
              <a:gd name="T5" fmla="*/ 21600 h 21600"/>
            </a:gdLst>
            <a:ahLst/>
            <a:cxnLst>
              <a:cxn ang="0">
                <a:pos x="T0" y="T1"/>
              </a:cxn>
              <a:cxn ang="0">
                <a:pos x="T2" y="T3"/>
              </a:cxn>
              <a:cxn ang="0">
                <a:pos x="T4" y="T5"/>
              </a:cxn>
            </a:cxnLst>
            <a:rect l="0" t="0" r="r" b="b"/>
            <a:pathLst>
              <a:path w="21579" h="21600" fill="none" extrusionOk="0">
                <a:moveTo>
                  <a:pt x="-1" y="0"/>
                </a:moveTo>
                <a:cubicBezTo>
                  <a:pt x="11556" y="0"/>
                  <a:pt x="21066" y="9096"/>
                  <a:pt x="21578" y="20642"/>
                </a:cubicBezTo>
              </a:path>
              <a:path w="21579" h="21600" stroke="0" extrusionOk="0">
                <a:moveTo>
                  <a:pt x="-1" y="0"/>
                </a:moveTo>
                <a:cubicBezTo>
                  <a:pt x="11556" y="0"/>
                  <a:pt x="21066" y="9096"/>
                  <a:pt x="21578" y="20642"/>
                </a:cubicBezTo>
                <a:lnTo>
                  <a:pt x="0" y="21600"/>
                </a:lnTo>
                <a:close/>
              </a:path>
            </a:pathLst>
          </a:custGeom>
          <a:noFill/>
          <a:ln w="28575">
            <a:solidFill>
              <a:schemeClr val="bg2"/>
            </a:solidFill>
            <a:round/>
            <a:headEnd type="none" w="sm" len="sm"/>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Arc 20"/>
          <p:cNvSpPr>
            <a:spLocks/>
          </p:cNvSpPr>
          <p:nvPr/>
        </p:nvSpPr>
        <p:spPr bwMode="auto">
          <a:xfrm rot="16160282" flipH="1">
            <a:off x="3346450" y="4875213"/>
            <a:ext cx="1071563" cy="1366837"/>
          </a:xfrm>
          <a:custGeom>
            <a:avLst/>
            <a:gdLst>
              <a:gd name="G0" fmla="+- 0 0 0"/>
              <a:gd name="G1" fmla="+- 21600 0 0"/>
              <a:gd name="G2" fmla="+- 21600 0 0"/>
              <a:gd name="T0" fmla="*/ 0 w 21600"/>
              <a:gd name="T1" fmla="*/ 0 h 22357"/>
              <a:gd name="T2" fmla="*/ 21587 w 21600"/>
              <a:gd name="T3" fmla="*/ 22357 h 22357"/>
              <a:gd name="T4" fmla="*/ 0 w 21600"/>
              <a:gd name="T5" fmla="*/ 21600 h 22357"/>
            </a:gdLst>
            <a:ahLst/>
            <a:cxnLst>
              <a:cxn ang="0">
                <a:pos x="T0" y="T1"/>
              </a:cxn>
              <a:cxn ang="0">
                <a:pos x="T2" y="T3"/>
              </a:cxn>
              <a:cxn ang="0">
                <a:pos x="T4" y="T5"/>
              </a:cxn>
            </a:cxnLst>
            <a:rect l="0" t="0" r="r" b="b"/>
            <a:pathLst>
              <a:path w="21600" h="22357" fill="none" extrusionOk="0">
                <a:moveTo>
                  <a:pt x="-1" y="0"/>
                </a:moveTo>
                <a:cubicBezTo>
                  <a:pt x="11929" y="0"/>
                  <a:pt x="21600" y="9670"/>
                  <a:pt x="21600" y="21600"/>
                </a:cubicBezTo>
                <a:cubicBezTo>
                  <a:pt x="21600" y="21852"/>
                  <a:pt x="21595" y="22104"/>
                  <a:pt x="21586" y="22356"/>
                </a:cubicBezTo>
              </a:path>
              <a:path w="21600" h="22357" stroke="0" extrusionOk="0">
                <a:moveTo>
                  <a:pt x="-1" y="0"/>
                </a:moveTo>
                <a:cubicBezTo>
                  <a:pt x="11929" y="0"/>
                  <a:pt x="21600" y="9670"/>
                  <a:pt x="21600" y="21600"/>
                </a:cubicBezTo>
                <a:cubicBezTo>
                  <a:pt x="21600" y="21852"/>
                  <a:pt x="21595" y="22104"/>
                  <a:pt x="21586" y="22356"/>
                </a:cubicBezTo>
                <a:lnTo>
                  <a:pt x="0" y="21600"/>
                </a:lnTo>
                <a:close/>
              </a:path>
            </a:pathLst>
          </a:custGeom>
          <a:noFill/>
          <a:ln w="28575">
            <a:solidFill>
              <a:schemeClr val="bg2"/>
            </a:solidFill>
            <a:round/>
            <a:headEnd type="none" w="sm" len="sm"/>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1" name="Arc 21"/>
          <p:cNvSpPr>
            <a:spLocks/>
          </p:cNvSpPr>
          <p:nvPr/>
        </p:nvSpPr>
        <p:spPr bwMode="auto">
          <a:xfrm rot="10809450" flipH="1">
            <a:off x="6018213" y="5026025"/>
            <a:ext cx="1371600" cy="10683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bg2"/>
            </a:solidFill>
            <a:round/>
            <a:headEnd type="none" w="sm" len="sm"/>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rc 22"/>
          <p:cNvSpPr>
            <a:spLocks/>
          </p:cNvSpPr>
          <p:nvPr/>
        </p:nvSpPr>
        <p:spPr bwMode="auto">
          <a:xfrm rot="5426730" flipH="1">
            <a:off x="6132512" y="3006726"/>
            <a:ext cx="1141413" cy="1376362"/>
          </a:xfrm>
          <a:custGeom>
            <a:avLst/>
            <a:gdLst>
              <a:gd name="G0" fmla="+- 0 0 0"/>
              <a:gd name="G1" fmla="+- 21600 0 0"/>
              <a:gd name="G2" fmla="+- 21600 0 0"/>
              <a:gd name="T0" fmla="*/ 0 w 21600"/>
              <a:gd name="T1" fmla="*/ 0 h 22357"/>
              <a:gd name="T2" fmla="*/ 21587 w 21600"/>
              <a:gd name="T3" fmla="*/ 22357 h 22357"/>
              <a:gd name="T4" fmla="*/ 0 w 21600"/>
              <a:gd name="T5" fmla="*/ 21600 h 22357"/>
            </a:gdLst>
            <a:ahLst/>
            <a:cxnLst>
              <a:cxn ang="0">
                <a:pos x="T0" y="T1"/>
              </a:cxn>
              <a:cxn ang="0">
                <a:pos x="T2" y="T3"/>
              </a:cxn>
              <a:cxn ang="0">
                <a:pos x="T4" y="T5"/>
              </a:cxn>
            </a:cxnLst>
            <a:rect l="0" t="0" r="r" b="b"/>
            <a:pathLst>
              <a:path w="21600" h="22357" fill="none" extrusionOk="0">
                <a:moveTo>
                  <a:pt x="-1" y="0"/>
                </a:moveTo>
                <a:cubicBezTo>
                  <a:pt x="11929" y="0"/>
                  <a:pt x="21600" y="9670"/>
                  <a:pt x="21600" y="21600"/>
                </a:cubicBezTo>
                <a:cubicBezTo>
                  <a:pt x="21600" y="21852"/>
                  <a:pt x="21595" y="22104"/>
                  <a:pt x="21586" y="22356"/>
                </a:cubicBezTo>
              </a:path>
              <a:path w="21600" h="22357" stroke="0" extrusionOk="0">
                <a:moveTo>
                  <a:pt x="-1" y="0"/>
                </a:moveTo>
                <a:cubicBezTo>
                  <a:pt x="11929" y="0"/>
                  <a:pt x="21600" y="9670"/>
                  <a:pt x="21600" y="21600"/>
                </a:cubicBezTo>
                <a:cubicBezTo>
                  <a:pt x="21600" y="21852"/>
                  <a:pt x="21595" y="22104"/>
                  <a:pt x="21586" y="22356"/>
                </a:cubicBezTo>
                <a:lnTo>
                  <a:pt x="0" y="21600"/>
                </a:lnTo>
                <a:close/>
              </a:path>
            </a:pathLst>
          </a:custGeom>
          <a:noFill/>
          <a:ln w="28575">
            <a:solidFill>
              <a:schemeClr val="bg2"/>
            </a:solidFill>
            <a:round/>
            <a:headEnd type="none" w="sm" len="sm"/>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Rectangle 23"/>
          <p:cNvSpPr>
            <a:spLocks noChangeArrowheads="1"/>
          </p:cNvSpPr>
          <p:nvPr/>
        </p:nvSpPr>
        <p:spPr bwMode="auto">
          <a:xfrm>
            <a:off x="2366963" y="4267200"/>
            <a:ext cx="1665287" cy="730250"/>
          </a:xfrm>
          <a:prstGeom prst="rect">
            <a:avLst/>
          </a:prstGeom>
          <a:noFill/>
          <a:ln w="2857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sz="2000">
                <a:latin typeface="Arial" panose="020B0604020202020204" pitchFamily="34" charset="0"/>
              </a:rPr>
              <a:t>Performance</a:t>
            </a:r>
          </a:p>
          <a:p>
            <a:pPr algn="ctr"/>
            <a:r>
              <a:rPr lang="en-US" altLang="en-US" sz="2000">
                <a:latin typeface="Arial" panose="020B0604020202020204" pitchFamily="34" charset="0"/>
              </a:rPr>
              <a:t>(Hard work)</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Reinforcement Theory (cont.)</a:t>
            </a:r>
          </a:p>
        </p:txBody>
      </p:sp>
      <p:sp>
        <p:nvSpPr>
          <p:cNvPr id="12293" name="Rectangle 5"/>
          <p:cNvSpPr>
            <a:spLocks noGrp="1" noChangeArrowheads="1"/>
          </p:cNvSpPr>
          <p:nvPr>
            <p:ph type="body" idx="1"/>
          </p:nvPr>
        </p:nvSpPr>
        <p:spPr>
          <a:xfrm>
            <a:off x="1524000" y="1905000"/>
            <a:ext cx="7391400" cy="4495800"/>
          </a:xfrm>
          <a:noFill/>
          <a:ln/>
        </p:spPr>
        <p:txBody>
          <a:bodyPr/>
          <a:lstStyle/>
          <a:p>
            <a:r>
              <a:rPr lang="en-US" altLang="en-US"/>
              <a:t>Employees will repeat responses that are positively reinforced</a:t>
            </a:r>
          </a:p>
          <a:p>
            <a:r>
              <a:rPr lang="en-US" altLang="en-US"/>
              <a:t>Individual must operate on environment to earn the reward</a:t>
            </a:r>
          </a:p>
          <a:p>
            <a:r>
              <a:rPr lang="en-US" altLang="en-US"/>
              <a:t>Effects will depend on schedules of reinforcement</a:t>
            </a:r>
          </a:p>
          <a:p>
            <a:pPr lvl="1"/>
            <a:r>
              <a:rPr lang="en-US" altLang="en-US"/>
              <a:t>monthly paycheck</a:t>
            </a:r>
          </a:p>
          <a:p>
            <a:pPr lvl="1"/>
            <a:r>
              <a:rPr lang="en-US" altLang="en-US"/>
              <a:t>daily bonuses</a:t>
            </a:r>
          </a:p>
          <a:p>
            <a:pPr lvl="1"/>
            <a:r>
              <a:rPr lang="en-US" altLang="en-US"/>
              <a:t>working piece-rate on assembly line</a:t>
            </a:r>
          </a:p>
        </p:txBody>
      </p:sp>
      <p:sp>
        <p:nvSpPr>
          <p:cNvPr id="12294"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Case #1 Discussion</a:t>
            </a:r>
          </a:p>
        </p:txBody>
      </p:sp>
      <p:sp>
        <p:nvSpPr>
          <p:cNvPr id="8197" name="Rectangle 5"/>
          <p:cNvSpPr>
            <a:spLocks noGrp="1" noChangeArrowheads="1"/>
          </p:cNvSpPr>
          <p:nvPr>
            <p:ph type="body" idx="1"/>
          </p:nvPr>
        </p:nvSpPr>
        <p:spPr>
          <a:xfrm>
            <a:off x="1524000" y="1676400"/>
            <a:ext cx="7391400" cy="4800600"/>
          </a:xfrm>
          <a:noFill/>
          <a:ln/>
        </p:spPr>
        <p:txBody>
          <a:bodyPr/>
          <a:lstStyle/>
          <a:p>
            <a:r>
              <a:rPr lang="en-US" altLang="en-US"/>
              <a:t>What was being used as motivation in this case?</a:t>
            </a:r>
          </a:p>
          <a:p>
            <a:r>
              <a:rPr lang="en-US" altLang="en-US"/>
              <a:t>What effects on “performance” were seen?</a:t>
            </a:r>
          </a:p>
          <a:p>
            <a:r>
              <a:rPr lang="en-US" altLang="en-US"/>
              <a:t>How do these issues illustrate:</a:t>
            </a:r>
          </a:p>
          <a:p>
            <a:pPr lvl="1"/>
            <a:r>
              <a:rPr lang="en-US" altLang="en-US"/>
              <a:t>Needs</a:t>
            </a:r>
          </a:p>
          <a:p>
            <a:pPr lvl="1"/>
            <a:r>
              <a:rPr lang="en-US" altLang="en-US"/>
              <a:t>Incentives</a:t>
            </a:r>
          </a:p>
          <a:p>
            <a:pPr lvl="1"/>
            <a:r>
              <a:rPr lang="en-US" altLang="en-US"/>
              <a:t>Reinforcers</a:t>
            </a:r>
          </a:p>
          <a:p>
            <a:r>
              <a:rPr lang="en-US" altLang="en-US"/>
              <a:t>How are these concepts used in your jobs?</a:t>
            </a:r>
          </a:p>
          <a:p>
            <a:r>
              <a:rPr lang="en-US" altLang="en-US"/>
              <a:t>Would this work for everyone?</a:t>
            </a:r>
          </a:p>
        </p:txBody>
      </p:sp>
      <p:sp>
        <p:nvSpPr>
          <p:cNvPr id="8198"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Goal-Setting Theory</a:t>
            </a:r>
          </a:p>
        </p:txBody>
      </p:sp>
      <p:sp>
        <p:nvSpPr>
          <p:cNvPr id="16389" name="Rectangle 5"/>
          <p:cNvSpPr>
            <a:spLocks noGrp="1" noChangeArrowheads="1"/>
          </p:cNvSpPr>
          <p:nvPr>
            <p:ph type="body" idx="1"/>
          </p:nvPr>
        </p:nvSpPr>
        <p:spPr>
          <a:xfrm>
            <a:off x="1524000" y="1905000"/>
            <a:ext cx="7391400" cy="3886200"/>
          </a:xfrm>
          <a:noFill/>
          <a:ln/>
        </p:spPr>
        <p:txBody>
          <a:bodyPr/>
          <a:lstStyle/>
          <a:p>
            <a:r>
              <a:rPr lang="en-US" altLang="en-US"/>
              <a:t>We rationally set task-related goals</a:t>
            </a:r>
          </a:p>
          <a:p>
            <a:r>
              <a:rPr lang="en-US" altLang="en-US"/>
              <a:t>We decide on the effort and time to be invested to achieve goals</a:t>
            </a:r>
          </a:p>
          <a:p>
            <a:r>
              <a:rPr lang="en-US" altLang="en-US"/>
              <a:t>Goals must be:</a:t>
            </a:r>
          </a:p>
          <a:p>
            <a:pPr lvl="1"/>
            <a:r>
              <a:rPr lang="en-US" altLang="en-US"/>
              <a:t>specific (not “do your best”)</a:t>
            </a:r>
          </a:p>
          <a:p>
            <a:pPr lvl="1"/>
            <a:r>
              <a:rPr lang="en-US" altLang="en-US"/>
              <a:t>challenging but attainable</a:t>
            </a:r>
          </a:p>
          <a:p>
            <a:pPr lvl="1"/>
            <a:r>
              <a:rPr lang="en-US" altLang="en-US"/>
              <a:t>accepted</a:t>
            </a:r>
          </a:p>
          <a:p>
            <a:r>
              <a:rPr lang="en-US" altLang="en-US"/>
              <a:t>Feedback on performance is critical</a:t>
            </a:r>
          </a:p>
        </p:txBody>
      </p:sp>
      <p:sp>
        <p:nvSpPr>
          <p:cNvPr id="1639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Case #2 Discussion</a:t>
            </a:r>
          </a:p>
        </p:txBody>
      </p:sp>
      <p:sp>
        <p:nvSpPr>
          <p:cNvPr id="14341" name="Rectangle 5"/>
          <p:cNvSpPr>
            <a:spLocks noGrp="1" noChangeArrowheads="1"/>
          </p:cNvSpPr>
          <p:nvPr>
            <p:ph type="body" idx="1"/>
          </p:nvPr>
        </p:nvSpPr>
        <p:spPr>
          <a:xfrm>
            <a:off x="1524000" y="2286000"/>
            <a:ext cx="7391400" cy="4114800"/>
          </a:xfrm>
          <a:noFill/>
          <a:ln/>
        </p:spPr>
        <p:txBody>
          <a:bodyPr/>
          <a:lstStyle/>
          <a:p>
            <a:r>
              <a:rPr lang="en-US" altLang="en-US"/>
              <a:t>What are the pros and cons of establishing goals at work or school?</a:t>
            </a:r>
          </a:p>
          <a:p>
            <a:r>
              <a:rPr lang="en-US" altLang="en-US"/>
              <a:t>Would setting goals before you start influence your effort invested?</a:t>
            </a:r>
          </a:p>
          <a:p>
            <a:pPr lvl="1"/>
            <a:r>
              <a:rPr lang="en-US" altLang="en-US"/>
              <a:t>In your job?</a:t>
            </a:r>
          </a:p>
          <a:p>
            <a:pPr lvl="1"/>
            <a:r>
              <a:rPr lang="en-US" altLang="en-US"/>
              <a:t>In school?</a:t>
            </a:r>
          </a:p>
          <a:p>
            <a:r>
              <a:rPr lang="en-US" altLang="en-US"/>
              <a:t>What kind of goals would you set?</a:t>
            </a:r>
          </a:p>
          <a:p>
            <a:r>
              <a:rPr lang="en-US" altLang="en-US"/>
              <a:t>How difficult should goals be?</a:t>
            </a:r>
          </a:p>
        </p:txBody>
      </p:sp>
      <p:sp>
        <p:nvSpPr>
          <p:cNvPr id="14342"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How I/O psychologists help employers motivate workers</a:t>
            </a:r>
          </a:p>
        </p:txBody>
      </p:sp>
      <p:sp>
        <p:nvSpPr>
          <p:cNvPr id="20485" name="Rectangle 5"/>
          <p:cNvSpPr>
            <a:spLocks noGrp="1" noChangeArrowheads="1"/>
          </p:cNvSpPr>
          <p:nvPr>
            <p:ph type="body" idx="1"/>
          </p:nvPr>
        </p:nvSpPr>
        <p:spPr>
          <a:xfrm>
            <a:off x="1752600" y="1905000"/>
            <a:ext cx="7391400" cy="4572000"/>
          </a:xfrm>
          <a:noFill/>
          <a:ln/>
        </p:spPr>
        <p:txBody>
          <a:bodyPr/>
          <a:lstStyle/>
          <a:p>
            <a:r>
              <a:rPr lang="en-US" altLang="en-US"/>
              <a:t>Designing Management-By-Objectives (MBO) programs</a:t>
            </a:r>
          </a:p>
          <a:p>
            <a:pPr lvl="1"/>
            <a:r>
              <a:rPr lang="en-US" altLang="en-US"/>
              <a:t>managers and employees set performance goals together</a:t>
            </a:r>
          </a:p>
          <a:p>
            <a:r>
              <a:rPr lang="en-US" altLang="en-US"/>
              <a:t>Establishing organizational behavior modification programs</a:t>
            </a:r>
          </a:p>
          <a:p>
            <a:pPr lvl="1"/>
            <a:r>
              <a:rPr lang="en-US" altLang="en-US"/>
              <a:t>using reinforcement concepts in the workplace</a:t>
            </a:r>
          </a:p>
          <a:p>
            <a:r>
              <a:rPr lang="en-US" altLang="en-US"/>
              <a:t>Providing advice on reward systems</a:t>
            </a:r>
          </a:p>
          <a:p>
            <a:pPr lvl="1"/>
            <a:r>
              <a:rPr lang="en-US" altLang="en-US"/>
              <a:t>compensation, promotions, etc.</a:t>
            </a:r>
          </a:p>
        </p:txBody>
      </p:sp>
      <p:sp>
        <p:nvSpPr>
          <p:cNvPr id="2048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theme/theme1.xml><?xml version="1.0" encoding="utf-8"?>
<a:theme xmlns:a="http://schemas.openxmlformats.org/drawingml/2006/main" name="divers2.pp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pp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vers2.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C:\MSOFFICE\POWERPNT\divers2.ppt</Template>
  <TotalTime>1</TotalTime>
  <Pages>7</Pages>
  <Words>1322</Words>
  <Application>Microsoft Office PowerPoint</Application>
  <PresentationFormat>On-screen Show (4:3)</PresentationFormat>
  <Paragraphs>85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Times New Roman</vt:lpstr>
      <vt:lpstr>Arial Narrow</vt:lpstr>
      <vt:lpstr>Arial</vt:lpstr>
      <vt:lpstr>Monotype Sorts</vt:lpstr>
      <vt:lpstr>divers2.ppt</vt:lpstr>
      <vt:lpstr>Industrial-Organizational Psychology  Learning Module      Motivation and Performance</vt:lpstr>
      <vt:lpstr>Lesson Objectives</vt:lpstr>
      <vt:lpstr>Motivation Defined</vt:lpstr>
      <vt:lpstr>Reinforcement Theory</vt:lpstr>
      <vt:lpstr>Reinforcement Theory (cont.)</vt:lpstr>
      <vt:lpstr>Case #1 Discussion</vt:lpstr>
      <vt:lpstr>Goal-Setting Theory</vt:lpstr>
      <vt:lpstr>Case #2 Discussion</vt:lpstr>
      <vt:lpstr>How I/O psychologists help employers motivate workers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Motivating Performance</dc:subject>
  <dc:creator>Geula Lowenberg</dc:creator>
  <cp:keywords/>
  <dc:description/>
  <cp:lastModifiedBy>Jayne Tegge</cp:lastModifiedBy>
  <cp:revision>13</cp:revision>
  <cp:lastPrinted>1998-12-22T22:20:05Z</cp:lastPrinted>
  <dcterms:created xsi:type="dcterms:W3CDTF">1998-04-20T20:01:30Z</dcterms:created>
  <dcterms:modified xsi:type="dcterms:W3CDTF">2015-08-06T20:50:14Z</dcterms:modified>
</cp:coreProperties>
</file>