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64" r:id="rId3"/>
    <p:sldId id="266" r:id="rId4"/>
    <p:sldId id="285" r:id="rId5"/>
    <p:sldId id="267" r:id="rId6"/>
    <p:sldId id="268" r:id="rId7"/>
    <p:sldId id="269" r:id="rId8"/>
    <p:sldId id="270" r:id="rId9"/>
    <p:sldId id="278" r:id="rId10"/>
    <p:sldId id="279" r:id="rId11"/>
    <p:sldId id="280" r:id="rId12"/>
    <p:sldId id="284" r:id="rId13"/>
    <p:sldId id="271" r:id="rId14"/>
    <p:sldId id="272" r:id="rId15"/>
    <p:sldId id="273" r:id="rId16"/>
    <p:sldId id="274" r:id="rId17"/>
    <p:sldId id="275" r:id="rId18"/>
    <p:sldId id="276" r:id="rId19"/>
    <p:sldId id="277" r:id="rId20"/>
    <p:sldId id="281" r:id="rId21"/>
    <p:sldId id="282" r:id="rId22"/>
    <p:sldId id="283"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94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5"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1530" y="2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76A8E44B-003E-41ED-9F3C-D503240359C6}" type="slidenum">
              <a:rPr lang="en-US" altLang="en-US"/>
              <a:pPr/>
              <a:t>‹#›</a:t>
            </a:fld>
            <a:endParaRPr lang="en-US" altLang="en-US"/>
          </a:p>
        </p:txBody>
      </p:sp>
    </p:spTree>
    <p:extLst>
      <p:ext uri="{BB962C8B-B14F-4D97-AF65-F5344CB8AC3E}">
        <p14:creationId xmlns:p14="http://schemas.microsoft.com/office/powerpoint/2010/main" val="1877910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59D8F0A7-A148-4BC4-82CC-C720A2E797A6}" type="slidenum">
              <a:rPr lang="en-US" altLang="en-US"/>
              <a:pPr/>
              <a:t>‹#›</a:t>
            </a:fld>
            <a:endParaRPr lang="en-US" altLang="en-US"/>
          </a:p>
        </p:txBody>
      </p:sp>
      <p:sp>
        <p:nvSpPr>
          <p:cNvPr id="2054" name="Rectangle 6"/>
          <p:cNvSpPr>
            <a:spLocks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11417791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noTextEdit="1"/>
          </p:cNvSpPr>
          <p:nvPr>
            <p:ph type="sldImg"/>
          </p:nvPr>
        </p:nvSpPr>
        <p:spPr>
          <a:xfrm>
            <a:off x="1150938" y="692150"/>
            <a:ext cx="4556125" cy="3416300"/>
          </a:xfrm>
          <a:ln cap="flat"/>
        </p:spPr>
      </p:sp>
      <p:sp>
        <p:nvSpPr>
          <p:cNvPr id="5126"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3283321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a:xfrm>
            <a:off x="1150938" y="692150"/>
            <a:ext cx="4556125" cy="3416300"/>
          </a:xfrm>
          <a:ln/>
        </p:spPr>
      </p:sp>
      <p:sp>
        <p:nvSpPr>
          <p:cNvPr id="59395" name="Rectangle 3"/>
          <p:cNvSpPr>
            <a:spLocks noGrp="1" noChangeArrowheads="1"/>
          </p:cNvSpPr>
          <p:nvPr>
            <p:ph type="body" idx="1"/>
          </p:nvPr>
        </p:nvSpPr>
        <p:spPr/>
        <p:txBody>
          <a:bodyPr/>
          <a:lstStyle/>
          <a:p>
            <a:r>
              <a:rPr lang="en-US" altLang="en-US"/>
              <a:t>Org managers always look for some way to improve success rates in decisions—selection, training assignment, etc.  Lots of research shows that cognitive ability (</a:t>
            </a:r>
            <a:r>
              <a:rPr lang="en-US" altLang="en-US" i="1"/>
              <a:t>g</a:t>
            </a:r>
            <a:r>
              <a:rPr lang="en-US" altLang="en-US"/>
              <a:t>) is the best individual difference predictor of job performance.  But this chiefly relates to the traditional concept of job performance—task performance (units produced, etc).  Shows what the employee can do (maximal performance), but not necessarily what s/he will do (typical performance).  These days personnel psychologists recognize that job performance is multi-dimensional, including several extrarole behaviors (helping others, volunteering).  Called contextual performance, a well-known dimension of which is OCB’s.  It’s this piece of performance that personality is thought to impact, whereas </a:t>
            </a:r>
            <a:r>
              <a:rPr lang="en-US" altLang="en-US" i="1"/>
              <a:t>g</a:t>
            </a:r>
            <a:r>
              <a:rPr lang="en-US" altLang="en-US"/>
              <a:t> is probably unrelated to it.  Thus personality captures more variance in the performance domain than just cognitive ability testing.  It’s also been reliably shown that ability tests show adverse impact for African Americans and Hispanics.  No such effects shown for pxy tests.</a:t>
            </a:r>
          </a:p>
          <a:p>
            <a:r>
              <a:rPr lang="en-US" altLang="en-US"/>
              <a:t>Bottom line from an organization’s point of view is that the inclusion of personality variables in a selection system often has the advantage of less adverse impact on protected groups and higher validity for predicting job performance.</a:t>
            </a:r>
          </a:p>
          <a:p>
            <a:endParaRPr lang="en-US" altLang="en-US"/>
          </a:p>
        </p:txBody>
      </p:sp>
    </p:spTree>
    <p:extLst>
      <p:ext uri="{BB962C8B-B14F-4D97-AF65-F5344CB8AC3E}">
        <p14:creationId xmlns:p14="http://schemas.microsoft.com/office/powerpoint/2010/main" val="2287836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noTextEdit="1"/>
          </p:cNvSpPr>
          <p:nvPr>
            <p:ph type="sldImg"/>
          </p:nvPr>
        </p:nvSpPr>
        <p:spPr>
          <a:xfrm>
            <a:off x="1150938" y="692150"/>
            <a:ext cx="4556125" cy="3416300"/>
          </a:xfrm>
          <a:ln/>
        </p:spPr>
      </p:sp>
      <p:sp>
        <p:nvSpPr>
          <p:cNvPr id="62467" name="Rectangle 3"/>
          <p:cNvSpPr>
            <a:spLocks noGrp="1" noChangeArrowheads="1"/>
          </p:cNvSpPr>
          <p:nvPr>
            <p:ph type="body" idx="1"/>
          </p:nvPr>
        </p:nvSpPr>
        <p:spPr/>
        <p:txBody>
          <a:bodyPr/>
          <a:lstStyle/>
          <a:p>
            <a:r>
              <a:rPr lang="en-US" altLang="en-US"/>
              <a:t>In a better world, all organizations would have large pools of applicants to choose from (although everybody would have a job), and therefore would be able to use systematic selection procedures.  Most managers don’t have the know-how to design a valid selection system, so they hire you, an industrial psychologist.  A key early step is to conduct a job analysis, a systematic procedure for breaking a job down into its constituent parts, expressed as knowledge, skills and abilities (KSAO’s).  Your consultations with job incumbents, supervisors, and customers reveals that good CSR’s have these attributes.  You don’t want imaginative pizza servers—they get too creative with toppings, especially with difficult customers.  Step 2 is eased by the fact that you don’t have to re-invent the wheel for every consulting project; a lot of very smart people have developed this model that you can use as a “template” on which to fit your ideal applicant.  Some judgment may be required here—not all the desirable traits will necessarily fit so neatly into the FFM.  Thus it can often be useful to employ an instrument with finer trait shadings, or facets—the NEO-PI-R, the HPI, and the 16PF are popular examples.  Finally, the personality test score should not be the only determinant of your selection decision—remember that validity is not a property of tests themselves, but of the decisions made on the basis of test scores (Guion).  A strong selection system will exploit as much of the criterion space of the job (as shown in the job analysis) as possible.</a:t>
            </a:r>
          </a:p>
        </p:txBody>
      </p:sp>
    </p:spTree>
    <p:extLst>
      <p:ext uri="{BB962C8B-B14F-4D97-AF65-F5344CB8AC3E}">
        <p14:creationId xmlns:p14="http://schemas.microsoft.com/office/powerpoint/2010/main" val="157192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70659"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extLst>
      <p:ext uri="{BB962C8B-B14F-4D97-AF65-F5344CB8AC3E}">
        <p14:creationId xmlns:p14="http://schemas.microsoft.com/office/powerpoint/2010/main" val="3447535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noTextEdit="1"/>
          </p:cNvSpPr>
          <p:nvPr>
            <p:ph type="sldImg"/>
          </p:nvPr>
        </p:nvSpPr>
        <p:spPr>
          <a:xfrm>
            <a:off x="1150938" y="692150"/>
            <a:ext cx="4556125" cy="3416300"/>
          </a:xfrm>
          <a:ln/>
        </p:spPr>
      </p:sp>
      <p:sp>
        <p:nvSpPr>
          <p:cNvPr id="41987" name="Rectangle 3"/>
          <p:cNvSpPr>
            <a:spLocks noGrp="1" noChangeArrowheads="1"/>
          </p:cNvSpPr>
          <p:nvPr>
            <p:ph type="body" idx="1"/>
          </p:nvPr>
        </p:nvSpPr>
        <p:spPr/>
        <p:txBody>
          <a:bodyPr/>
          <a:lstStyle/>
          <a:p>
            <a:r>
              <a:rPr lang="en-US" altLang="en-US"/>
              <a:t>The Big Five Mini-Markers (Saucier, (1994).  Mini-markers: A brief version of Goldberg’s unipolar Big Five markers.  </a:t>
            </a:r>
            <a:r>
              <a:rPr lang="en-US" altLang="en-US" i="1"/>
              <a:t>Journal of Personality Assessment, 63, </a:t>
            </a:r>
            <a:r>
              <a:rPr lang="en-US" altLang="en-US"/>
              <a:t>506-516). A quick-and-dirty Big Five measure, designed for research purposes (not for real-world decisions!)  This can be passed out as a handout or just ask students to take a blank sheet of paper and number 1-40, then enter ratings (i.e., the extent to which they feel the adjective describes the way they are in general) while referring to the overhead.  Alternatively, can ask them to identify which of the Big Five each descriptor loads on.    </a:t>
            </a:r>
          </a:p>
        </p:txBody>
      </p:sp>
    </p:spTree>
    <p:extLst>
      <p:ext uri="{BB962C8B-B14F-4D97-AF65-F5344CB8AC3E}">
        <p14:creationId xmlns:p14="http://schemas.microsoft.com/office/powerpoint/2010/main" val="291943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noTextEdit="1"/>
          </p:cNvSpPr>
          <p:nvPr>
            <p:ph type="sldImg"/>
          </p:nvPr>
        </p:nvSpPr>
        <p:spPr>
          <a:xfrm>
            <a:off x="1150938" y="692150"/>
            <a:ext cx="4556125" cy="3416300"/>
          </a:xfrm>
          <a:ln/>
        </p:spPr>
      </p:sp>
      <p:sp>
        <p:nvSpPr>
          <p:cNvPr id="49155" name="Rectangle 3"/>
          <p:cNvSpPr>
            <a:spLocks noGrp="1" noChangeArrowheads="1"/>
          </p:cNvSpPr>
          <p:nvPr>
            <p:ph type="body" idx="1"/>
          </p:nvPr>
        </p:nvSpPr>
        <p:spPr/>
        <p:txBody>
          <a:bodyPr/>
          <a:lstStyle/>
          <a:p>
            <a:r>
              <a:rPr lang="en-US" altLang="en-US"/>
              <a:t>Students might want to know why items are reverse scored—good scales have items designed to indicate </a:t>
            </a:r>
            <a:r>
              <a:rPr lang="en-US" altLang="en-US" i="1"/>
              <a:t>low </a:t>
            </a:r>
            <a:r>
              <a:rPr lang="en-US" altLang="en-US"/>
              <a:t>levels of attributes as well as high levels.  In scoring the test for themselves, it’s important to tell them that as used the test is ipsative—we’re only getting an idea of the </a:t>
            </a:r>
            <a:r>
              <a:rPr lang="en-US" altLang="en-US" i="1"/>
              <a:t>relative </a:t>
            </a:r>
            <a:r>
              <a:rPr lang="en-US" altLang="en-US"/>
              <a:t>value of each factor within subjects.  In a real decision-making situation, better to use normative scores when possible.   Can ask them whether they are surprised at the pattern of results.</a:t>
            </a:r>
          </a:p>
        </p:txBody>
      </p:sp>
    </p:spTree>
    <p:extLst>
      <p:ext uri="{BB962C8B-B14F-4D97-AF65-F5344CB8AC3E}">
        <p14:creationId xmlns:p14="http://schemas.microsoft.com/office/powerpoint/2010/main" val="1790631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a:xfrm>
            <a:off x="1150938" y="692150"/>
            <a:ext cx="4556125" cy="3416300"/>
          </a:xfrm>
          <a:ln/>
        </p:spPr>
      </p:sp>
      <p:sp>
        <p:nvSpPr>
          <p:cNvPr id="50179" name="Rectangle 3"/>
          <p:cNvSpPr>
            <a:spLocks noGrp="1" noChangeArrowheads="1"/>
          </p:cNvSpPr>
          <p:nvPr>
            <p:ph type="body" idx="1"/>
          </p:nvPr>
        </p:nvSpPr>
        <p:spPr/>
        <p:txBody>
          <a:bodyPr/>
          <a:lstStyle/>
          <a:p>
            <a:r>
              <a:rPr lang="en-US" altLang="en-US"/>
              <a:t>On these last slides the students can be invited to Identify the Factor before you show them.</a:t>
            </a:r>
          </a:p>
        </p:txBody>
      </p:sp>
    </p:spTree>
    <p:extLst>
      <p:ext uri="{BB962C8B-B14F-4D97-AF65-F5344CB8AC3E}">
        <p14:creationId xmlns:p14="http://schemas.microsoft.com/office/powerpoint/2010/main" val="2045600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1150938" y="692150"/>
            <a:ext cx="4556125" cy="3416300"/>
          </a:xfrm>
          <a:ln/>
        </p:spPr>
      </p:sp>
      <p:sp>
        <p:nvSpPr>
          <p:cNvPr id="512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445335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a:xfrm>
            <a:off x="1150938" y="692150"/>
            <a:ext cx="4556125" cy="3416300"/>
          </a:xfrm>
          <a:ln/>
        </p:spPr>
      </p:sp>
      <p:sp>
        <p:nvSpPr>
          <p:cNvPr id="522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246346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a:xfrm>
            <a:off x="1150938" y="692150"/>
            <a:ext cx="4556125" cy="3416300"/>
          </a:xfrm>
          <a:ln/>
        </p:spPr>
      </p:sp>
      <p:sp>
        <p:nvSpPr>
          <p:cNvPr id="532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657446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noTextEdit="1"/>
          </p:cNvSpPr>
          <p:nvPr>
            <p:ph type="sldImg"/>
          </p:nvPr>
        </p:nvSpPr>
        <p:spPr>
          <a:xfrm>
            <a:off x="1150938" y="692150"/>
            <a:ext cx="4556125" cy="3416300"/>
          </a:xfrm>
          <a:ln/>
        </p:spPr>
      </p:sp>
      <p:sp>
        <p:nvSpPr>
          <p:cNvPr id="542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78149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5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1" name="Rectangle 5"/>
          <p:cNvSpPr>
            <a:spLocks noChangeArrowheads="1" noTextEdit="1"/>
          </p:cNvSpPr>
          <p:nvPr>
            <p:ph type="sldImg"/>
          </p:nvPr>
        </p:nvSpPr>
        <p:spPr>
          <a:xfrm>
            <a:off x="1150938" y="692150"/>
            <a:ext cx="4556125" cy="3416300"/>
          </a:xfrm>
          <a:ln cap="flat"/>
        </p:spPr>
      </p:sp>
      <p:sp>
        <p:nvSpPr>
          <p:cNvPr id="19462"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37793611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a:xfrm>
            <a:off x="1150938" y="692150"/>
            <a:ext cx="4556125" cy="3416300"/>
          </a:xfrm>
          <a:ln/>
        </p:spPr>
      </p:sp>
      <p:sp>
        <p:nvSpPr>
          <p:cNvPr id="64515" name="Rectangle 3"/>
          <p:cNvSpPr>
            <a:spLocks noGrp="1" noChangeArrowheads="1"/>
          </p:cNvSpPr>
          <p:nvPr>
            <p:ph type="body" idx="1"/>
          </p:nvPr>
        </p:nvSpPr>
        <p:spPr/>
        <p:txBody>
          <a:bodyPr/>
          <a:lstStyle/>
          <a:p>
            <a:r>
              <a:rPr lang="en-US" altLang="en-US"/>
              <a:t>Still plenty of research to be done on personality.  Several critics of Big Five—its origins and applications.  Is factor analysis the proper tool from which to derive a theory of personality?  Some have argued that it’s “garbage in, garbage out”—i.e., the original analysts used a slanted set of indicators from which the Big Five were derived (Block, 1995).  Eysenck’s Big Three the best known alternative (Extraversion, Neuroticism, Psychoticism).  Recent studies have shown that there is incremental validity associated with facet-level measurement of Big Five constructs (e.g., achievement-striving and orderliness have shown incremental validity over global conscientiousness).  Early personality theorists (e.g., Freud) assumed that individuals were neither willing nor able to describe themselves accurately.  A major assumption of self-report tests.  We can distort responses, but do we normally do so?  Many personality tests have “lie scales”—for example there’s trick items such as “I’m never angry at other people” that, when endorsed, may reveal distortion.  However, there’s no widely-agreed upon method for interpreting such distortion, and a major study (Hough et al., 1990) suggested that there is not much effect for it.  More research also needs to be done on the job performance side of the equation - better definitions, criteria, etc. Finally, new research (e.g., emotions at work) shows potential for revealing new paths through which personality may impact performance.    </a:t>
            </a:r>
          </a:p>
        </p:txBody>
      </p:sp>
    </p:spTree>
    <p:extLst>
      <p:ext uri="{BB962C8B-B14F-4D97-AF65-F5344CB8AC3E}">
        <p14:creationId xmlns:p14="http://schemas.microsoft.com/office/powerpoint/2010/main" val="2645779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noTextEdit="1"/>
          </p:cNvSpPr>
          <p:nvPr>
            <p:ph type="sldImg"/>
          </p:nvPr>
        </p:nvSpPr>
        <p:spPr>
          <a:xfrm>
            <a:off x="1150938" y="692150"/>
            <a:ext cx="4556125" cy="3416300"/>
          </a:xfrm>
          <a:ln/>
        </p:spPr>
      </p:sp>
      <p:sp>
        <p:nvSpPr>
          <p:cNvPr id="665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899064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noTextEdit="1"/>
          </p:cNvSpPr>
          <p:nvPr>
            <p:ph type="sldImg"/>
          </p:nvPr>
        </p:nvSpPr>
        <p:spPr>
          <a:xfrm>
            <a:off x="1150938" y="692150"/>
            <a:ext cx="4556125" cy="3416300"/>
          </a:xfrm>
          <a:ln/>
        </p:spPr>
      </p:sp>
      <p:sp>
        <p:nvSpPr>
          <p:cNvPr id="686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103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noTextEdit="1"/>
          </p:cNvSpPr>
          <p:nvPr>
            <p:ph type="sldImg"/>
          </p:nvPr>
        </p:nvSpPr>
        <p:spPr>
          <a:xfrm>
            <a:off x="1150938" y="692150"/>
            <a:ext cx="4556125" cy="3416300"/>
          </a:xfrm>
          <a:ln/>
        </p:spPr>
      </p:sp>
      <p:sp>
        <p:nvSpPr>
          <p:cNvPr id="25603" name="Rectangle 3"/>
          <p:cNvSpPr>
            <a:spLocks noGrp="1" noChangeArrowheads="1"/>
          </p:cNvSpPr>
          <p:nvPr>
            <p:ph type="body" idx="1"/>
          </p:nvPr>
        </p:nvSpPr>
        <p:spPr/>
        <p:txBody>
          <a:bodyPr/>
          <a:lstStyle/>
          <a:p>
            <a:r>
              <a:rPr lang="en-US" altLang="en-US"/>
              <a:t>Notion of personality very old; “Human Nature”; Implicit (though controversial) is perception that we behave in consistent ways (John is funny, Mary is thoughtful, Bobo is a slob).  Most theoretical perspectives in areas such as clinical, counseling, social, organizational and developmental psychology are at least partly dependent on an understanding of personality and human nature. Much research and argument about the relative importance of personality and situations on behavior (Mischel’s 1968 text </a:t>
            </a:r>
            <a:r>
              <a:rPr lang="en-US" altLang="en-US" i="1"/>
              <a:t>Personality and Assessment </a:t>
            </a:r>
            <a:r>
              <a:rPr lang="en-US" altLang="en-US"/>
              <a:t>was very influential.  Argued that personality is unimportant for predicting behavior.  Caused a big storm). Definitions and discussion on this slide is derived from R Hogan’s work (socioanalytic theory).  It’s the external perspective that’s of interest to organizations.  There are many other ways of defining pxy, but this one seems as useful as any for discussing its relevance for work behaviors.</a:t>
            </a:r>
          </a:p>
        </p:txBody>
      </p:sp>
    </p:spTree>
    <p:extLst>
      <p:ext uri="{BB962C8B-B14F-4D97-AF65-F5344CB8AC3E}">
        <p14:creationId xmlns:p14="http://schemas.microsoft.com/office/powerpoint/2010/main" val="3337899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73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73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733" name="Rectangle 5"/>
          <p:cNvSpPr>
            <a:spLocks noChangeArrowheads="1"/>
          </p:cNvSpPr>
          <p:nvPr>
            <p:ph type="sldImg"/>
          </p:nvPr>
        </p:nvSpPr>
        <p:spPr bwMode="auto">
          <a:xfrm>
            <a:off x="1150938" y="692150"/>
            <a:ext cx="4556125" cy="3416300"/>
          </a:xfrm>
          <a:prstGeom prst="rect">
            <a:avLst/>
          </a:prstGeom>
          <a:solidFill>
            <a:srgbClr val="FFFFFF"/>
          </a:solidFill>
          <a:ln w="12700" cap="flat">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4" name="Rectangle 6"/>
          <p:cNvSpPr>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a:t>Allport, Cattell and Eysenck are all examples of trait theorists, a trait being a dimension of personality on which people can differ along a wide range of values.  Trait theories of personality fit the commonsense view that people tend to behave in particular ways.</a:t>
            </a:r>
          </a:p>
          <a:p>
            <a:r>
              <a:rPr lang="en-US" altLang="en-US"/>
              <a:t>Allport: Closely associated with early development of trait theories.  Suggested that personality is structured in a hierarchical fashion.  Cardinal traits are powerful, all-encompassing personality characteristics that can be used to predict the behavior of some people in almost all situations.  Central traits such as assertiveness, submissiveness, etc. determine which behaviors will occur in certain situations.  In Allport’s view, personality traits describe the range of possible behaviors that a person can display.</a:t>
            </a:r>
          </a:p>
          <a:p>
            <a:r>
              <a:rPr lang="en-US" altLang="en-US"/>
              <a:t>Cattell: Began with hypotheses derived from observing people’s actual behavior.  From these analyses, Cattell devised thousands of questions, which he presented to people as questionnaires.  He then conducted factor analytic work on these data, eventually discovering 16 personality factors.  A very mathematically driven approach.  One of today’s best known and widely respected personality assessments, the 16PF, is based on Cattell’s work.</a:t>
            </a:r>
          </a:p>
          <a:p>
            <a:r>
              <a:rPr lang="en-US" altLang="en-US"/>
              <a:t>Eysenck: Also used a factor analytical method to devise his theory of personality. His analysis found three important factors: extraversion, neuroticism and psychoticism.  These factors are seen as bipolar dimensions.  Extraversion refers to an outgoing nature and a high level of activity, introversion refers to a nature that shuns crowds and prefers solitary activities.  Neuroticism refers to a nature full of anxiety, worries and guilt, whereas emotional stability refers to a nature that is relaxed and is at peace with oneself.  Psychoticism refers to an aggressive, ego-centric and antisocial nature, whereas self-control refers to a kind and considerate nature, obedient of rules and laws.</a:t>
            </a:r>
          </a:p>
          <a:p>
            <a:endParaRPr lang="en-US" altLang="en-US"/>
          </a:p>
          <a:p>
            <a:endParaRPr lang="en-US" altLang="en-US"/>
          </a:p>
        </p:txBody>
      </p:sp>
    </p:spTree>
    <p:extLst>
      <p:ext uri="{BB962C8B-B14F-4D97-AF65-F5344CB8AC3E}">
        <p14:creationId xmlns:p14="http://schemas.microsoft.com/office/powerpoint/2010/main" val="1631885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noTextEdit="1"/>
          </p:cNvSpPr>
          <p:nvPr>
            <p:ph type="sldImg"/>
          </p:nvPr>
        </p:nvSpPr>
        <p:spPr>
          <a:xfrm>
            <a:off x="1150938" y="692150"/>
            <a:ext cx="4556125" cy="3416300"/>
          </a:xfrm>
          <a:ln/>
        </p:spPr>
      </p:sp>
      <p:sp>
        <p:nvSpPr>
          <p:cNvPr id="29699" name="Rectangle 3"/>
          <p:cNvSpPr>
            <a:spLocks noGrp="1" noChangeArrowheads="1"/>
          </p:cNvSpPr>
          <p:nvPr>
            <p:ph type="body" idx="1"/>
          </p:nvPr>
        </p:nvSpPr>
        <p:spPr/>
        <p:txBody>
          <a:bodyPr/>
          <a:lstStyle/>
          <a:p>
            <a:r>
              <a:rPr lang="en-US" altLang="en-US"/>
              <a:t>Earlier research sometimes found effects for personality, but with apparently inconsistent results.  Older review techniques (“narrative” reviews) did not correct for various sources of error (sampling error, low construct validity, etc) in individual studies.  The most widely used personality inventory was (and is) the MMPI, an empirically derived test for personality disorders (e.g., depression, schizophrenia).  There was less theory on “normal” personality, as early thinkers tended to regard all people as more or less twisted.  Also, they used a “broadside” approach to personality research, with no organizing template.  In the late 80’s/early 90’s, new analytic methods that corrected for small-study errors, combined with the new FFM framework, showed that personality has a much larger effect on performance than previously supposed. From an applied perspective, there was also pressure on employers to develop selection tests that didn’t result in adverse impact (as many cognitive tests do), so many turned to the area of personality testing.</a:t>
            </a:r>
          </a:p>
        </p:txBody>
      </p:sp>
    </p:spTree>
    <p:extLst>
      <p:ext uri="{BB962C8B-B14F-4D97-AF65-F5344CB8AC3E}">
        <p14:creationId xmlns:p14="http://schemas.microsoft.com/office/powerpoint/2010/main" val="1012124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noTextEdit="1"/>
          </p:cNvSpPr>
          <p:nvPr>
            <p:ph type="sldImg"/>
          </p:nvPr>
        </p:nvSpPr>
        <p:spPr>
          <a:xfrm>
            <a:off x="1150938" y="692150"/>
            <a:ext cx="4556125" cy="3416300"/>
          </a:xfrm>
          <a:ln/>
        </p:spPr>
      </p:sp>
      <p:sp>
        <p:nvSpPr>
          <p:cNvPr id="31747" name="Rectangle 3"/>
          <p:cNvSpPr>
            <a:spLocks noGrp="1" noChangeArrowheads="1"/>
          </p:cNvSpPr>
          <p:nvPr>
            <p:ph type="body" idx="1"/>
          </p:nvPr>
        </p:nvSpPr>
        <p:spPr/>
        <p:txBody>
          <a:bodyPr/>
          <a:lstStyle/>
          <a:p>
            <a:r>
              <a:rPr lang="en-US" altLang="en-US"/>
              <a:t>The history of FFM development.  A model of “normal” personality, as opposed to earlier “abnormal” templates.  Evolution driven mostly by statistical discovery, rather than theory.  Trait theory usually implies that languages have words for important concepts—thus, there should be a word, or label, for each trait.  Such words are not independent though—they’re often related (e.g., cheerful, upbeat).  Since you can’t work with 18K words, how many independent dimensions underlie them (i.e., what’s the most efficient way of describing personality).  The five-factor solution first appeared in its present form in early 60’s.  Has been shown to apply to other languages.  Evidence exists for a neurological substrate of some or all of the Big Five (Eysenck, Gray).  The FFM taxonomy of personality is normally attributed to Tupes &amp; Christal (1961).</a:t>
            </a:r>
          </a:p>
        </p:txBody>
      </p:sp>
    </p:spTree>
    <p:extLst>
      <p:ext uri="{BB962C8B-B14F-4D97-AF65-F5344CB8AC3E}">
        <p14:creationId xmlns:p14="http://schemas.microsoft.com/office/powerpoint/2010/main" val="1918635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noTextEdit="1"/>
          </p:cNvSpPr>
          <p:nvPr>
            <p:ph type="sldImg"/>
          </p:nvPr>
        </p:nvSpPr>
        <p:spPr>
          <a:xfrm>
            <a:off x="1150938" y="692150"/>
            <a:ext cx="4556125" cy="3416300"/>
          </a:xfrm>
          <a:ln/>
        </p:spPr>
      </p:sp>
      <p:sp>
        <p:nvSpPr>
          <p:cNvPr id="33795" name="Rectangle 3"/>
          <p:cNvSpPr>
            <a:spLocks noGrp="1" noChangeArrowheads="1"/>
          </p:cNvSpPr>
          <p:nvPr>
            <p:ph type="body" idx="1"/>
          </p:nvPr>
        </p:nvSpPr>
        <p:spPr/>
        <p:txBody>
          <a:bodyPr/>
          <a:lstStyle/>
          <a:p>
            <a:r>
              <a:rPr lang="en-US" altLang="en-US"/>
              <a:t>Think like a manager here.  What kinds of positions in your organization would be the best fit for these traits?  (Sales=Extraversion; Receptionist=Agreeableness; Shop foreman=Conscientiousness; Shop steward=Stability; Web designer=Openness).  What are some desirable attributes of a successful college student?  Which traits would predict academic performance, as opposed to academic adjustment?  (Are they different?)  What about college teachers?  Would you rather have an industrious, disciplined professor, or a likeable and warm professor?  Are different types appropriate for different disciplines?  How are you going to remember the five factors?  (OCEAN).  </a:t>
            </a:r>
          </a:p>
        </p:txBody>
      </p:sp>
    </p:spTree>
    <p:extLst>
      <p:ext uri="{BB962C8B-B14F-4D97-AF65-F5344CB8AC3E}">
        <p14:creationId xmlns:p14="http://schemas.microsoft.com/office/powerpoint/2010/main" val="3838847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noTextEdit="1"/>
          </p:cNvSpPr>
          <p:nvPr>
            <p:ph type="sldImg"/>
          </p:nvPr>
        </p:nvSpPr>
        <p:spPr>
          <a:xfrm>
            <a:off x="1150938" y="692150"/>
            <a:ext cx="4556125" cy="3416300"/>
          </a:xfrm>
          <a:ln/>
        </p:spPr>
      </p:sp>
      <p:sp>
        <p:nvSpPr>
          <p:cNvPr id="35843" name="Rectangle 3"/>
          <p:cNvSpPr>
            <a:spLocks noGrp="1" noChangeArrowheads="1"/>
          </p:cNvSpPr>
          <p:nvPr>
            <p:ph type="body" idx="1"/>
          </p:nvPr>
        </p:nvSpPr>
        <p:spPr/>
        <p:txBody>
          <a:bodyPr/>
          <a:lstStyle/>
          <a:p>
            <a:r>
              <a:rPr lang="en-US" altLang="en-US"/>
              <a:t>Here’s what research has shown—this was a second-order meta-analysis that cumulated the results of several previous primary meta-analyses.  Turns out you’d want any employee to be high in Con and Stability.  Extra and Agree are critical elements for front-line employees.  Some researchers link Extraversion with ambition, whereas others figure it’s a facet of Conscientiousness.  Some support for Openness as a predictor of training success, but overall evidence is weaker.  Possibly because this is the most poorly defined of the FFM.</a:t>
            </a:r>
          </a:p>
          <a:p>
            <a:r>
              <a:rPr lang="en-US" altLang="en-US"/>
              <a:t>How job performance is defined is a big issue.  This can really run the gamut, from sales effectiveness to supervisor’s ratings of an employee’s “team attitudes.” Research indicates that personality is a more powerful predictor when specific personality predictors are linked to specific performance criteria, as opposed to analyzing these relationships at a broader level.</a:t>
            </a:r>
          </a:p>
        </p:txBody>
      </p:sp>
    </p:spTree>
    <p:extLst>
      <p:ext uri="{BB962C8B-B14F-4D97-AF65-F5344CB8AC3E}">
        <p14:creationId xmlns:p14="http://schemas.microsoft.com/office/powerpoint/2010/main" val="3163326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a:xfrm>
            <a:off x="1150938" y="692150"/>
            <a:ext cx="4556125" cy="3416300"/>
          </a:xfrm>
          <a:ln/>
        </p:spPr>
      </p:sp>
      <p:sp>
        <p:nvSpPr>
          <p:cNvPr id="56323" name="Rectangle 3"/>
          <p:cNvSpPr>
            <a:spLocks noGrp="1" noChangeArrowheads="1"/>
          </p:cNvSpPr>
          <p:nvPr>
            <p:ph type="body" idx="1"/>
          </p:nvPr>
        </p:nvSpPr>
        <p:spPr/>
        <p:txBody>
          <a:bodyPr/>
          <a:lstStyle/>
          <a:p>
            <a:r>
              <a:rPr lang="en-US" altLang="en-US"/>
              <a:t>Personality is not an occult property, but something that’s expressed in attitudes and behaviors.  Can’t say a conscientious person is a high performer because of the property of conscientiousness—a circular explanation.  Usually it’s assumed that pxy is a “distal” predictor of performance, operating through the more “proximal” processes of motivation.  Self-efficacy (Bandura) and goals (Locke &amp; Latham) are the most ubiquitous motivational constructs in I/O psych.  On the right side of the model, it shows that SE impacts both goals and (independently) personality.  Plenty of research shows the effects of both Conscientiousness and Emotional Stability on SE and goals (Judge &amp; Ilies, 2002).  Does personality have an independent effect when self-efficacy and goals are controlled?  Research has been divided on this issue.  If so, then motivation may be said to partially mediate the personality-performance relationship (i.e., personality affects performance when the effects of motivation are statistically controlled).</a:t>
            </a:r>
          </a:p>
          <a:p>
            <a:r>
              <a:rPr lang="en-US" altLang="en-US"/>
              <a:t>The “situation” also may play a large mediating role.  For example, organizations can differ in the degree to which they design jobs to have very competitive or cooperative demands.  Research indicates that these social aspects of work are psychologically meaningful to employees, and will systematically impact the relationship between personality and work performance.</a:t>
            </a:r>
          </a:p>
        </p:txBody>
      </p:sp>
    </p:spTree>
    <p:extLst>
      <p:ext uri="{BB962C8B-B14F-4D97-AF65-F5344CB8AC3E}">
        <p14:creationId xmlns:p14="http://schemas.microsoft.com/office/powerpoint/2010/main" val="2464786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64AF89B-E2E1-48CF-8878-5100BD97CB2D}" type="slidenum">
              <a:rPr lang="en-US" altLang="en-US"/>
              <a:pPr/>
              <a:t>‹#›</a:t>
            </a:fld>
            <a:endParaRPr lang="en-US" altLang="en-US"/>
          </a:p>
        </p:txBody>
      </p:sp>
    </p:spTree>
    <p:extLst>
      <p:ext uri="{BB962C8B-B14F-4D97-AF65-F5344CB8AC3E}">
        <p14:creationId xmlns:p14="http://schemas.microsoft.com/office/powerpoint/2010/main" val="1126097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E56F9C8-8496-4BD3-BFCC-36E50FFA4C7A}" type="slidenum">
              <a:rPr lang="en-US" altLang="en-US"/>
              <a:pPr/>
              <a:t>‹#›</a:t>
            </a:fld>
            <a:endParaRPr lang="en-US" altLang="en-US"/>
          </a:p>
        </p:txBody>
      </p:sp>
    </p:spTree>
    <p:extLst>
      <p:ext uri="{BB962C8B-B14F-4D97-AF65-F5344CB8AC3E}">
        <p14:creationId xmlns:p14="http://schemas.microsoft.com/office/powerpoint/2010/main" val="2631332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719020F-212F-4439-8908-37A42F26681D}" type="slidenum">
              <a:rPr lang="en-US" altLang="en-US"/>
              <a:pPr/>
              <a:t>‹#›</a:t>
            </a:fld>
            <a:endParaRPr lang="en-US" altLang="en-US"/>
          </a:p>
        </p:txBody>
      </p:sp>
    </p:spTree>
    <p:extLst>
      <p:ext uri="{BB962C8B-B14F-4D97-AF65-F5344CB8AC3E}">
        <p14:creationId xmlns:p14="http://schemas.microsoft.com/office/powerpoint/2010/main" val="1010569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727E5A6-F414-42A3-BAB4-F6B981A7BE80}" type="slidenum">
              <a:rPr lang="en-US" altLang="en-US"/>
              <a:pPr/>
              <a:t>‹#›</a:t>
            </a:fld>
            <a:endParaRPr lang="en-US" altLang="en-US"/>
          </a:p>
        </p:txBody>
      </p:sp>
    </p:spTree>
    <p:extLst>
      <p:ext uri="{BB962C8B-B14F-4D97-AF65-F5344CB8AC3E}">
        <p14:creationId xmlns:p14="http://schemas.microsoft.com/office/powerpoint/2010/main" val="525904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C75FC97-9FF9-4669-B231-F47C6F6F41D6}" type="slidenum">
              <a:rPr lang="en-US" altLang="en-US"/>
              <a:pPr/>
              <a:t>‹#›</a:t>
            </a:fld>
            <a:endParaRPr lang="en-US" altLang="en-US"/>
          </a:p>
        </p:txBody>
      </p:sp>
    </p:spTree>
    <p:extLst>
      <p:ext uri="{BB962C8B-B14F-4D97-AF65-F5344CB8AC3E}">
        <p14:creationId xmlns:p14="http://schemas.microsoft.com/office/powerpoint/2010/main" val="973495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2BECEDA-7431-4B41-B18E-F77F9537225F}" type="slidenum">
              <a:rPr lang="en-US" altLang="en-US"/>
              <a:pPr/>
              <a:t>‹#›</a:t>
            </a:fld>
            <a:endParaRPr lang="en-US" altLang="en-US"/>
          </a:p>
        </p:txBody>
      </p:sp>
    </p:spTree>
    <p:extLst>
      <p:ext uri="{BB962C8B-B14F-4D97-AF65-F5344CB8AC3E}">
        <p14:creationId xmlns:p14="http://schemas.microsoft.com/office/powerpoint/2010/main" val="2502454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D741E2B0-5782-4B11-B826-AA52AEB1D114}" type="slidenum">
              <a:rPr lang="en-US" altLang="en-US"/>
              <a:pPr/>
              <a:t>‹#›</a:t>
            </a:fld>
            <a:endParaRPr lang="en-US" altLang="en-US"/>
          </a:p>
        </p:txBody>
      </p:sp>
    </p:spTree>
    <p:extLst>
      <p:ext uri="{BB962C8B-B14F-4D97-AF65-F5344CB8AC3E}">
        <p14:creationId xmlns:p14="http://schemas.microsoft.com/office/powerpoint/2010/main" val="616244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FD44B16-6EA7-4B10-B79E-BE5C9F72827A}" type="slidenum">
              <a:rPr lang="en-US" altLang="en-US"/>
              <a:pPr/>
              <a:t>‹#›</a:t>
            </a:fld>
            <a:endParaRPr lang="en-US" altLang="en-US"/>
          </a:p>
        </p:txBody>
      </p:sp>
    </p:spTree>
    <p:extLst>
      <p:ext uri="{BB962C8B-B14F-4D97-AF65-F5344CB8AC3E}">
        <p14:creationId xmlns:p14="http://schemas.microsoft.com/office/powerpoint/2010/main" val="2654670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3A7EBE11-128A-4FA3-8D14-1EF8F8449A13}" type="slidenum">
              <a:rPr lang="en-US" altLang="en-US"/>
              <a:pPr/>
              <a:t>‹#›</a:t>
            </a:fld>
            <a:endParaRPr lang="en-US" altLang="en-US"/>
          </a:p>
        </p:txBody>
      </p:sp>
    </p:spTree>
    <p:extLst>
      <p:ext uri="{BB962C8B-B14F-4D97-AF65-F5344CB8AC3E}">
        <p14:creationId xmlns:p14="http://schemas.microsoft.com/office/powerpoint/2010/main" val="621541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5E31FBA-47C0-41F6-B409-0B0EA2E02B08}" type="slidenum">
              <a:rPr lang="en-US" altLang="en-US"/>
              <a:pPr/>
              <a:t>‹#›</a:t>
            </a:fld>
            <a:endParaRPr lang="en-US" altLang="en-US"/>
          </a:p>
        </p:txBody>
      </p:sp>
    </p:spTree>
    <p:extLst>
      <p:ext uri="{BB962C8B-B14F-4D97-AF65-F5344CB8AC3E}">
        <p14:creationId xmlns:p14="http://schemas.microsoft.com/office/powerpoint/2010/main" val="1509195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F94315F-2D7C-4020-B664-CA1C8E1DC20B}" type="slidenum">
              <a:rPr lang="en-US" altLang="en-US"/>
              <a:pPr/>
              <a:t>‹#›</a:t>
            </a:fld>
            <a:endParaRPr lang="en-US" altLang="en-US"/>
          </a:p>
        </p:txBody>
      </p:sp>
    </p:spTree>
    <p:extLst>
      <p:ext uri="{BB962C8B-B14F-4D97-AF65-F5344CB8AC3E}">
        <p14:creationId xmlns:p14="http://schemas.microsoft.com/office/powerpoint/2010/main" val="1347806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endParaRPr lang="en-US" alt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endParaRPr lang="en-US" alt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4237A5E1-88E9-4C94-B8ED-1D2BA62D2798}" type="slidenum">
              <a:rPr lang="en-US" altLang="en-US"/>
              <a:pPr/>
              <a:t>‹#›</a:t>
            </a:fld>
            <a:endParaRPr lang="en-US" altLang="en-US"/>
          </a:p>
        </p:txBody>
      </p:sp>
      <p:sp>
        <p:nvSpPr>
          <p:cNvPr id="1029" name="Arc 5"/>
          <p:cNvSpPr>
            <a:spLocks/>
          </p:cNvSpPr>
          <p:nvPr/>
        </p:nvSpPr>
        <p:spPr bwMode="auto">
          <a:xfrm>
            <a:off x="0" y="844550"/>
            <a:ext cx="14478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Rectangle 6"/>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69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4000"/>
        <a:buFont typeface="Monotype Sorts" pitchFamily="2" charset="2"/>
        <a:buChar char="F"/>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Line 4"/>
          <p:cNvSpPr>
            <a:spLocks noChangeShapeType="1"/>
          </p:cNvSpPr>
          <p:nvPr/>
        </p:nvSpPr>
        <p:spPr bwMode="auto">
          <a:xfrm>
            <a:off x="1588" y="1708150"/>
            <a:ext cx="9145587" cy="0"/>
          </a:xfrm>
          <a:prstGeom prst="line">
            <a:avLst/>
          </a:prstGeom>
          <a:noFill/>
          <a:ln w="127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rc 5"/>
          <p:cNvSpPr>
            <a:spLocks/>
          </p:cNvSpPr>
          <p:nvPr/>
        </p:nvSpPr>
        <p:spPr bwMode="auto">
          <a:xfrm>
            <a:off x="0" y="844550"/>
            <a:ext cx="28956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Grp="1" noChangeArrowheads="1"/>
          </p:cNvSpPr>
          <p:nvPr>
            <p:ph type="ctrTitle"/>
          </p:nvPr>
        </p:nvSpPr>
        <p:spPr>
          <a:xfrm>
            <a:off x="1143000" y="685800"/>
            <a:ext cx="8001000" cy="4191000"/>
          </a:xfrm>
          <a:noFill/>
          <a:ln/>
        </p:spPr>
        <p:txBody>
          <a:bodyPr/>
          <a:lstStyle/>
          <a:p>
            <a:pPr>
              <a:lnSpc>
                <a:spcPct val="80000"/>
              </a:lnSpc>
            </a:pPr>
            <a:r>
              <a:rPr lang="en-US" altLang="en-US" sz="3200"/>
              <a:t>Industrial-Organizational Psychology</a:t>
            </a:r>
            <a:br>
              <a:rPr lang="en-US" altLang="en-US" sz="3200"/>
            </a:br>
            <a:r>
              <a:rPr lang="en-US" altLang="en-US" sz="3200"/>
              <a:t> Learning Module</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a:t>Personality and</a:t>
            </a:r>
            <a:br>
              <a:rPr lang="en-US" altLang="en-US"/>
            </a:br>
            <a:r>
              <a:rPr lang="en-US" altLang="en-US"/>
              <a:t>Work</a:t>
            </a:r>
          </a:p>
        </p:txBody>
      </p:sp>
      <p:sp>
        <p:nvSpPr>
          <p:cNvPr id="4103" name="Rectangle 7"/>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lgn="ctr"/>
            <a:r>
              <a:rPr lang="en-US" altLang="en-US" i="1"/>
              <a:t>Why </a:t>
            </a:r>
            <a:r>
              <a:rPr lang="en-US" altLang="en-US"/>
              <a:t>Should Organizations Test Personality?</a:t>
            </a:r>
            <a:endParaRPr lang="en-US" altLang="en-US" i="1"/>
          </a:p>
        </p:txBody>
      </p:sp>
      <p:sp>
        <p:nvSpPr>
          <p:cNvPr id="57347" name="Rectangle 3"/>
          <p:cNvSpPr>
            <a:spLocks noGrp="1" noChangeArrowheads="1"/>
          </p:cNvSpPr>
          <p:nvPr>
            <p:ph type="body" idx="1"/>
          </p:nvPr>
        </p:nvSpPr>
        <p:spPr/>
        <p:txBody>
          <a:bodyPr/>
          <a:lstStyle/>
          <a:p>
            <a:pPr>
              <a:lnSpc>
                <a:spcPct val="90000"/>
              </a:lnSpc>
            </a:pPr>
            <a:r>
              <a:rPr lang="en-US" altLang="en-US" sz="2400"/>
              <a:t>Personality predicts</a:t>
            </a:r>
            <a:r>
              <a:rPr lang="en-US" altLang="en-US" sz="2400" i="1"/>
              <a:t> </a:t>
            </a:r>
            <a:r>
              <a:rPr lang="en-US" altLang="en-US" sz="2400"/>
              <a:t>aspects of job performance that may not be strongly related to knowledge, skills or abilities.</a:t>
            </a:r>
          </a:p>
          <a:p>
            <a:pPr lvl="1">
              <a:lnSpc>
                <a:spcPct val="90000"/>
              </a:lnSpc>
            </a:pPr>
            <a:r>
              <a:rPr lang="en-US" altLang="en-US" sz="2200"/>
              <a:t>Incremental validity</a:t>
            </a:r>
          </a:p>
          <a:p>
            <a:pPr lvl="1">
              <a:lnSpc>
                <a:spcPct val="90000"/>
              </a:lnSpc>
            </a:pPr>
            <a:r>
              <a:rPr lang="en-US" altLang="en-US" sz="2200"/>
              <a:t>Predicts what a person </a:t>
            </a:r>
            <a:r>
              <a:rPr lang="en-US" altLang="en-US" sz="2200" i="1"/>
              <a:t>will do, </a:t>
            </a:r>
            <a:r>
              <a:rPr lang="en-US" altLang="en-US" sz="2200"/>
              <a:t>as opposed to what they </a:t>
            </a:r>
            <a:r>
              <a:rPr lang="en-US" altLang="en-US" sz="2200" i="1"/>
              <a:t>can do</a:t>
            </a:r>
            <a:r>
              <a:rPr lang="en-US" altLang="en-US" sz="2200"/>
              <a:t>.</a:t>
            </a:r>
          </a:p>
          <a:p>
            <a:pPr lvl="1">
              <a:lnSpc>
                <a:spcPct val="90000"/>
              </a:lnSpc>
            </a:pPr>
            <a:r>
              <a:rPr lang="en-US" altLang="en-US" sz="2200"/>
              <a:t>Contextual job performance (Borman &amp; Motowidlo, 1993)</a:t>
            </a:r>
          </a:p>
          <a:p>
            <a:pPr lvl="2">
              <a:lnSpc>
                <a:spcPct val="90000"/>
              </a:lnSpc>
            </a:pPr>
            <a:r>
              <a:rPr lang="en-US" altLang="en-US" sz="2000"/>
              <a:t>Organizational Citizenship Behaviors: Willingness to “go above and beyond” the call of duty</a:t>
            </a:r>
          </a:p>
          <a:p>
            <a:pPr>
              <a:lnSpc>
                <a:spcPct val="90000"/>
              </a:lnSpc>
            </a:pPr>
            <a:r>
              <a:rPr lang="en-US" altLang="en-US" sz="2400"/>
              <a:t>Unlike other selection tools, little or no evidence of </a:t>
            </a:r>
            <a:r>
              <a:rPr lang="en-US" altLang="en-US" sz="2400" i="1"/>
              <a:t>adverse impact </a:t>
            </a:r>
            <a:r>
              <a:rPr lang="en-US" altLang="en-US" sz="2400"/>
              <a:t>(different selection ratios between demographic groups).</a:t>
            </a:r>
          </a:p>
          <a:p>
            <a:pPr lvl="2">
              <a:lnSpc>
                <a:spcPct val="90000"/>
              </a:lnSpc>
            </a:pPr>
            <a:endParaRPr lang="en-US" altLang="en-US" sz="20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lgn="ctr"/>
            <a:r>
              <a:rPr lang="en-US" altLang="en-US"/>
              <a:t>Personality in Selection Decisions: A Case Study</a:t>
            </a:r>
          </a:p>
        </p:txBody>
      </p:sp>
      <p:sp>
        <p:nvSpPr>
          <p:cNvPr id="61443" name="Rectangle 3"/>
          <p:cNvSpPr>
            <a:spLocks noGrp="1" noChangeArrowheads="1"/>
          </p:cNvSpPr>
          <p:nvPr>
            <p:ph type="body" idx="1"/>
          </p:nvPr>
        </p:nvSpPr>
        <p:spPr/>
        <p:txBody>
          <a:bodyPr/>
          <a:lstStyle/>
          <a:p>
            <a:pPr>
              <a:lnSpc>
                <a:spcPct val="80000"/>
              </a:lnSpc>
            </a:pPr>
            <a:r>
              <a:rPr lang="en-US" altLang="en-US" sz="2400"/>
              <a:t>You’ve been hired to design a selection system for customer service workers at McToxic Pizza</a:t>
            </a:r>
          </a:p>
          <a:p>
            <a:pPr lvl="1">
              <a:lnSpc>
                <a:spcPct val="80000"/>
              </a:lnSpc>
            </a:pPr>
            <a:r>
              <a:rPr lang="en-US" altLang="en-US" sz="2200" u="sng"/>
              <a:t>Step 1</a:t>
            </a:r>
            <a:r>
              <a:rPr lang="en-US" altLang="en-US" sz="2200"/>
              <a:t>: Conduct a thorough </a:t>
            </a:r>
            <a:r>
              <a:rPr lang="en-US" altLang="en-US" sz="2200" i="1"/>
              <a:t>Job Analysis</a:t>
            </a:r>
          </a:p>
          <a:p>
            <a:pPr lvl="2">
              <a:lnSpc>
                <a:spcPct val="80000"/>
              </a:lnSpc>
            </a:pPr>
            <a:r>
              <a:rPr lang="en-US" altLang="en-US" sz="2000"/>
              <a:t>You discover that high-performers are friendly, dependable, and low in imagination</a:t>
            </a:r>
          </a:p>
          <a:p>
            <a:pPr lvl="1">
              <a:lnSpc>
                <a:spcPct val="80000"/>
              </a:lnSpc>
            </a:pPr>
            <a:r>
              <a:rPr lang="en-US" altLang="en-US" sz="2200" u="sng"/>
              <a:t>Step 2</a:t>
            </a:r>
            <a:r>
              <a:rPr lang="en-US" altLang="en-US" sz="2200"/>
              <a:t>: Refer worker attributes to a </a:t>
            </a:r>
            <a:r>
              <a:rPr lang="en-US" altLang="en-US" sz="2200" i="1"/>
              <a:t>validated model</a:t>
            </a:r>
            <a:r>
              <a:rPr lang="en-US" altLang="en-US" sz="2200"/>
              <a:t> of personality (e.g., the Big Five)</a:t>
            </a:r>
          </a:p>
          <a:p>
            <a:pPr lvl="2">
              <a:lnSpc>
                <a:spcPct val="80000"/>
              </a:lnSpc>
            </a:pPr>
            <a:r>
              <a:rPr lang="en-US" altLang="en-US" sz="2000"/>
              <a:t>Friendly: Agreeableness; Dependable: Conscientiousness; Unimaginative: (Low) Openness to Experience.</a:t>
            </a:r>
          </a:p>
          <a:p>
            <a:pPr lvl="1">
              <a:lnSpc>
                <a:spcPct val="80000"/>
              </a:lnSpc>
            </a:pPr>
            <a:r>
              <a:rPr lang="en-US" altLang="en-US" sz="2200" u="sng"/>
              <a:t>Step 3</a:t>
            </a:r>
            <a:r>
              <a:rPr lang="en-US" altLang="en-US" sz="2200"/>
              <a:t>: Incorporate a personality test as </a:t>
            </a:r>
            <a:r>
              <a:rPr lang="en-US" altLang="en-US" sz="2200" i="1"/>
              <a:t>one factor </a:t>
            </a:r>
            <a:r>
              <a:rPr lang="en-US" altLang="en-US" sz="2200"/>
              <a:t>guiding selection decisions</a:t>
            </a:r>
          </a:p>
          <a:p>
            <a:pPr lvl="2">
              <a:lnSpc>
                <a:spcPct val="80000"/>
              </a:lnSpc>
            </a:pPr>
            <a:r>
              <a:rPr lang="en-US" altLang="en-US" sz="2000" i="1"/>
              <a:t>DO NOT </a:t>
            </a:r>
            <a:r>
              <a:rPr lang="en-US" altLang="en-US" sz="2000"/>
              <a:t>base selection decisions solely on a single test score of any kind!!</a:t>
            </a:r>
            <a:endParaRPr lang="en-US" altLang="en-US" sz="2000" i="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a:xfrm>
            <a:off x="685800" y="2286000"/>
            <a:ext cx="8458200" cy="1143000"/>
          </a:xfrm>
        </p:spPr>
        <p:txBody>
          <a:bodyPr anchor="ctr"/>
          <a:lstStyle/>
          <a:p>
            <a:r>
              <a:rPr lang="en-US" altLang="en-US" sz="4800"/>
              <a:t>Big Five Mini-Marker Exercise</a:t>
            </a:r>
          </a:p>
        </p:txBody>
      </p:sp>
      <p:sp>
        <p:nvSpPr>
          <p:cNvPr id="69635" name="Rectangle 3"/>
          <p:cNvSpPr>
            <a:spLocks noGrp="1" noChangeArrowheads="1"/>
          </p:cNvSpPr>
          <p:nvPr>
            <p:ph type="subTitle" idx="1"/>
          </p:nvPr>
        </p:nvSpPr>
        <p:spPr>
          <a:xfrm>
            <a:off x="1371600" y="3886200"/>
            <a:ext cx="6400800" cy="1752600"/>
          </a:xfrm>
        </p:spPr>
        <p:txBody>
          <a:bodyPr/>
          <a:lstStyle/>
          <a:p>
            <a:pPr>
              <a:lnSpc>
                <a:spcPct val="80000"/>
              </a:lnSpc>
            </a:pPr>
            <a:endParaRPr lang="en-US" altLang="en-US" i="1"/>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ChangeArrowheads="1"/>
          </p:cNvSpPr>
          <p:nvPr/>
        </p:nvSpPr>
        <p:spPr bwMode="auto">
          <a:xfrm>
            <a:off x="533400" y="1981200"/>
            <a:ext cx="7870825"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914400" algn="l"/>
              </a:tabLst>
              <a:defRPr sz="2400">
                <a:solidFill>
                  <a:schemeClr val="tx1"/>
                </a:solidFill>
                <a:latin typeface="Times New Roman" panose="02020603050405020304" pitchFamily="18" charset="0"/>
              </a:defRPr>
            </a:lvl1pPr>
            <a:lvl2pPr>
              <a:tabLst>
                <a:tab pos="-914400" algn="l"/>
              </a:tabLst>
              <a:defRPr sz="2400">
                <a:solidFill>
                  <a:schemeClr val="tx1"/>
                </a:solidFill>
                <a:latin typeface="Times New Roman" panose="02020603050405020304" pitchFamily="18" charset="0"/>
              </a:defRPr>
            </a:lvl2pPr>
            <a:lvl3pPr>
              <a:tabLst>
                <a:tab pos="-914400" algn="l"/>
              </a:tabLst>
              <a:defRPr sz="2400">
                <a:solidFill>
                  <a:schemeClr val="tx1"/>
                </a:solidFill>
                <a:latin typeface="Times New Roman" panose="02020603050405020304" pitchFamily="18" charset="0"/>
              </a:defRPr>
            </a:lvl3pPr>
            <a:lvl4pPr>
              <a:tabLst>
                <a:tab pos="-914400" algn="l"/>
              </a:tabLst>
              <a:defRPr sz="2400">
                <a:solidFill>
                  <a:schemeClr val="tx1"/>
                </a:solidFill>
                <a:latin typeface="Times New Roman" panose="02020603050405020304" pitchFamily="18" charset="0"/>
              </a:defRPr>
            </a:lvl4pPr>
            <a:lvl5pPr>
              <a:tabLst>
                <a:tab pos="-914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9pPr>
          </a:lstStyle>
          <a:p>
            <a:r>
              <a:rPr lang="en-US" altLang="en-US" sz="2000">
                <a:solidFill>
                  <a:srgbClr val="F94366"/>
                </a:solidFill>
                <a:latin typeface="Arial" panose="020B0604020202020204" pitchFamily="34" charset="0"/>
                <a:cs typeface="Arial" panose="020B0604020202020204" pitchFamily="34" charset="0"/>
              </a:rPr>
              <a:t>1. Bashful		15. Harsh		29. Sloppy</a:t>
            </a:r>
          </a:p>
          <a:p>
            <a:r>
              <a:rPr lang="en-US" altLang="en-US" sz="2000">
                <a:solidFill>
                  <a:srgbClr val="F94366"/>
                </a:solidFill>
                <a:latin typeface="Arial" panose="020B0604020202020204" pitchFamily="34" charset="0"/>
                <a:cs typeface="Arial" panose="020B0604020202020204" pitchFamily="34" charset="0"/>
              </a:rPr>
              <a:t>2. Bold			16. Imaginative		30. Sympathetic</a:t>
            </a:r>
          </a:p>
          <a:p>
            <a:r>
              <a:rPr lang="en-US" altLang="en-US" sz="2000">
                <a:solidFill>
                  <a:srgbClr val="F94366"/>
                </a:solidFill>
                <a:latin typeface="Arial" panose="020B0604020202020204" pitchFamily="34" charset="0"/>
                <a:cs typeface="Arial" panose="020B0604020202020204" pitchFamily="34" charset="0"/>
              </a:rPr>
              <a:t>3. Careless		17. Inefficient		31. Systematic</a:t>
            </a:r>
          </a:p>
          <a:p>
            <a:r>
              <a:rPr lang="en-US" altLang="en-US" sz="2000">
                <a:solidFill>
                  <a:srgbClr val="F94366"/>
                </a:solidFill>
                <a:latin typeface="Arial" panose="020B0604020202020204" pitchFamily="34" charset="0"/>
                <a:cs typeface="Arial" panose="020B0604020202020204" pitchFamily="34" charset="0"/>
              </a:rPr>
              <a:t>4. Cold			18. Intellectual		32. Talkative</a:t>
            </a:r>
          </a:p>
          <a:p>
            <a:r>
              <a:rPr lang="en-US" altLang="en-US" sz="2000">
                <a:solidFill>
                  <a:srgbClr val="F94366"/>
                </a:solidFill>
                <a:latin typeface="Arial" panose="020B0604020202020204" pitchFamily="34" charset="0"/>
                <a:cs typeface="Arial" panose="020B0604020202020204" pitchFamily="34" charset="0"/>
              </a:rPr>
              <a:t>5. Complex		19. Jealous		33. Temperamental</a:t>
            </a:r>
          </a:p>
          <a:p>
            <a:r>
              <a:rPr lang="en-US" altLang="en-US" sz="2000">
                <a:solidFill>
                  <a:srgbClr val="F94366"/>
                </a:solidFill>
                <a:latin typeface="Arial" panose="020B0604020202020204" pitchFamily="34" charset="0"/>
                <a:cs typeface="Arial" panose="020B0604020202020204" pitchFamily="34" charset="0"/>
              </a:rPr>
              <a:t>6. Cooperative		20. Kind		34. Touchy</a:t>
            </a:r>
          </a:p>
          <a:p>
            <a:r>
              <a:rPr lang="en-US" altLang="en-US" sz="2000">
                <a:solidFill>
                  <a:srgbClr val="F94366"/>
                </a:solidFill>
                <a:latin typeface="Arial" panose="020B0604020202020204" pitchFamily="34" charset="0"/>
                <a:cs typeface="Arial" panose="020B0604020202020204" pitchFamily="34" charset="0"/>
              </a:rPr>
              <a:t>7. Creative		21. Moody		35. Uncreative</a:t>
            </a:r>
          </a:p>
          <a:p>
            <a:r>
              <a:rPr lang="en-US" altLang="en-US" sz="2000">
                <a:solidFill>
                  <a:srgbClr val="F94366"/>
                </a:solidFill>
                <a:latin typeface="Arial" panose="020B0604020202020204" pitchFamily="34" charset="0"/>
                <a:cs typeface="Arial" panose="020B0604020202020204" pitchFamily="34" charset="0"/>
              </a:rPr>
              <a:t>8. Deep			22. Organized		36. Unenvious</a:t>
            </a:r>
          </a:p>
          <a:p>
            <a:r>
              <a:rPr lang="en-US" altLang="en-US" sz="2000">
                <a:solidFill>
                  <a:srgbClr val="F94366"/>
                </a:solidFill>
                <a:latin typeface="Arial" panose="020B0604020202020204" pitchFamily="34" charset="0"/>
                <a:cs typeface="Arial" panose="020B0604020202020204" pitchFamily="34" charset="0"/>
              </a:rPr>
              <a:t>9. Disorganized		23. Philosophical	37. Unintellectual</a:t>
            </a:r>
          </a:p>
          <a:p>
            <a:r>
              <a:rPr lang="en-US" altLang="en-US" sz="2000">
                <a:solidFill>
                  <a:srgbClr val="F94366"/>
                </a:solidFill>
                <a:latin typeface="Arial" panose="020B0604020202020204" pitchFamily="34" charset="0"/>
                <a:cs typeface="Arial" panose="020B0604020202020204" pitchFamily="34" charset="0"/>
              </a:rPr>
              <a:t>10. Efficient		24. Practical		38. Unsympathetic</a:t>
            </a:r>
          </a:p>
          <a:p>
            <a:r>
              <a:rPr lang="en-US" altLang="en-US" sz="2000">
                <a:solidFill>
                  <a:srgbClr val="F94366"/>
                </a:solidFill>
                <a:latin typeface="Arial" panose="020B0604020202020204" pitchFamily="34" charset="0"/>
                <a:cs typeface="Arial" panose="020B0604020202020204" pitchFamily="34" charset="0"/>
              </a:rPr>
              <a:t>11. Energetic		25. Quiet		39. Warm</a:t>
            </a:r>
          </a:p>
          <a:p>
            <a:r>
              <a:rPr lang="en-US" altLang="en-US" sz="2000">
                <a:solidFill>
                  <a:srgbClr val="F94366"/>
                </a:solidFill>
                <a:latin typeface="Arial" panose="020B0604020202020204" pitchFamily="34" charset="0"/>
                <a:cs typeface="Arial" panose="020B0604020202020204" pitchFamily="34" charset="0"/>
              </a:rPr>
              <a:t>12. Envious		26. Relaxed		40. Withdrawn</a:t>
            </a:r>
          </a:p>
          <a:p>
            <a:r>
              <a:rPr lang="en-US" altLang="en-US" sz="2000">
                <a:solidFill>
                  <a:srgbClr val="F94366"/>
                </a:solidFill>
                <a:latin typeface="Arial" panose="020B0604020202020204" pitchFamily="34" charset="0"/>
                <a:cs typeface="Arial" panose="020B0604020202020204" pitchFamily="34" charset="0"/>
              </a:rPr>
              <a:t>13. Extraverted		27. Rude</a:t>
            </a:r>
          </a:p>
          <a:p>
            <a:r>
              <a:rPr lang="en-US" altLang="en-US" sz="2000">
                <a:solidFill>
                  <a:srgbClr val="F94366"/>
                </a:solidFill>
                <a:latin typeface="Arial" panose="020B0604020202020204" pitchFamily="34" charset="0"/>
                <a:cs typeface="Arial" panose="020B0604020202020204" pitchFamily="34" charset="0"/>
              </a:rPr>
              <a:t>14. Fretful		28. Shy</a:t>
            </a:r>
          </a:p>
        </p:txBody>
      </p:sp>
      <p:sp>
        <p:nvSpPr>
          <p:cNvPr id="36869" name="Text Box 5"/>
          <p:cNvSpPr txBox="1">
            <a:spLocks noChangeArrowheads="1"/>
          </p:cNvSpPr>
          <p:nvPr/>
        </p:nvSpPr>
        <p:spPr bwMode="auto">
          <a:xfrm>
            <a:off x="152400" y="679450"/>
            <a:ext cx="8839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800100" indent="-342900">
              <a:defRPr sz="2400">
                <a:solidFill>
                  <a:schemeClr val="tx1"/>
                </a:solidFill>
                <a:latin typeface="Times New Roman" panose="02020603050405020304" pitchFamily="18" charset="0"/>
              </a:defRPr>
            </a:lvl2pPr>
            <a:lvl3pPr marL="1257300" indent="-342900">
              <a:defRPr sz="2400">
                <a:solidFill>
                  <a:schemeClr val="tx1"/>
                </a:solidFill>
                <a:latin typeface="Times New Roman" panose="02020603050405020304" pitchFamily="18" charset="0"/>
              </a:defRPr>
            </a:lvl3pPr>
            <a:lvl4pPr marL="1714500" indent="-342900">
              <a:defRPr sz="2400">
                <a:solidFill>
                  <a:schemeClr val="tx1"/>
                </a:solidFill>
                <a:latin typeface="Times New Roman" panose="02020603050405020304" pitchFamily="18" charset="0"/>
              </a:defRPr>
            </a:lvl4pPr>
            <a:lvl5pPr marL="2171700" indent="-342900">
              <a:defRPr sz="2400">
                <a:solidFill>
                  <a:schemeClr val="tx1"/>
                </a:solidFill>
                <a:latin typeface="Times New Roman" panose="02020603050405020304" pitchFamily="18" charset="0"/>
              </a:defRPr>
            </a:lvl5pPr>
            <a:lvl6pPr marL="2628900" indent="-342900" eaLnBrk="0" fontAlgn="base" hangingPunct="0">
              <a:spcBef>
                <a:spcPct val="0"/>
              </a:spcBef>
              <a:spcAft>
                <a:spcPct val="0"/>
              </a:spcAft>
              <a:defRPr sz="2400">
                <a:solidFill>
                  <a:schemeClr val="tx1"/>
                </a:solidFill>
                <a:latin typeface="Times New Roman" panose="02020603050405020304" pitchFamily="18" charset="0"/>
              </a:defRPr>
            </a:lvl6pPr>
            <a:lvl7pPr marL="3086100" indent="-342900" eaLnBrk="0" fontAlgn="base" hangingPunct="0">
              <a:spcBef>
                <a:spcPct val="0"/>
              </a:spcBef>
              <a:spcAft>
                <a:spcPct val="0"/>
              </a:spcAft>
              <a:defRPr sz="2400">
                <a:solidFill>
                  <a:schemeClr val="tx1"/>
                </a:solidFill>
                <a:latin typeface="Times New Roman" panose="02020603050405020304" pitchFamily="18" charset="0"/>
              </a:defRPr>
            </a:lvl7pPr>
            <a:lvl8pPr marL="3543300" indent="-342900" eaLnBrk="0" fontAlgn="base" hangingPunct="0">
              <a:spcBef>
                <a:spcPct val="0"/>
              </a:spcBef>
              <a:spcAft>
                <a:spcPct val="0"/>
              </a:spcAft>
              <a:defRPr sz="2400">
                <a:solidFill>
                  <a:schemeClr val="tx1"/>
                </a:solidFill>
                <a:latin typeface="Times New Roman" panose="02020603050405020304" pitchFamily="18" charset="0"/>
              </a:defRPr>
            </a:lvl8pPr>
            <a:lvl9pPr marL="4000500" indent="-3429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solidFill>
                  <a:srgbClr val="F94366"/>
                </a:solidFill>
                <a:latin typeface="Arial" panose="020B0604020202020204" pitchFamily="34" charset="0"/>
                <a:cs typeface="Arial" panose="020B0604020202020204" pitchFamily="34" charset="0"/>
              </a:rPr>
              <a:t>	   1		     2	           	     3		    4		       5</a:t>
            </a:r>
          </a:p>
          <a:p>
            <a:r>
              <a:rPr lang="en-US" altLang="en-US" sz="2000">
                <a:solidFill>
                  <a:srgbClr val="F94366"/>
                </a:solidFill>
                <a:latin typeface="Arial" panose="020B0604020202020204" pitchFamily="34" charset="0"/>
                <a:cs typeface="Arial" panose="020B0604020202020204" pitchFamily="34" charset="0"/>
              </a:rPr>
              <a:t>Inaccurate	Slightly	              Neither	            Slightly	              Accurate</a:t>
            </a:r>
          </a:p>
          <a:p>
            <a:r>
              <a:rPr lang="en-US" altLang="en-US" sz="2000">
                <a:solidFill>
                  <a:srgbClr val="F94366"/>
                </a:solidFill>
                <a:latin typeface="Arial" panose="020B0604020202020204" pitchFamily="34" charset="0"/>
                <a:cs typeface="Arial" panose="020B0604020202020204" pitchFamily="34" charset="0"/>
              </a:rPr>
              <a:t>		          Inaccurate		           Accurate</a:t>
            </a:r>
            <a:r>
              <a:rPr lang="en-US" altLang="en-US" sz="2000">
                <a:latin typeface="Arial" panose="020B0604020202020204" pitchFamily="34" charset="0"/>
                <a:cs typeface="Arial" panose="020B0604020202020204" pitchFamily="34" charset="0"/>
              </a:rPr>
              <a:t>	</a:t>
            </a:r>
          </a:p>
        </p:txBody>
      </p:sp>
      <p:sp>
        <p:nvSpPr>
          <p:cNvPr id="36870" name="Line 6"/>
          <p:cNvSpPr>
            <a:spLocks noChangeShapeType="1"/>
          </p:cNvSpPr>
          <p:nvPr/>
        </p:nvSpPr>
        <p:spPr bwMode="auto">
          <a:xfrm>
            <a:off x="0" y="1828800"/>
            <a:ext cx="914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72" name="Text Box 8"/>
          <p:cNvSpPr txBox="1">
            <a:spLocks noChangeArrowheads="1"/>
          </p:cNvSpPr>
          <p:nvPr/>
        </p:nvSpPr>
        <p:spPr bwMode="auto">
          <a:xfrm>
            <a:off x="1474788" y="146050"/>
            <a:ext cx="6237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a:solidFill>
                  <a:srgbClr val="F94366"/>
                </a:solidFill>
                <a:latin typeface="Arial" panose="020B0604020202020204" pitchFamily="34" charset="0"/>
              </a:rPr>
              <a:t>How Accurately Can You Describe Yourself?</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762000" y="222250"/>
            <a:ext cx="78549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F94366"/>
                </a:solidFill>
                <a:latin typeface="Arial" panose="020B0604020202020204" pitchFamily="34" charset="0"/>
                <a:cs typeface="Arial" panose="020B0604020202020204" pitchFamily="34" charset="0"/>
              </a:rPr>
              <a:t>Reverse score items:</a:t>
            </a:r>
          </a:p>
          <a:p>
            <a:r>
              <a:rPr lang="en-US" altLang="en-US" sz="2000">
                <a:solidFill>
                  <a:srgbClr val="F94366"/>
                </a:solidFill>
                <a:latin typeface="Arial" panose="020B0604020202020204" pitchFamily="34" charset="0"/>
                <a:cs typeface="Arial" panose="020B0604020202020204" pitchFamily="34" charset="0"/>
              </a:rPr>
              <a:t>1, 3, 4, 9, 12, 14, 15, 17, 19, 21, 25, 27, 28, 29,33, 34, 35, 37, 38, 40</a:t>
            </a:r>
          </a:p>
          <a:p>
            <a:endParaRPr lang="en-US" altLang="en-US" sz="2000">
              <a:solidFill>
                <a:srgbClr val="F94366"/>
              </a:solidFill>
              <a:latin typeface="Arial" panose="020B0604020202020204" pitchFamily="34" charset="0"/>
              <a:cs typeface="Arial" panose="020B0604020202020204" pitchFamily="34" charset="0"/>
            </a:endParaRPr>
          </a:p>
          <a:p>
            <a:r>
              <a:rPr lang="en-US" altLang="en-US" sz="2000">
                <a:solidFill>
                  <a:srgbClr val="F94366"/>
                </a:solidFill>
                <a:latin typeface="Arial" panose="020B0604020202020204" pitchFamily="34" charset="0"/>
                <a:cs typeface="Arial" panose="020B0604020202020204" pitchFamily="34" charset="0"/>
              </a:rPr>
              <a:t>	1 = 5</a:t>
            </a:r>
          </a:p>
          <a:p>
            <a:r>
              <a:rPr lang="en-US" altLang="en-US" sz="2000">
                <a:solidFill>
                  <a:srgbClr val="F94366"/>
                </a:solidFill>
                <a:latin typeface="Arial" panose="020B0604020202020204" pitchFamily="34" charset="0"/>
                <a:cs typeface="Arial" panose="020B0604020202020204" pitchFamily="34" charset="0"/>
              </a:rPr>
              <a:t>	2 = 4</a:t>
            </a:r>
          </a:p>
          <a:p>
            <a:r>
              <a:rPr lang="en-US" altLang="en-US" sz="2000">
                <a:solidFill>
                  <a:srgbClr val="F94366"/>
                </a:solidFill>
                <a:latin typeface="Arial" panose="020B0604020202020204" pitchFamily="34" charset="0"/>
                <a:cs typeface="Arial" panose="020B0604020202020204" pitchFamily="34" charset="0"/>
              </a:rPr>
              <a:t>	3 = 3</a:t>
            </a:r>
          </a:p>
          <a:p>
            <a:r>
              <a:rPr lang="en-US" altLang="en-US" sz="2000">
                <a:solidFill>
                  <a:srgbClr val="F94366"/>
                </a:solidFill>
                <a:latin typeface="Arial" panose="020B0604020202020204" pitchFamily="34" charset="0"/>
                <a:cs typeface="Arial" panose="020B0604020202020204" pitchFamily="34" charset="0"/>
              </a:rPr>
              <a:t>	4 = 2</a:t>
            </a:r>
          </a:p>
          <a:p>
            <a:r>
              <a:rPr lang="en-US" altLang="en-US" sz="2000">
                <a:solidFill>
                  <a:srgbClr val="F94366"/>
                </a:solidFill>
                <a:latin typeface="Arial" panose="020B0604020202020204" pitchFamily="34" charset="0"/>
                <a:cs typeface="Arial" panose="020B0604020202020204" pitchFamily="34" charset="0"/>
              </a:rPr>
              <a:t>	5 = 1</a:t>
            </a:r>
            <a:r>
              <a:rPr lang="en-US" altLang="en-US" sz="2000">
                <a:latin typeface="Comic Sans MS" panose="030F0702030302020204" pitchFamily="66" charset="0"/>
                <a:cs typeface="Arial" panose="020B0604020202020204" pitchFamily="34" charset="0"/>
              </a:rPr>
              <a:t> </a:t>
            </a:r>
          </a:p>
        </p:txBody>
      </p:sp>
      <p:sp>
        <p:nvSpPr>
          <p:cNvPr id="43013" name="Text Box 5"/>
          <p:cNvSpPr txBox="1">
            <a:spLocks noChangeArrowheads="1"/>
          </p:cNvSpPr>
          <p:nvPr/>
        </p:nvSpPr>
        <p:spPr bwMode="auto">
          <a:xfrm>
            <a:off x="1981200" y="2965450"/>
            <a:ext cx="4638675"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solidFill>
                  <a:srgbClr val="F94366"/>
                </a:solidFill>
                <a:latin typeface="Arial" panose="020B0604020202020204" pitchFamily="34" charset="0"/>
                <a:cs typeface="Arial" panose="020B0604020202020204" pitchFamily="34" charset="0"/>
              </a:rPr>
              <a:t>Sum items:</a:t>
            </a:r>
          </a:p>
          <a:p>
            <a:endParaRPr lang="en-US" altLang="en-US" sz="2000">
              <a:solidFill>
                <a:srgbClr val="F94366"/>
              </a:solidFill>
              <a:latin typeface="Arial" panose="020B0604020202020204" pitchFamily="34" charset="0"/>
              <a:cs typeface="Arial" panose="020B0604020202020204" pitchFamily="34" charset="0"/>
            </a:endParaRPr>
          </a:p>
          <a:p>
            <a:r>
              <a:rPr lang="en-US" altLang="en-US" sz="2000">
                <a:solidFill>
                  <a:srgbClr val="F94366"/>
                </a:solidFill>
                <a:latin typeface="Arial" panose="020B0604020202020204" pitchFamily="34" charset="0"/>
                <a:cs typeface="Arial" panose="020B0604020202020204" pitchFamily="34" charset="0"/>
              </a:rPr>
              <a:t>1, 2, 11, 13, 25, 28, 32, 40 = Factor I</a:t>
            </a:r>
          </a:p>
          <a:p>
            <a:endParaRPr lang="en-US" altLang="en-US" sz="2000">
              <a:solidFill>
                <a:srgbClr val="F94366"/>
              </a:solidFill>
              <a:latin typeface="Arial" panose="020B0604020202020204" pitchFamily="34" charset="0"/>
              <a:cs typeface="Arial" panose="020B0604020202020204" pitchFamily="34" charset="0"/>
            </a:endParaRPr>
          </a:p>
          <a:p>
            <a:r>
              <a:rPr lang="en-US" altLang="en-US" sz="2000">
                <a:solidFill>
                  <a:srgbClr val="F94366"/>
                </a:solidFill>
                <a:latin typeface="Arial" panose="020B0604020202020204" pitchFamily="34" charset="0"/>
                <a:cs typeface="Arial" panose="020B0604020202020204" pitchFamily="34" charset="0"/>
              </a:rPr>
              <a:t>12, 14, 19, 21, 26, 33, 34, 36 = Factor II</a:t>
            </a:r>
          </a:p>
          <a:p>
            <a:endParaRPr lang="en-US" altLang="en-US" sz="2000">
              <a:solidFill>
                <a:srgbClr val="F94366"/>
              </a:solidFill>
              <a:latin typeface="Arial" panose="020B0604020202020204" pitchFamily="34" charset="0"/>
              <a:cs typeface="Arial" panose="020B0604020202020204" pitchFamily="34" charset="0"/>
            </a:endParaRPr>
          </a:p>
          <a:p>
            <a:r>
              <a:rPr lang="en-US" altLang="en-US" sz="2000">
                <a:solidFill>
                  <a:srgbClr val="F94366"/>
                </a:solidFill>
                <a:latin typeface="Arial" panose="020B0604020202020204" pitchFamily="34" charset="0"/>
                <a:cs typeface="Arial" panose="020B0604020202020204" pitchFamily="34" charset="0"/>
              </a:rPr>
              <a:t>4, 6, 15, 20, 27, 30, 38, 39 = Factor III</a:t>
            </a:r>
          </a:p>
          <a:p>
            <a:endParaRPr lang="en-US" altLang="en-US" sz="2000">
              <a:solidFill>
                <a:srgbClr val="F94366"/>
              </a:solidFill>
              <a:latin typeface="Arial" panose="020B0604020202020204" pitchFamily="34" charset="0"/>
              <a:cs typeface="Arial" panose="020B0604020202020204" pitchFamily="34" charset="0"/>
            </a:endParaRPr>
          </a:p>
          <a:p>
            <a:r>
              <a:rPr lang="en-US" altLang="en-US" sz="2000">
                <a:solidFill>
                  <a:srgbClr val="F94366"/>
                </a:solidFill>
                <a:latin typeface="Arial" panose="020B0604020202020204" pitchFamily="34" charset="0"/>
                <a:cs typeface="Arial" panose="020B0604020202020204" pitchFamily="34" charset="0"/>
              </a:rPr>
              <a:t>3, 9, 10, 17, 22, 24, 29, 31 = Factor IV</a:t>
            </a:r>
          </a:p>
          <a:p>
            <a:endParaRPr lang="en-US" altLang="en-US" sz="2000">
              <a:solidFill>
                <a:srgbClr val="F94366"/>
              </a:solidFill>
              <a:latin typeface="Arial" panose="020B0604020202020204" pitchFamily="34" charset="0"/>
              <a:cs typeface="Arial" panose="020B0604020202020204" pitchFamily="34" charset="0"/>
            </a:endParaRPr>
          </a:p>
          <a:p>
            <a:r>
              <a:rPr lang="en-US" altLang="en-US" sz="2000">
                <a:solidFill>
                  <a:srgbClr val="F94366"/>
                </a:solidFill>
                <a:latin typeface="Arial" panose="020B0604020202020204" pitchFamily="34" charset="0"/>
                <a:cs typeface="Arial" panose="020B0604020202020204" pitchFamily="34" charset="0"/>
              </a:rPr>
              <a:t>5, 7, 8, 16, 18, 23, 35, 37 = Factor 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p:bldP spid="430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ChangeArrowheads="1"/>
          </p:cNvSpPr>
          <p:nvPr/>
        </p:nvSpPr>
        <p:spPr bwMode="auto">
          <a:xfrm>
            <a:off x="533400" y="1371600"/>
            <a:ext cx="7870825"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914400" algn="l"/>
              </a:tabLst>
              <a:defRPr sz="2400">
                <a:solidFill>
                  <a:schemeClr val="tx1"/>
                </a:solidFill>
                <a:latin typeface="Times New Roman" panose="02020603050405020304" pitchFamily="18" charset="0"/>
              </a:defRPr>
            </a:lvl1pPr>
            <a:lvl2pPr>
              <a:tabLst>
                <a:tab pos="-914400" algn="l"/>
              </a:tabLst>
              <a:defRPr sz="2400">
                <a:solidFill>
                  <a:schemeClr val="tx1"/>
                </a:solidFill>
                <a:latin typeface="Times New Roman" panose="02020603050405020304" pitchFamily="18" charset="0"/>
              </a:defRPr>
            </a:lvl2pPr>
            <a:lvl3pPr>
              <a:tabLst>
                <a:tab pos="-914400" algn="l"/>
              </a:tabLst>
              <a:defRPr sz="2400">
                <a:solidFill>
                  <a:schemeClr val="tx1"/>
                </a:solidFill>
                <a:latin typeface="Times New Roman" panose="02020603050405020304" pitchFamily="18" charset="0"/>
              </a:defRPr>
            </a:lvl3pPr>
            <a:lvl4pPr>
              <a:tabLst>
                <a:tab pos="-914400" algn="l"/>
              </a:tabLst>
              <a:defRPr sz="2400">
                <a:solidFill>
                  <a:schemeClr val="tx1"/>
                </a:solidFill>
                <a:latin typeface="Times New Roman" panose="02020603050405020304" pitchFamily="18" charset="0"/>
              </a:defRPr>
            </a:lvl4pPr>
            <a:lvl5pPr>
              <a:tabLst>
                <a:tab pos="-914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9pPr>
          </a:lstStyle>
          <a:p>
            <a:r>
              <a:rPr lang="en-US" altLang="en-US" sz="2000">
                <a:solidFill>
                  <a:srgbClr val="F94366"/>
                </a:solidFill>
                <a:latin typeface="Arial" panose="020B0604020202020204" pitchFamily="34" charset="0"/>
                <a:cs typeface="Arial" panose="020B0604020202020204" pitchFamily="34" charset="0"/>
              </a:rPr>
              <a:t>1. Bashful		15. Harsh		29. Sloppy</a:t>
            </a:r>
          </a:p>
          <a:p>
            <a:r>
              <a:rPr lang="en-US" altLang="en-US" sz="2000">
                <a:solidFill>
                  <a:srgbClr val="F94366"/>
                </a:solidFill>
                <a:latin typeface="Arial" panose="020B0604020202020204" pitchFamily="34" charset="0"/>
                <a:cs typeface="Arial" panose="020B0604020202020204" pitchFamily="34" charset="0"/>
              </a:rPr>
              <a:t>2. Bold			16. Imaginative		30. Sympathetic</a:t>
            </a:r>
          </a:p>
          <a:p>
            <a:r>
              <a:rPr lang="en-US" altLang="en-US" sz="2000">
                <a:solidFill>
                  <a:srgbClr val="F94366"/>
                </a:solidFill>
                <a:latin typeface="Arial" panose="020B0604020202020204" pitchFamily="34" charset="0"/>
                <a:cs typeface="Arial" panose="020B0604020202020204" pitchFamily="34" charset="0"/>
              </a:rPr>
              <a:t>3. Careless		17. Inefficient		31. Systematic</a:t>
            </a:r>
          </a:p>
          <a:p>
            <a:r>
              <a:rPr lang="en-US" altLang="en-US" sz="2000">
                <a:solidFill>
                  <a:srgbClr val="F94366"/>
                </a:solidFill>
                <a:latin typeface="Arial" panose="020B0604020202020204" pitchFamily="34" charset="0"/>
                <a:cs typeface="Arial" panose="020B0604020202020204" pitchFamily="34" charset="0"/>
              </a:rPr>
              <a:t>4. Cold			18. Intellectual		32. Talkative</a:t>
            </a:r>
          </a:p>
          <a:p>
            <a:r>
              <a:rPr lang="en-US" altLang="en-US" sz="2000">
                <a:solidFill>
                  <a:srgbClr val="F94366"/>
                </a:solidFill>
                <a:latin typeface="Arial" panose="020B0604020202020204" pitchFamily="34" charset="0"/>
                <a:cs typeface="Arial" panose="020B0604020202020204" pitchFamily="34" charset="0"/>
              </a:rPr>
              <a:t>5. Complex		19. Jealous		33. Temperamental</a:t>
            </a:r>
          </a:p>
          <a:p>
            <a:r>
              <a:rPr lang="en-US" altLang="en-US" sz="2000">
                <a:solidFill>
                  <a:srgbClr val="F94366"/>
                </a:solidFill>
                <a:latin typeface="Arial" panose="020B0604020202020204" pitchFamily="34" charset="0"/>
                <a:cs typeface="Arial" panose="020B0604020202020204" pitchFamily="34" charset="0"/>
              </a:rPr>
              <a:t>6. Cooperative		20. Kind		34. Touchy</a:t>
            </a:r>
          </a:p>
          <a:p>
            <a:r>
              <a:rPr lang="en-US" altLang="en-US" sz="2000">
                <a:solidFill>
                  <a:srgbClr val="F94366"/>
                </a:solidFill>
                <a:latin typeface="Arial" panose="020B0604020202020204" pitchFamily="34" charset="0"/>
                <a:cs typeface="Arial" panose="020B0604020202020204" pitchFamily="34" charset="0"/>
              </a:rPr>
              <a:t>7. Creative		21. Moody		35. Uncreative</a:t>
            </a:r>
          </a:p>
          <a:p>
            <a:r>
              <a:rPr lang="en-US" altLang="en-US" sz="2000">
                <a:solidFill>
                  <a:srgbClr val="F94366"/>
                </a:solidFill>
                <a:latin typeface="Arial" panose="020B0604020202020204" pitchFamily="34" charset="0"/>
                <a:cs typeface="Arial" panose="020B0604020202020204" pitchFamily="34" charset="0"/>
              </a:rPr>
              <a:t>8. Deep			22. Organized		36. Unenvious</a:t>
            </a:r>
          </a:p>
          <a:p>
            <a:r>
              <a:rPr lang="en-US" altLang="en-US" sz="2000">
                <a:solidFill>
                  <a:srgbClr val="F94366"/>
                </a:solidFill>
                <a:latin typeface="Arial" panose="020B0604020202020204" pitchFamily="34" charset="0"/>
                <a:cs typeface="Arial" panose="020B0604020202020204" pitchFamily="34" charset="0"/>
              </a:rPr>
              <a:t>9. Disorganized		23. Philosophical	37. Unintellectual</a:t>
            </a:r>
          </a:p>
          <a:p>
            <a:r>
              <a:rPr lang="en-US" altLang="en-US" sz="2000">
                <a:solidFill>
                  <a:srgbClr val="F94366"/>
                </a:solidFill>
                <a:latin typeface="Arial" panose="020B0604020202020204" pitchFamily="34" charset="0"/>
                <a:cs typeface="Arial" panose="020B0604020202020204" pitchFamily="34" charset="0"/>
              </a:rPr>
              <a:t>10. Efficient		24. Practical		38. Unsympathetic</a:t>
            </a:r>
          </a:p>
          <a:p>
            <a:r>
              <a:rPr lang="en-US" altLang="en-US" sz="2000">
                <a:solidFill>
                  <a:srgbClr val="F94366"/>
                </a:solidFill>
                <a:latin typeface="Arial" panose="020B0604020202020204" pitchFamily="34" charset="0"/>
                <a:cs typeface="Arial" panose="020B0604020202020204" pitchFamily="34" charset="0"/>
              </a:rPr>
              <a:t>11. Energetic		25. Quiet		39. Warm</a:t>
            </a:r>
          </a:p>
          <a:p>
            <a:r>
              <a:rPr lang="en-US" altLang="en-US" sz="2000">
                <a:solidFill>
                  <a:srgbClr val="F94366"/>
                </a:solidFill>
                <a:latin typeface="Arial" panose="020B0604020202020204" pitchFamily="34" charset="0"/>
                <a:cs typeface="Arial" panose="020B0604020202020204" pitchFamily="34" charset="0"/>
              </a:rPr>
              <a:t>12. Envious		26. Relaxed		40. Withdrawn</a:t>
            </a:r>
          </a:p>
          <a:p>
            <a:r>
              <a:rPr lang="en-US" altLang="en-US" sz="2000">
                <a:solidFill>
                  <a:srgbClr val="F94366"/>
                </a:solidFill>
                <a:latin typeface="Arial" panose="020B0604020202020204" pitchFamily="34" charset="0"/>
                <a:cs typeface="Arial" panose="020B0604020202020204" pitchFamily="34" charset="0"/>
              </a:rPr>
              <a:t>13. Extraverted		27. Rude</a:t>
            </a:r>
          </a:p>
          <a:p>
            <a:r>
              <a:rPr lang="en-US" altLang="en-US" sz="2000">
                <a:solidFill>
                  <a:srgbClr val="F94366"/>
                </a:solidFill>
                <a:latin typeface="Arial" panose="020B0604020202020204" pitchFamily="34" charset="0"/>
                <a:cs typeface="Arial" panose="020B0604020202020204" pitchFamily="34" charset="0"/>
              </a:rPr>
              <a:t>14. Fretful		28. Shy</a:t>
            </a:r>
          </a:p>
        </p:txBody>
      </p:sp>
      <p:sp>
        <p:nvSpPr>
          <p:cNvPr id="44037" name="Oval 5"/>
          <p:cNvSpPr>
            <a:spLocks noChangeArrowheads="1"/>
          </p:cNvSpPr>
          <p:nvPr/>
        </p:nvSpPr>
        <p:spPr bwMode="auto">
          <a:xfrm>
            <a:off x="381000" y="1295400"/>
            <a:ext cx="2133600" cy="457200"/>
          </a:xfrm>
          <a:prstGeom prst="ellipse">
            <a:avLst/>
          </a:prstGeom>
          <a:noFill/>
          <a:ln w="571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000" b="1">
              <a:latin typeface="Comic Sans MS" panose="030F0702030302020204" pitchFamily="66" charset="0"/>
              <a:cs typeface="Arial" panose="020B0604020202020204" pitchFamily="34" charset="0"/>
            </a:endParaRPr>
          </a:p>
        </p:txBody>
      </p:sp>
      <p:sp>
        <p:nvSpPr>
          <p:cNvPr id="44038" name="Oval 6"/>
          <p:cNvSpPr>
            <a:spLocks noChangeArrowheads="1"/>
          </p:cNvSpPr>
          <p:nvPr/>
        </p:nvSpPr>
        <p:spPr bwMode="auto">
          <a:xfrm>
            <a:off x="457200" y="1676400"/>
            <a:ext cx="2133600" cy="381000"/>
          </a:xfrm>
          <a:prstGeom prst="ellipse">
            <a:avLst/>
          </a:prstGeom>
          <a:noFill/>
          <a:ln w="571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Oval 7"/>
          <p:cNvSpPr>
            <a:spLocks noChangeArrowheads="1"/>
          </p:cNvSpPr>
          <p:nvPr/>
        </p:nvSpPr>
        <p:spPr bwMode="auto">
          <a:xfrm>
            <a:off x="457200" y="4419600"/>
            <a:ext cx="2133600" cy="381000"/>
          </a:xfrm>
          <a:prstGeom prst="ellipse">
            <a:avLst/>
          </a:prstGeom>
          <a:noFill/>
          <a:ln w="571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0" name="Oval 8"/>
          <p:cNvSpPr>
            <a:spLocks noChangeArrowheads="1"/>
          </p:cNvSpPr>
          <p:nvPr/>
        </p:nvSpPr>
        <p:spPr bwMode="auto">
          <a:xfrm>
            <a:off x="457200" y="5029200"/>
            <a:ext cx="2133600" cy="381000"/>
          </a:xfrm>
          <a:prstGeom prst="ellipse">
            <a:avLst/>
          </a:prstGeom>
          <a:noFill/>
          <a:ln w="571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1" name="Oval 9"/>
          <p:cNvSpPr>
            <a:spLocks noChangeArrowheads="1"/>
          </p:cNvSpPr>
          <p:nvPr/>
        </p:nvSpPr>
        <p:spPr bwMode="auto">
          <a:xfrm>
            <a:off x="3048000" y="4419600"/>
            <a:ext cx="2133600" cy="381000"/>
          </a:xfrm>
          <a:prstGeom prst="ellipse">
            <a:avLst/>
          </a:prstGeom>
          <a:noFill/>
          <a:ln w="571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2" name="Oval 10"/>
          <p:cNvSpPr>
            <a:spLocks noChangeArrowheads="1"/>
          </p:cNvSpPr>
          <p:nvPr/>
        </p:nvSpPr>
        <p:spPr bwMode="auto">
          <a:xfrm>
            <a:off x="2895600" y="5410200"/>
            <a:ext cx="2133600" cy="457200"/>
          </a:xfrm>
          <a:prstGeom prst="ellipse">
            <a:avLst/>
          </a:prstGeom>
          <a:noFill/>
          <a:ln w="571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3" name="Oval 11"/>
          <p:cNvSpPr>
            <a:spLocks noChangeArrowheads="1"/>
          </p:cNvSpPr>
          <p:nvPr/>
        </p:nvSpPr>
        <p:spPr bwMode="auto">
          <a:xfrm>
            <a:off x="5867400" y="2362200"/>
            <a:ext cx="2133600" cy="304800"/>
          </a:xfrm>
          <a:prstGeom prst="ellipse">
            <a:avLst/>
          </a:prstGeom>
          <a:noFill/>
          <a:ln w="571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4" name="Oval 12"/>
          <p:cNvSpPr>
            <a:spLocks noChangeArrowheads="1"/>
          </p:cNvSpPr>
          <p:nvPr/>
        </p:nvSpPr>
        <p:spPr bwMode="auto">
          <a:xfrm>
            <a:off x="5943600" y="4724400"/>
            <a:ext cx="2133600" cy="381000"/>
          </a:xfrm>
          <a:prstGeom prst="ellipse">
            <a:avLst/>
          </a:prstGeom>
          <a:noFill/>
          <a:ln w="57150">
            <a:solidFill>
              <a:srgbClr val="FF99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5" name="Text Box 13"/>
          <p:cNvSpPr txBox="1">
            <a:spLocks noChangeArrowheads="1"/>
          </p:cNvSpPr>
          <p:nvPr/>
        </p:nvSpPr>
        <p:spPr bwMode="auto">
          <a:xfrm>
            <a:off x="2438400" y="296863"/>
            <a:ext cx="39639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solidFill>
                  <a:srgbClr val="F94366"/>
                </a:solidFill>
                <a:latin typeface="Arial" panose="020B0604020202020204" pitchFamily="34" charset="0"/>
                <a:cs typeface="Arial" panose="020B0604020202020204" pitchFamily="34" charset="0"/>
              </a:rPr>
              <a:t>Extraversion (Factor 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403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03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04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0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0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404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404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03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40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animBg="1"/>
      <p:bldP spid="44038" grpId="0" animBg="1"/>
      <p:bldP spid="44039" grpId="0" animBg="1"/>
      <p:bldP spid="44040" grpId="0" animBg="1"/>
      <p:bldP spid="44041" grpId="0" animBg="1"/>
      <p:bldP spid="44042" grpId="0" animBg="1"/>
      <p:bldP spid="44043" grpId="0" animBg="1"/>
      <p:bldP spid="44044" grpId="0" animBg="1"/>
      <p:bldP spid="4404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ChangeArrowheads="1"/>
          </p:cNvSpPr>
          <p:nvPr/>
        </p:nvSpPr>
        <p:spPr bwMode="auto">
          <a:xfrm>
            <a:off x="533400" y="1371600"/>
            <a:ext cx="7870825"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914400" algn="l"/>
              </a:tabLst>
              <a:defRPr sz="2400">
                <a:solidFill>
                  <a:schemeClr val="tx1"/>
                </a:solidFill>
                <a:latin typeface="Times New Roman" panose="02020603050405020304" pitchFamily="18" charset="0"/>
              </a:defRPr>
            </a:lvl1pPr>
            <a:lvl2pPr>
              <a:tabLst>
                <a:tab pos="-914400" algn="l"/>
              </a:tabLst>
              <a:defRPr sz="2400">
                <a:solidFill>
                  <a:schemeClr val="tx1"/>
                </a:solidFill>
                <a:latin typeface="Times New Roman" panose="02020603050405020304" pitchFamily="18" charset="0"/>
              </a:defRPr>
            </a:lvl2pPr>
            <a:lvl3pPr>
              <a:tabLst>
                <a:tab pos="-914400" algn="l"/>
              </a:tabLst>
              <a:defRPr sz="2400">
                <a:solidFill>
                  <a:schemeClr val="tx1"/>
                </a:solidFill>
                <a:latin typeface="Times New Roman" panose="02020603050405020304" pitchFamily="18" charset="0"/>
              </a:defRPr>
            </a:lvl3pPr>
            <a:lvl4pPr>
              <a:tabLst>
                <a:tab pos="-914400" algn="l"/>
              </a:tabLst>
              <a:defRPr sz="2400">
                <a:solidFill>
                  <a:schemeClr val="tx1"/>
                </a:solidFill>
                <a:latin typeface="Times New Roman" panose="02020603050405020304" pitchFamily="18" charset="0"/>
              </a:defRPr>
            </a:lvl4pPr>
            <a:lvl5pPr>
              <a:tabLst>
                <a:tab pos="-914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9pPr>
          </a:lstStyle>
          <a:p>
            <a:r>
              <a:rPr lang="en-US" altLang="en-US" sz="2000">
                <a:solidFill>
                  <a:srgbClr val="F94366"/>
                </a:solidFill>
                <a:latin typeface="Arial" panose="020B0604020202020204" pitchFamily="34" charset="0"/>
                <a:cs typeface="Arial" panose="020B0604020202020204" pitchFamily="34" charset="0"/>
              </a:rPr>
              <a:t>1. Bashful		15. Harsh		29. Sloppy</a:t>
            </a:r>
          </a:p>
          <a:p>
            <a:r>
              <a:rPr lang="en-US" altLang="en-US" sz="2000">
                <a:solidFill>
                  <a:srgbClr val="F94366"/>
                </a:solidFill>
                <a:latin typeface="Arial" panose="020B0604020202020204" pitchFamily="34" charset="0"/>
                <a:cs typeface="Arial" panose="020B0604020202020204" pitchFamily="34" charset="0"/>
              </a:rPr>
              <a:t>2. Bold			16. Imaginative		30. Sympathetic</a:t>
            </a:r>
          </a:p>
          <a:p>
            <a:r>
              <a:rPr lang="en-US" altLang="en-US" sz="2000">
                <a:solidFill>
                  <a:srgbClr val="F94366"/>
                </a:solidFill>
                <a:latin typeface="Arial" panose="020B0604020202020204" pitchFamily="34" charset="0"/>
                <a:cs typeface="Arial" panose="020B0604020202020204" pitchFamily="34" charset="0"/>
              </a:rPr>
              <a:t>3. Careless		17. Inefficient		31. Systematic</a:t>
            </a:r>
          </a:p>
          <a:p>
            <a:r>
              <a:rPr lang="en-US" altLang="en-US" sz="2000">
                <a:solidFill>
                  <a:srgbClr val="F94366"/>
                </a:solidFill>
                <a:latin typeface="Arial" panose="020B0604020202020204" pitchFamily="34" charset="0"/>
                <a:cs typeface="Arial" panose="020B0604020202020204" pitchFamily="34" charset="0"/>
              </a:rPr>
              <a:t>4. Cold			18. Intellectual		32. Talkative</a:t>
            </a:r>
          </a:p>
          <a:p>
            <a:r>
              <a:rPr lang="en-US" altLang="en-US" sz="2000">
                <a:solidFill>
                  <a:srgbClr val="F94366"/>
                </a:solidFill>
                <a:latin typeface="Arial" panose="020B0604020202020204" pitchFamily="34" charset="0"/>
                <a:cs typeface="Arial" panose="020B0604020202020204" pitchFamily="34" charset="0"/>
              </a:rPr>
              <a:t>5. Complex		19. Jealous		33. Temperamental</a:t>
            </a:r>
          </a:p>
          <a:p>
            <a:r>
              <a:rPr lang="en-US" altLang="en-US" sz="2000">
                <a:solidFill>
                  <a:srgbClr val="F94366"/>
                </a:solidFill>
                <a:latin typeface="Arial" panose="020B0604020202020204" pitchFamily="34" charset="0"/>
                <a:cs typeface="Arial" panose="020B0604020202020204" pitchFamily="34" charset="0"/>
              </a:rPr>
              <a:t>6. Cooperative		20. Kind		34. Touchy</a:t>
            </a:r>
          </a:p>
          <a:p>
            <a:r>
              <a:rPr lang="en-US" altLang="en-US" sz="2000">
                <a:solidFill>
                  <a:srgbClr val="F94366"/>
                </a:solidFill>
                <a:latin typeface="Arial" panose="020B0604020202020204" pitchFamily="34" charset="0"/>
                <a:cs typeface="Arial" panose="020B0604020202020204" pitchFamily="34" charset="0"/>
              </a:rPr>
              <a:t>7. Creative		21. Moody		35. Uncreative</a:t>
            </a:r>
          </a:p>
          <a:p>
            <a:r>
              <a:rPr lang="en-US" altLang="en-US" sz="2000">
                <a:solidFill>
                  <a:srgbClr val="F94366"/>
                </a:solidFill>
                <a:latin typeface="Arial" panose="020B0604020202020204" pitchFamily="34" charset="0"/>
                <a:cs typeface="Arial" panose="020B0604020202020204" pitchFamily="34" charset="0"/>
              </a:rPr>
              <a:t>8. Deep			22. Organized		36. Unenvious</a:t>
            </a:r>
          </a:p>
          <a:p>
            <a:r>
              <a:rPr lang="en-US" altLang="en-US" sz="2000">
                <a:solidFill>
                  <a:srgbClr val="F94366"/>
                </a:solidFill>
                <a:latin typeface="Arial" panose="020B0604020202020204" pitchFamily="34" charset="0"/>
                <a:cs typeface="Arial" panose="020B0604020202020204" pitchFamily="34" charset="0"/>
              </a:rPr>
              <a:t>9. Disorganized		23. Philosophical	37. Unintellectual</a:t>
            </a:r>
          </a:p>
          <a:p>
            <a:r>
              <a:rPr lang="en-US" altLang="en-US" sz="2000">
                <a:solidFill>
                  <a:srgbClr val="F94366"/>
                </a:solidFill>
                <a:latin typeface="Arial" panose="020B0604020202020204" pitchFamily="34" charset="0"/>
                <a:cs typeface="Arial" panose="020B0604020202020204" pitchFamily="34" charset="0"/>
              </a:rPr>
              <a:t>10. Efficient		24. Practical		38. Unsympathetic</a:t>
            </a:r>
          </a:p>
          <a:p>
            <a:r>
              <a:rPr lang="en-US" altLang="en-US" sz="2000">
                <a:solidFill>
                  <a:srgbClr val="F94366"/>
                </a:solidFill>
                <a:latin typeface="Arial" panose="020B0604020202020204" pitchFamily="34" charset="0"/>
                <a:cs typeface="Arial" panose="020B0604020202020204" pitchFamily="34" charset="0"/>
              </a:rPr>
              <a:t>11. Energetic		25. Quiet		39. Warm</a:t>
            </a:r>
          </a:p>
          <a:p>
            <a:r>
              <a:rPr lang="en-US" altLang="en-US" sz="2000">
                <a:solidFill>
                  <a:srgbClr val="F94366"/>
                </a:solidFill>
                <a:latin typeface="Arial" panose="020B0604020202020204" pitchFamily="34" charset="0"/>
                <a:cs typeface="Arial" panose="020B0604020202020204" pitchFamily="34" charset="0"/>
              </a:rPr>
              <a:t>12. Envious		26. Relaxed		40. Withdrawn</a:t>
            </a:r>
          </a:p>
          <a:p>
            <a:r>
              <a:rPr lang="en-US" altLang="en-US" sz="2000">
                <a:solidFill>
                  <a:srgbClr val="F94366"/>
                </a:solidFill>
                <a:latin typeface="Arial" panose="020B0604020202020204" pitchFamily="34" charset="0"/>
                <a:cs typeface="Arial" panose="020B0604020202020204" pitchFamily="34" charset="0"/>
              </a:rPr>
              <a:t>13. Extraverted		27. Rude</a:t>
            </a:r>
          </a:p>
          <a:p>
            <a:r>
              <a:rPr lang="en-US" altLang="en-US" sz="2000">
                <a:solidFill>
                  <a:srgbClr val="F94366"/>
                </a:solidFill>
                <a:latin typeface="Arial" panose="020B0604020202020204" pitchFamily="34" charset="0"/>
                <a:cs typeface="Arial" panose="020B0604020202020204" pitchFamily="34" charset="0"/>
              </a:rPr>
              <a:t>14. Fretful		28. Shy</a:t>
            </a:r>
          </a:p>
        </p:txBody>
      </p:sp>
      <p:sp>
        <p:nvSpPr>
          <p:cNvPr id="45061" name="Oval 5"/>
          <p:cNvSpPr>
            <a:spLocks noChangeArrowheads="1"/>
          </p:cNvSpPr>
          <p:nvPr/>
        </p:nvSpPr>
        <p:spPr bwMode="auto">
          <a:xfrm>
            <a:off x="304800" y="4724400"/>
            <a:ext cx="2362200" cy="381000"/>
          </a:xfrm>
          <a:prstGeom prst="ellipse">
            <a:avLst/>
          </a:prstGeom>
          <a:noFill/>
          <a:ln w="57150">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Oval 6"/>
          <p:cNvSpPr>
            <a:spLocks noChangeArrowheads="1"/>
          </p:cNvSpPr>
          <p:nvPr/>
        </p:nvSpPr>
        <p:spPr bwMode="auto">
          <a:xfrm>
            <a:off x="304800" y="5334000"/>
            <a:ext cx="2362200" cy="381000"/>
          </a:xfrm>
          <a:prstGeom prst="ellipse">
            <a:avLst/>
          </a:prstGeom>
          <a:noFill/>
          <a:ln w="57150">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3" name="Oval 7"/>
          <p:cNvSpPr>
            <a:spLocks noChangeArrowheads="1"/>
          </p:cNvSpPr>
          <p:nvPr/>
        </p:nvSpPr>
        <p:spPr bwMode="auto">
          <a:xfrm>
            <a:off x="3048000" y="3200400"/>
            <a:ext cx="2362200" cy="381000"/>
          </a:xfrm>
          <a:prstGeom prst="ellipse">
            <a:avLst/>
          </a:prstGeom>
          <a:noFill/>
          <a:ln w="57150">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4" name="Oval 8"/>
          <p:cNvSpPr>
            <a:spLocks noChangeArrowheads="1"/>
          </p:cNvSpPr>
          <p:nvPr/>
        </p:nvSpPr>
        <p:spPr bwMode="auto">
          <a:xfrm>
            <a:off x="3048000" y="2590800"/>
            <a:ext cx="2362200" cy="381000"/>
          </a:xfrm>
          <a:prstGeom prst="ellipse">
            <a:avLst/>
          </a:prstGeom>
          <a:noFill/>
          <a:ln w="57150">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5" name="Oval 9"/>
          <p:cNvSpPr>
            <a:spLocks noChangeArrowheads="1"/>
          </p:cNvSpPr>
          <p:nvPr/>
        </p:nvSpPr>
        <p:spPr bwMode="auto">
          <a:xfrm>
            <a:off x="5943600" y="3505200"/>
            <a:ext cx="2362200" cy="381000"/>
          </a:xfrm>
          <a:prstGeom prst="ellipse">
            <a:avLst/>
          </a:prstGeom>
          <a:noFill/>
          <a:ln w="57150">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6" name="Oval 10"/>
          <p:cNvSpPr>
            <a:spLocks noChangeArrowheads="1"/>
          </p:cNvSpPr>
          <p:nvPr/>
        </p:nvSpPr>
        <p:spPr bwMode="auto">
          <a:xfrm>
            <a:off x="2971800" y="4724400"/>
            <a:ext cx="2362200" cy="381000"/>
          </a:xfrm>
          <a:prstGeom prst="ellipse">
            <a:avLst/>
          </a:prstGeom>
          <a:noFill/>
          <a:ln w="57150">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7" name="Oval 11"/>
          <p:cNvSpPr>
            <a:spLocks noChangeArrowheads="1"/>
          </p:cNvSpPr>
          <p:nvPr/>
        </p:nvSpPr>
        <p:spPr bwMode="auto">
          <a:xfrm>
            <a:off x="5867400" y="2895600"/>
            <a:ext cx="2362200" cy="381000"/>
          </a:xfrm>
          <a:prstGeom prst="ellipse">
            <a:avLst/>
          </a:prstGeom>
          <a:noFill/>
          <a:ln w="57150">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8" name="Oval 12"/>
          <p:cNvSpPr>
            <a:spLocks noChangeArrowheads="1"/>
          </p:cNvSpPr>
          <p:nvPr/>
        </p:nvSpPr>
        <p:spPr bwMode="auto">
          <a:xfrm>
            <a:off x="5943600" y="2590800"/>
            <a:ext cx="2819400" cy="381000"/>
          </a:xfrm>
          <a:prstGeom prst="ellipse">
            <a:avLst/>
          </a:prstGeom>
          <a:noFill/>
          <a:ln w="57150">
            <a:solidFill>
              <a:srgbClr val="00FF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9" name="Text Box 13"/>
          <p:cNvSpPr txBox="1">
            <a:spLocks noChangeArrowheads="1"/>
          </p:cNvSpPr>
          <p:nvPr/>
        </p:nvSpPr>
        <p:spPr bwMode="auto">
          <a:xfrm>
            <a:off x="1828800" y="449263"/>
            <a:ext cx="51069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solidFill>
                  <a:srgbClr val="F94366"/>
                </a:solidFill>
                <a:latin typeface="Arial" panose="020B0604020202020204" pitchFamily="34" charset="0"/>
                <a:cs typeface="Arial" panose="020B0604020202020204" pitchFamily="34" charset="0"/>
              </a:rPr>
              <a:t>Emotional Stability (Factor II)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ChangeArrowheads="1"/>
          </p:cNvSpPr>
          <p:nvPr/>
        </p:nvSpPr>
        <p:spPr bwMode="auto">
          <a:xfrm>
            <a:off x="533400" y="1371600"/>
            <a:ext cx="7870825"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914400" algn="l"/>
              </a:tabLst>
              <a:defRPr sz="2400">
                <a:solidFill>
                  <a:schemeClr val="tx1"/>
                </a:solidFill>
                <a:latin typeface="Times New Roman" panose="02020603050405020304" pitchFamily="18" charset="0"/>
              </a:defRPr>
            </a:lvl1pPr>
            <a:lvl2pPr>
              <a:tabLst>
                <a:tab pos="-914400" algn="l"/>
              </a:tabLst>
              <a:defRPr sz="2400">
                <a:solidFill>
                  <a:schemeClr val="tx1"/>
                </a:solidFill>
                <a:latin typeface="Times New Roman" panose="02020603050405020304" pitchFamily="18" charset="0"/>
              </a:defRPr>
            </a:lvl2pPr>
            <a:lvl3pPr>
              <a:tabLst>
                <a:tab pos="-914400" algn="l"/>
              </a:tabLst>
              <a:defRPr sz="2400">
                <a:solidFill>
                  <a:schemeClr val="tx1"/>
                </a:solidFill>
                <a:latin typeface="Times New Roman" panose="02020603050405020304" pitchFamily="18" charset="0"/>
              </a:defRPr>
            </a:lvl3pPr>
            <a:lvl4pPr>
              <a:tabLst>
                <a:tab pos="-914400" algn="l"/>
              </a:tabLst>
              <a:defRPr sz="2400">
                <a:solidFill>
                  <a:schemeClr val="tx1"/>
                </a:solidFill>
                <a:latin typeface="Times New Roman" panose="02020603050405020304" pitchFamily="18" charset="0"/>
              </a:defRPr>
            </a:lvl4pPr>
            <a:lvl5pPr>
              <a:tabLst>
                <a:tab pos="-914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9pPr>
          </a:lstStyle>
          <a:p>
            <a:r>
              <a:rPr lang="en-US" altLang="en-US" sz="2000">
                <a:solidFill>
                  <a:srgbClr val="F94366"/>
                </a:solidFill>
                <a:latin typeface="Arial" panose="020B0604020202020204" pitchFamily="34" charset="0"/>
                <a:cs typeface="Arial" panose="020B0604020202020204" pitchFamily="34" charset="0"/>
              </a:rPr>
              <a:t>1. Bashful		15. Harsh		29. Sloppy</a:t>
            </a:r>
          </a:p>
          <a:p>
            <a:r>
              <a:rPr lang="en-US" altLang="en-US" sz="2000">
                <a:solidFill>
                  <a:srgbClr val="F94366"/>
                </a:solidFill>
                <a:latin typeface="Arial" panose="020B0604020202020204" pitchFamily="34" charset="0"/>
                <a:cs typeface="Arial" panose="020B0604020202020204" pitchFamily="34" charset="0"/>
              </a:rPr>
              <a:t>2. Bold			16. Imaginative		30. Sympathetic</a:t>
            </a:r>
          </a:p>
          <a:p>
            <a:r>
              <a:rPr lang="en-US" altLang="en-US" sz="2000">
                <a:solidFill>
                  <a:srgbClr val="F94366"/>
                </a:solidFill>
                <a:latin typeface="Arial" panose="020B0604020202020204" pitchFamily="34" charset="0"/>
                <a:cs typeface="Arial" panose="020B0604020202020204" pitchFamily="34" charset="0"/>
              </a:rPr>
              <a:t>3. Careless		17. Inefficient		31. Systematic</a:t>
            </a:r>
          </a:p>
          <a:p>
            <a:r>
              <a:rPr lang="en-US" altLang="en-US" sz="2000">
                <a:solidFill>
                  <a:srgbClr val="F94366"/>
                </a:solidFill>
                <a:latin typeface="Arial" panose="020B0604020202020204" pitchFamily="34" charset="0"/>
                <a:cs typeface="Arial" panose="020B0604020202020204" pitchFamily="34" charset="0"/>
              </a:rPr>
              <a:t>4. Cold			18. Intellectual		32. Talkative</a:t>
            </a:r>
          </a:p>
          <a:p>
            <a:r>
              <a:rPr lang="en-US" altLang="en-US" sz="2000">
                <a:solidFill>
                  <a:srgbClr val="F94366"/>
                </a:solidFill>
                <a:latin typeface="Arial" panose="020B0604020202020204" pitchFamily="34" charset="0"/>
                <a:cs typeface="Arial" panose="020B0604020202020204" pitchFamily="34" charset="0"/>
              </a:rPr>
              <a:t>5. Complex		19. Jealous		33. Temperamental</a:t>
            </a:r>
          </a:p>
          <a:p>
            <a:r>
              <a:rPr lang="en-US" altLang="en-US" sz="2000">
                <a:solidFill>
                  <a:srgbClr val="F94366"/>
                </a:solidFill>
                <a:latin typeface="Arial" panose="020B0604020202020204" pitchFamily="34" charset="0"/>
                <a:cs typeface="Arial" panose="020B0604020202020204" pitchFamily="34" charset="0"/>
              </a:rPr>
              <a:t>6. Cooperative		20. Kind		34. Touchy</a:t>
            </a:r>
          </a:p>
          <a:p>
            <a:r>
              <a:rPr lang="en-US" altLang="en-US" sz="2000">
                <a:solidFill>
                  <a:srgbClr val="F94366"/>
                </a:solidFill>
                <a:latin typeface="Arial" panose="020B0604020202020204" pitchFamily="34" charset="0"/>
                <a:cs typeface="Arial" panose="020B0604020202020204" pitchFamily="34" charset="0"/>
              </a:rPr>
              <a:t>7. Creative		21. Moody		35. Uncreative</a:t>
            </a:r>
          </a:p>
          <a:p>
            <a:r>
              <a:rPr lang="en-US" altLang="en-US" sz="2000">
                <a:solidFill>
                  <a:srgbClr val="F94366"/>
                </a:solidFill>
                <a:latin typeface="Arial" panose="020B0604020202020204" pitchFamily="34" charset="0"/>
                <a:cs typeface="Arial" panose="020B0604020202020204" pitchFamily="34" charset="0"/>
              </a:rPr>
              <a:t>8. Deep			22. Organized		36. Unenvious</a:t>
            </a:r>
          </a:p>
          <a:p>
            <a:r>
              <a:rPr lang="en-US" altLang="en-US" sz="2000">
                <a:solidFill>
                  <a:srgbClr val="F94366"/>
                </a:solidFill>
                <a:latin typeface="Arial" panose="020B0604020202020204" pitchFamily="34" charset="0"/>
                <a:cs typeface="Arial" panose="020B0604020202020204" pitchFamily="34" charset="0"/>
              </a:rPr>
              <a:t>9. Disorganized		23. Philosophical	37. Unintellectual</a:t>
            </a:r>
          </a:p>
          <a:p>
            <a:r>
              <a:rPr lang="en-US" altLang="en-US" sz="2000">
                <a:solidFill>
                  <a:srgbClr val="F94366"/>
                </a:solidFill>
                <a:latin typeface="Arial" panose="020B0604020202020204" pitchFamily="34" charset="0"/>
                <a:cs typeface="Arial" panose="020B0604020202020204" pitchFamily="34" charset="0"/>
              </a:rPr>
              <a:t>10. Efficient		24. Practical		38. Unsympathetic</a:t>
            </a:r>
          </a:p>
          <a:p>
            <a:r>
              <a:rPr lang="en-US" altLang="en-US" sz="2000">
                <a:solidFill>
                  <a:srgbClr val="F94366"/>
                </a:solidFill>
                <a:latin typeface="Arial" panose="020B0604020202020204" pitchFamily="34" charset="0"/>
                <a:cs typeface="Arial" panose="020B0604020202020204" pitchFamily="34" charset="0"/>
              </a:rPr>
              <a:t>11. Energetic		25. Quiet		39. Warm</a:t>
            </a:r>
          </a:p>
          <a:p>
            <a:r>
              <a:rPr lang="en-US" altLang="en-US" sz="2000">
                <a:solidFill>
                  <a:srgbClr val="F94366"/>
                </a:solidFill>
                <a:latin typeface="Arial" panose="020B0604020202020204" pitchFamily="34" charset="0"/>
                <a:cs typeface="Arial" panose="020B0604020202020204" pitchFamily="34" charset="0"/>
              </a:rPr>
              <a:t>12. Envious		26. Relaxed		40. Withdrawn</a:t>
            </a:r>
          </a:p>
          <a:p>
            <a:r>
              <a:rPr lang="en-US" altLang="en-US" sz="2000">
                <a:solidFill>
                  <a:srgbClr val="F94366"/>
                </a:solidFill>
                <a:latin typeface="Arial" panose="020B0604020202020204" pitchFamily="34" charset="0"/>
                <a:cs typeface="Arial" panose="020B0604020202020204" pitchFamily="34" charset="0"/>
              </a:rPr>
              <a:t>13. Extraverted		27. Rude</a:t>
            </a:r>
          </a:p>
          <a:p>
            <a:r>
              <a:rPr lang="en-US" altLang="en-US" sz="2000">
                <a:solidFill>
                  <a:srgbClr val="F94366"/>
                </a:solidFill>
                <a:latin typeface="Arial" panose="020B0604020202020204" pitchFamily="34" charset="0"/>
                <a:cs typeface="Arial" panose="020B0604020202020204" pitchFamily="34" charset="0"/>
              </a:rPr>
              <a:t>14. Fretful		28. Shy</a:t>
            </a:r>
          </a:p>
        </p:txBody>
      </p:sp>
      <p:sp>
        <p:nvSpPr>
          <p:cNvPr id="46085" name="Oval 5"/>
          <p:cNvSpPr>
            <a:spLocks noChangeArrowheads="1"/>
          </p:cNvSpPr>
          <p:nvPr/>
        </p:nvSpPr>
        <p:spPr bwMode="auto">
          <a:xfrm>
            <a:off x="5867400" y="4114800"/>
            <a:ext cx="2743200" cy="381000"/>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6" name="Oval 6"/>
          <p:cNvSpPr>
            <a:spLocks noChangeArrowheads="1"/>
          </p:cNvSpPr>
          <p:nvPr/>
        </p:nvSpPr>
        <p:spPr bwMode="auto">
          <a:xfrm>
            <a:off x="5867400" y="4419600"/>
            <a:ext cx="2743200" cy="381000"/>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7" name="Oval 7"/>
          <p:cNvSpPr>
            <a:spLocks noChangeArrowheads="1"/>
          </p:cNvSpPr>
          <p:nvPr/>
        </p:nvSpPr>
        <p:spPr bwMode="auto">
          <a:xfrm>
            <a:off x="228600" y="2895600"/>
            <a:ext cx="2743200" cy="381000"/>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8" name="Oval 8"/>
          <p:cNvSpPr>
            <a:spLocks noChangeArrowheads="1"/>
          </p:cNvSpPr>
          <p:nvPr/>
        </p:nvSpPr>
        <p:spPr bwMode="auto">
          <a:xfrm>
            <a:off x="5867400" y="1676400"/>
            <a:ext cx="2743200" cy="381000"/>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9" name="Oval 9"/>
          <p:cNvSpPr>
            <a:spLocks noChangeArrowheads="1"/>
          </p:cNvSpPr>
          <p:nvPr/>
        </p:nvSpPr>
        <p:spPr bwMode="auto">
          <a:xfrm>
            <a:off x="3124200" y="5029200"/>
            <a:ext cx="2743200" cy="381000"/>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0" name="Oval 10"/>
          <p:cNvSpPr>
            <a:spLocks noChangeArrowheads="1"/>
          </p:cNvSpPr>
          <p:nvPr/>
        </p:nvSpPr>
        <p:spPr bwMode="auto">
          <a:xfrm>
            <a:off x="3048000" y="2895600"/>
            <a:ext cx="2743200" cy="381000"/>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1" name="Oval 11"/>
          <p:cNvSpPr>
            <a:spLocks noChangeArrowheads="1"/>
          </p:cNvSpPr>
          <p:nvPr/>
        </p:nvSpPr>
        <p:spPr bwMode="auto">
          <a:xfrm>
            <a:off x="2971800" y="1371600"/>
            <a:ext cx="2743200" cy="381000"/>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2" name="Oval 12"/>
          <p:cNvSpPr>
            <a:spLocks noChangeArrowheads="1"/>
          </p:cNvSpPr>
          <p:nvPr/>
        </p:nvSpPr>
        <p:spPr bwMode="auto">
          <a:xfrm>
            <a:off x="228600" y="2286000"/>
            <a:ext cx="2743200" cy="381000"/>
          </a:xfrm>
          <a:prstGeom prst="ellipse">
            <a:avLst/>
          </a:prstGeom>
          <a:noFill/>
          <a:ln w="571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3" name="Text Box 13"/>
          <p:cNvSpPr txBox="1">
            <a:spLocks noChangeArrowheads="1"/>
          </p:cNvSpPr>
          <p:nvPr/>
        </p:nvSpPr>
        <p:spPr bwMode="auto">
          <a:xfrm>
            <a:off x="1965325" y="141288"/>
            <a:ext cx="45386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solidFill>
                  <a:srgbClr val="F94366"/>
                </a:solidFill>
                <a:latin typeface="Arial" panose="020B0604020202020204" pitchFamily="34" charset="0"/>
                <a:cs typeface="Arial" panose="020B0604020202020204" pitchFamily="34" charset="0"/>
              </a:rPr>
              <a:t>Agreeableness (Factor III)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ChangeArrowheads="1"/>
          </p:cNvSpPr>
          <p:nvPr/>
        </p:nvSpPr>
        <p:spPr bwMode="auto">
          <a:xfrm>
            <a:off x="533400" y="1371600"/>
            <a:ext cx="7870825"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914400" algn="l"/>
              </a:tabLst>
              <a:defRPr sz="2400">
                <a:solidFill>
                  <a:schemeClr val="tx1"/>
                </a:solidFill>
                <a:latin typeface="Times New Roman" panose="02020603050405020304" pitchFamily="18" charset="0"/>
              </a:defRPr>
            </a:lvl1pPr>
            <a:lvl2pPr>
              <a:tabLst>
                <a:tab pos="-914400" algn="l"/>
              </a:tabLst>
              <a:defRPr sz="2400">
                <a:solidFill>
                  <a:schemeClr val="tx1"/>
                </a:solidFill>
                <a:latin typeface="Times New Roman" panose="02020603050405020304" pitchFamily="18" charset="0"/>
              </a:defRPr>
            </a:lvl2pPr>
            <a:lvl3pPr>
              <a:tabLst>
                <a:tab pos="-914400" algn="l"/>
              </a:tabLst>
              <a:defRPr sz="2400">
                <a:solidFill>
                  <a:schemeClr val="tx1"/>
                </a:solidFill>
                <a:latin typeface="Times New Roman" panose="02020603050405020304" pitchFamily="18" charset="0"/>
              </a:defRPr>
            </a:lvl3pPr>
            <a:lvl4pPr>
              <a:tabLst>
                <a:tab pos="-914400" algn="l"/>
              </a:tabLst>
              <a:defRPr sz="2400">
                <a:solidFill>
                  <a:schemeClr val="tx1"/>
                </a:solidFill>
                <a:latin typeface="Times New Roman" panose="02020603050405020304" pitchFamily="18" charset="0"/>
              </a:defRPr>
            </a:lvl4pPr>
            <a:lvl5pPr>
              <a:tabLst>
                <a:tab pos="-914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9pPr>
          </a:lstStyle>
          <a:p>
            <a:r>
              <a:rPr lang="en-US" altLang="en-US" sz="2000">
                <a:solidFill>
                  <a:srgbClr val="F94366"/>
                </a:solidFill>
                <a:latin typeface="Arial" panose="020B0604020202020204" pitchFamily="34" charset="0"/>
                <a:cs typeface="Arial" panose="020B0604020202020204" pitchFamily="34" charset="0"/>
              </a:rPr>
              <a:t>1. Bashful		15. Harsh		29. Sloppy</a:t>
            </a:r>
          </a:p>
          <a:p>
            <a:r>
              <a:rPr lang="en-US" altLang="en-US" sz="2000">
                <a:solidFill>
                  <a:srgbClr val="F94366"/>
                </a:solidFill>
                <a:latin typeface="Arial" panose="020B0604020202020204" pitchFamily="34" charset="0"/>
                <a:cs typeface="Arial" panose="020B0604020202020204" pitchFamily="34" charset="0"/>
              </a:rPr>
              <a:t>2. Bold			16. Imaginative		30. Sympathetic</a:t>
            </a:r>
          </a:p>
          <a:p>
            <a:r>
              <a:rPr lang="en-US" altLang="en-US" sz="2000">
                <a:solidFill>
                  <a:srgbClr val="F94366"/>
                </a:solidFill>
                <a:latin typeface="Arial" panose="020B0604020202020204" pitchFamily="34" charset="0"/>
                <a:cs typeface="Arial" panose="020B0604020202020204" pitchFamily="34" charset="0"/>
              </a:rPr>
              <a:t>3. Careless		17. Inefficient		31. Systematic</a:t>
            </a:r>
          </a:p>
          <a:p>
            <a:r>
              <a:rPr lang="en-US" altLang="en-US" sz="2000">
                <a:solidFill>
                  <a:srgbClr val="F94366"/>
                </a:solidFill>
                <a:latin typeface="Arial" panose="020B0604020202020204" pitchFamily="34" charset="0"/>
                <a:cs typeface="Arial" panose="020B0604020202020204" pitchFamily="34" charset="0"/>
              </a:rPr>
              <a:t>4. Cold			18. Intellectual		32. Talkative</a:t>
            </a:r>
          </a:p>
          <a:p>
            <a:r>
              <a:rPr lang="en-US" altLang="en-US" sz="2000">
                <a:solidFill>
                  <a:srgbClr val="F94366"/>
                </a:solidFill>
                <a:latin typeface="Arial" panose="020B0604020202020204" pitchFamily="34" charset="0"/>
                <a:cs typeface="Arial" panose="020B0604020202020204" pitchFamily="34" charset="0"/>
              </a:rPr>
              <a:t>5. Complex		19. Jealous		33. Temperamental</a:t>
            </a:r>
          </a:p>
          <a:p>
            <a:r>
              <a:rPr lang="en-US" altLang="en-US" sz="2000">
                <a:solidFill>
                  <a:srgbClr val="F94366"/>
                </a:solidFill>
                <a:latin typeface="Arial" panose="020B0604020202020204" pitchFamily="34" charset="0"/>
                <a:cs typeface="Arial" panose="020B0604020202020204" pitchFamily="34" charset="0"/>
              </a:rPr>
              <a:t>6. Cooperative		20. Kind		34. Touchy</a:t>
            </a:r>
          </a:p>
          <a:p>
            <a:r>
              <a:rPr lang="en-US" altLang="en-US" sz="2000">
                <a:solidFill>
                  <a:srgbClr val="F94366"/>
                </a:solidFill>
                <a:latin typeface="Arial" panose="020B0604020202020204" pitchFamily="34" charset="0"/>
                <a:cs typeface="Arial" panose="020B0604020202020204" pitchFamily="34" charset="0"/>
              </a:rPr>
              <a:t>7. Creative		21. Moody		35. Uncreative</a:t>
            </a:r>
          </a:p>
          <a:p>
            <a:r>
              <a:rPr lang="en-US" altLang="en-US" sz="2000">
                <a:solidFill>
                  <a:srgbClr val="F94366"/>
                </a:solidFill>
                <a:latin typeface="Arial" panose="020B0604020202020204" pitchFamily="34" charset="0"/>
                <a:cs typeface="Arial" panose="020B0604020202020204" pitchFamily="34" charset="0"/>
              </a:rPr>
              <a:t>8. Deep			22. Organized		36. Unenvious</a:t>
            </a:r>
          </a:p>
          <a:p>
            <a:r>
              <a:rPr lang="en-US" altLang="en-US" sz="2000">
                <a:solidFill>
                  <a:srgbClr val="F94366"/>
                </a:solidFill>
                <a:latin typeface="Arial" panose="020B0604020202020204" pitchFamily="34" charset="0"/>
                <a:cs typeface="Arial" panose="020B0604020202020204" pitchFamily="34" charset="0"/>
              </a:rPr>
              <a:t>9. Disorganized		23. Philosophical	37. Unintellectual</a:t>
            </a:r>
          </a:p>
          <a:p>
            <a:r>
              <a:rPr lang="en-US" altLang="en-US" sz="2000">
                <a:solidFill>
                  <a:srgbClr val="F94366"/>
                </a:solidFill>
                <a:latin typeface="Arial" panose="020B0604020202020204" pitchFamily="34" charset="0"/>
                <a:cs typeface="Arial" panose="020B0604020202020204" pitchFamily="34" charset="0"/>
              </a:rPr>
              <a:t>10. Efficient		24. Practical		38. Unsympathetic</a:t>
            </a:r>
          </a:p>
          <a:p>
            <a:r>
              <a:rPr lang="en-US" altLang="en-US" sz="2000">
                <a:solidFill>
                  <a:srgbClr val="F94366"/>
                </a:solidFill>
                <a:latin typeface="Arial" panose="020B0604020202020204" pitchFamily="34" charset="0"/>
                <a:cs typeface="Arial" panose="020B0604020202020204" pitchFamily="34" charset="0"/>
              </a:rPr>
              <a:t>11. Energetic		25. Quiet		39. Warm</a:t>
            </a:r>
          </a:p>
          <a:p>
            <a:r>
              <a:rPr lang="en-US" altLang="en-US" sz="2000">
                <a:solidFill>
                  <a:srgbClr val="F94366"/>
                </a:solidFill>
                <a:latin typeface="Arial" panose="020B0604020202020204" pitchFamily="34" charset="0"/>
                <a:cs typeface="Arial" panose="020B0604020202020204" pitchFamily="34" charset="0"/>
              </a:rPr>
              <a:t>12. Envious		26. Relaxed		40. Withdrawn</a:t>
            </a:r>
          </a:p>
          <a:p>
            <a:r>
              <a:rPr lang="en-US" altLang="en-US" sz="2000">
                <a:solidFill>
                  <a:srgbClr val="F94366"/>
                </a:solidFill>
                <a:latin typeface="Arial" panose="020B0604020202020204" pitchFamily="34" charset="0"/>
                <a:cs typeface="Arial" panose="020B0604020202020204" pitchFamily="34" charset="0"/>
              </a:rPr>
              <a:t>13. Extraverted		27. Rude</a:t>
            </a:r>
          </a:p>
          <a:p>
            <a:r>
              <a:rPr lang="en-US" altLang="en-US" sz="2000">
                <a:solidFill>
                  <a:srgbClr val="F94366"/>
                </a:solidFill>
                <a:latin typeface="Arial" panose="020B0604020202020204" pitchFamily="34" charset="0"/>
                <a:cs typeface="Arial" panose="020B0604020202020204" pitchFamily="34" charset="0"/>
              </a:rPr>
              <a:t>14. Fretful		28. Shy</a:t>
            </a:r>
          </a:p>
        </p:txBody>
      </p:sp>
      <p:sp>
        <p:nvSpPr>
          <p:cNvPr id="47109" name="Oval 5"/>
          <p:cNvSpPr>
            <a:spLocks noChangeArrowheads="1"/>
          </p:cNvSpPr>
          <p:nvPr/>
        </p:nvSpPr>
        <p:spPr bwMode="auto">
          <a:xfrm>
            <a:off x="457200" y="2057400"/>
            <a:ext cx="2286000" cy="381000"/>
          </a:xfrm>
          <a:prstGeom prst="ellipse">
            <a:avLst/>
          </a:pr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0" name="Oval 6"/>
          <p:cNvSpPr>
            <a:spLocks noChangeArrowheads="1"/>
          </p:cNvSpPr>
          <p:nvPr/>
        </p:nvSpPr>
        <p:spPr bwMode="auto">
          <a:xfrm>
            <a:off x="304800" y="3810000"/>
            <a:ext cx="2286000" cy="381000"/>
          </a:xfrm>
          <a:prstGeom prst="ellipse">
            <a:avLst/>
          </a:pr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1" name="Oval 7"/>
          <p:cNvSpPr>
            <a:spLocks noChangeArrowheads="1"/>
          </p:cNvSpPr>
          <p:nvPr/>
        </p:nvSpPr>
        <p:spPr bwMode="auto">
          <a:xfrm>
            <a:off x="304800" y="4191000"/>
            <a:ext cx="2286000" cy="381000"/>
          </a:xfrm>
          <a:prstGeom prst="ellipse">
            <a:avLst/>
          </a:pr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2" name="Oval 8"/>
          <p:cNvSpPr>
            <a:spLocks noChangeArrowheads="1"/>
          </p:cNvSpPr>
          <p:nvPr/>
        </p:nvSpPr>
        <p:spPr bwMode="auto">
          <a:xfrm>
            <a:off x="3124200" y="1981200"/>
            <a:ext cx="2286000" cy="381000"/>
          </a:xfrm>
          <a:prstGeom prst="ellipse">
            <a:avLst/>
          </a:pr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3" name="Oval 9"/>
          <p:cNvSpPr>
            <a:spLocks noChangeArrowheads="1"/>
          </p:cNvSpPr>
          <p:nvPr/>
        </p:nvSpPr>
        <p:spPr bwMode="auto">
          <a:xfrm>
            <a:off x="3048000" y="3505200"/>
            <a:ext cx="2286000" cy="381000"/>
          </a:xfrm>
          <a:prstGeom prst="ellipse">
            <a:avLst/>
          </a:pr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4" name="Oval 10"/>
          <p:cNvSpPr>
            <a:spLocks noChangeArrowheads="1"/>
          </p:cNvSpPr>
          <p:nvPr/>
        </p:nvSpPr>
        <p:spPr bwMode="auto">
          <a:xfrm>
            <a:off x="2895600" y="4114800"/>
            <a:ext cx="2286000" cy="381000"/>
          </a:xfrm>
          <a:prstGeom prst="ellipse">
            <a:avLst/>
          </a:pr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5" name="Oval 11"/>
          <p:cNvSpPr>
            <a:spLocks noChangeArrowheads="1"/>
          </p:cNvSpPr>
          <p:nvPr/>
        </p:nvSpPr>
        <p:spPr bwMode="auto">
          <a:xfrm>
            <a:off x="5715000" y="1371600"/>
            <a:ext cx="2286000" cy="381000"/>
          </a:xfrm>
          <a:prstGeom prst="ellipse">
            <a:avLst/>
          </a:pr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6" name="Oval 12"/>
          <p:cNvSpPr>
            <a:spLocks noChangeArrowheads="1"/>
          </p:cNvSpPr>
          <p:nvPr/>
        </p:nvSpPr>
        <p:spPr bwMode="auto">
          <a:xfrm>
            <a:off x="5791200" y="1981200"/>
            <a:ext cx="2286000" cy="381000"/>
          </a:xfrm>
          <a:prstGeom prst="ellipse">
            <a:avLst/>
          </a:pr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7" name="Text Box 13"/>
          <p:cNvSpPr txBox="1">
            <a:spLocks noChangeArrowheads="1"/>
          </p:cNvSpPr>
          <p:nvPr/>
        </p:nvSpPr>
        <p:spPr bwMode="auto">
          <a:xfrm>
            <a:off x="1355725" y="217488"/>
            <a:ext cx="53101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solidFill>
                  <a:srgbClr val="F94366"/>
                </a:solidFill>
                <a:latin typeface="Arial" panose="020B0604020202020204" pitchFamily="34" charset="0"/>
                <a:cs typeface="Arial" panose="020B0604020202020204" pitchFamily="34" charset="0"/>
              </a:rPr>
              <a:t>Conscientiousness (Factor IV)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42" name="Rectangle 14"/>
          <p:cNvSpPr>
            <a:spLocks noChangeArrowheads="1"/>
          </p:cNvSpPr>
          <p:nvPr/>
        </p:nvSpPr>
        <p:spPr bwMode="auto">
          <a:xfrm>
            <a:off x="533400" y="1371600"/>
            <a:ext cx="7870825"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914400" algn="l"/>
              </a:tabLst>
              <a:defRPr sz="2400">
                <a:solidFill>
                  <a:schemeClr val="tx1"/>
                </a:solidFill>
                <a:latin typeface="Times New Roman" panose="02020603050405020304" pitchFamily="18" charset="0"/>
              </a:defRPr>
            </a:lvl1pPr>
            <a:lvl2pPr>
              <a:tabLst>
                <a:tab pos="-914400" algn="l"/>
              </a:tabLst>
              <a:defRPr sz="2400">
                <a:solidFill>
                  <a:schemeClr val="tx1"/>
                </a:solidFill>
                <a:latin typeface="Times New Roman" panose="02020603050405020304" pitchFamily="18" charset="0"/>
              </a:defRPr>
            </a:lvl2pPr>
            <a:lvl3pPr>
              <a:tabLst>
                <a:tab pos="-914400" algn="l"/>
              </a:tabLst>
              <a:defRPr sz="2400">
                <a:solidFill>
                  <a:schemeClr val="tx1"/>
                </a:solidFill>
                <a:latin typeface="Times New Roman" panose="02020603050405020304" pitchFamily="18" charset="0"/>
              </a:defRPr>
            </a:lvl3pPr>
            <a:lvl4pPr>
              <a:tabLst>
                <a:tab pos="-914400" algn="l"/>
              </a:tabLst>
              <a:defRPr sz="2400">
                <a:solidFill>
                  <a:schemeClr val="tx1"/>
                </a:solidFill>
                <a:latin typeface="Times New Roman" panose="02020603050405020304" pitchFamily="18" charset="0"/>
              </a:defRPr>
            </a:lvl4pPr>
            <a:lvl5pPr>
              <a:tabLst>
                <a:tab pos="-914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9pPr>
          </a:lstStyle>
          <a:p>
            <a:r>
              <a:rPr lang="en-US" altLang="en-US" sz="2000">
                <a:solidFill>
                  <a:srgbClr val="F94366"/>
                </a:solidFill>
                <a:latin typeface="Arial" panose="020B0604020202020204" pitchFamily="34" charset="0"/>
                <a:cs typeface="Arial" panose="020B0604020202020204" pitchFamily="34" charset="0"/>
              </a:rPr>
              <a:t>1. Bashful		15. Harsh		29. Sloppy</a:t>
            </a:r>
          </a:p>
          <a:p>
            <a:r>
              <a:rPr lang="en-US" altLang="en-US" sz="2000">
                <a:solidFill>
                  <a:srgbClr val="F94366"/>
                </a:solidFill>
                <a:latin typeface="Arial" panose="020B0604020202020204" pitchFamily="34" charset="0"/>
                <a:cs typeface="Arial" panose="020B0604020202020204" pitchFamily="34" charset="0"/>
              </a:rPr>
              <a:t>2. Bold			16. Imaginative		30. Sympathetic</a:t>
            </a:r>
          </a:p>
          <a:p>
            <a:r>
              <a:rPr lang="en-US" altLang="en-US" sz="2000">
                <a:solidFill>
                  <a:srgbClr val="F94366"/>
                </a:solidFill>
                <a:latin typeface="Arial" panose="020B0604020202020204" pitchFamily="34" charset="0"/>
                <a:cs typeface="Arial" panose="020B0604020202020204" pitchFamily="34" charset="0"/>
              </a:rPr>
              <a:t>3. Careless		17. Inefficient		31. Systematic</a:t>
            </a:r>
          </a:p>
          <a:p>
            <a:r>
              <a:rPr lang="en-US" altLang="en-US" sz="2000">
                <a:solidFill>
                  <a:srgbClr val="F94366"/>
                </a:solidFill>
                <a:latin typeface="Arial" panose="020B0604020202020204" pitchFamily="34" charset="0"/>
                <a:cs typeface="Arial" panose="020B0604020202020204" pitchFamily="34" charset="0"/>
              </a:rPr>
              <a:t>4. Cold			18. Intellectual		32. Talkative</a:t>
            </a:r>
          </a:p>
          <a:p>
            <a:r>
              <a:rPr lang="en-US" altLang="en-US" sz="2000">
                <a:solidFill>
                  <a:srgbClr val="F94366"/>
                </a:solidFill>
                <a:latin typeface="Arial" panose="020B0604020202020204" pitchFamily="34" charset="0"/>
                <a:cs typeface="Arial" panose="020B0604020202020204" pitchFamily="34" charset="0"/>
              </a:rPr>
              <a:t>5. Complex		19. Jealous		33. Temperamental</a:t>
            </a:r>
          </a:p>
          <a:p>
            <a:r>
              <a:rPr lang="en-US" altLang="en-US" sz="2000">
                <a:solidFill>
                  <a:srgbClr val="F94366"/>
                </a:solidFill>
                <a:latin typeface="Arial" panose="020B0604020202020204" pitchFamily="34" charset="0"/>
                <a:cs typeface="Arial" panose="020B0604020202020204" pitchFamily="34" charset="0"/>
              </a:rPr>
              <a:t>6. Cooperative		20. Kind		34. Touchy</a:t>
            </a:r>
          </a:p>
          <a:p>
            <a:r>
              <a:rPr lang="en-US" altLang="en-US" sz="2000">
                <a:solidFill>
                  <a:srgbClr val="F94366"/>
                </a:solidFill>
                <a:latin typeface="Arial" panose="020B0604020202020204" pitchFamily="34" charset="0"/>
                <a:cs typeface="Arial" panose="020B0604020202020204" pitchFamily="34" charset="0"/>
              </a:rPr>
              <a:t>7. Creative		21. Moody		35. Uncreative</a:t>
            </a:r>
          </a:p>
          <a:p>
            <a:r>
              <a:rPr lang="en-US" altLang="en-US" sz="2000">
                <a:solidFill>
                  <a:srgbClr val="F94366"/>
                </a:solidFill>
                <a:latin typeface="Arial" panose="020B0604020202020204" pitchFamily="34" charset="0"/>
                <a:cs typeface="Arial" panose="020B0604020202020204" pitchFamily="34" charset="0"/>
              </a:rPr>
              <a:t>8. Deep			22. Organized		36. Unenvious</a:t>
            </a:r>
          </a:p>
          <a:p>
            <a:r>
              <a:rPr lang="en-US" altLang="en-US" sz="2000">
                <a:solidFill>
                  <a:srgbClr val="F94366"/>
                </a:solidFill>
                <a:latin typeface="Arial" panose="020B0604020202020204" pitchFamily="34" charset="0"/>
                <a:cs typeface="Arial" panose="020B0604020202020204" pitchFamily="34" charset="0"/>
              </a:rPr>
              <a:t>9. Disorganized		23. Philosophical	37. Unintellectual</a:t>
            </a:r>
          </a:p>
          <a:p>
            <a:r>
              <a:rPr lang="en-US" altLang="en-US" sz="2000">
                <a:solidFill>
                  <a:srgbClr val="F94366"/>
                </a:solidFill>
                <a:latin typeface="Arial" panose="020B0604020202020204" pitchFamily="34" charset="0"/>
                <a:cs typeface="Arial" panose="020B0604020202020204" pitchFamily="34" charset="0"/>
              </a:rPr>
              <a:t>10. Efficient		24. Practical		38. Unsympathetic</a:t>
            </a:r>
          </a:p>
          <a:p>
            <a:r>
              <a:rPr lang="en-US" altLang="en-US" sz="2000">
                <a:solidFill>
                  <a:srgbClr val="F94366"/>
                </a:solidFill>
                <a:latin typeface="Arial" panose="020B0604020202020204" pitchFamily="34" charset="0"/>
                <a:cs typeface="Arial" panose="020B0604020202020204" pitchFamily="34" charset="0"/>
              </a:rPr>
              <a:t>11. Energetic		25. Quiet		39. Warm</a:t>
            </a:r>
          </a:p>
          <a:p>
            <a:r>
              <a:rPr lang="en-US" altLang="en-US" sz="2000">
                <a:solidFill>
                  <a:srgbClr val="F94366"/>
                </a:solidFill>
                <a:latin typeface="Arial" panose="020B0604020202020204" pitchFamily="34" charset="0"/>
                <a:cs typeface="Arial" panose="020B0604020202020204" pitchFamily="34" charset="0"/>
              </a:rPr>
              <a:t>12. Envious		26. Relaxed		40. Withdrawn</a:t>
            </a:r>
          </a:p>
          <a:p>
            <a:r>
              <a:rPr lang="en-US" altLang="en-US" sz="2000">
                <a:solidFill>
                  <a:srgbClr val="F94366"/>
                </a:solidFill>
                <a:latin typeface="Arial" panose="020B0604020202020204" pitchFamily="34" charset="0"/>
                <a:cs typeface="Arial" panose="020B0604020202020204" pitchFamily="34" charset="0"/>
              </a:rPr>
              <a:t>13. Extraverted		27. Rude</a:t>
            </a:r>
          </a:p>
          <a:p>
            <a:r>
              <a:rPr lang="en-US" altLang="en-US" sz="2000">
                <a:solidFill>
                  <a:srgbClr val="F94366"/>
                </a:solidFill>
                <a:latin typeface="Arial" panose="020B0604020202020204" pitchFamily="34" charset="0"/>
                <a:cs typeface="Arial" panose="020B0604020202020204" pitchFamily="34" charset="0"/>
              </a:rPr>
              <a:t>14. Fretful		28. Shy</a:t>
            </a:r>
          </a:p>
        </p:txBody>
      </p:sp>
      <p:sp>
        <p:nvSpPr>
          <p:cNvPr id="48143" name="Oval 15"/>
          <p:cNvSpPr>
            <a:spLocks noChangeArrowheads="1"/>
          </p:cNvSpPr>
          <p:nvPr/>
        </p:nvSpPr>
        <p:spPr bwMode="auto">
          <a:xfrm>
            <a:off x="304800" y="2590800"/>
            <a:ext cx="2286000" cy="381000"/>
          </a:xfrm>
          <a:prstGeom prst="ellipse">
            <a:avLst/>
          </a:prstGeom>
          <a:noFill/>
          <a:ln w="5715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4" name="Oval 16"/>
          <p:cNvSpPr>
            <a:spLocks noChangeArrowheads="1"/>
          </p:cNvSpPr>
          <p:nvPr/>
        </p:nvSpPr>
        <p:spPr bwMode="auto">
          <a:xfrm>
            <a:off x="152400" y="3200400"/>
            <a:ext cx="2286000" cy="381000"/>
          </a:xfrm>
          <a:prstGeom prst="ellipse">
            <a:avLst/>
          </a:prstGeom>
          <a:noFill/>
          <a:ln w="5715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5" name="Oval 17"/>
          <p:cNvSpPr>
            <a:spLocks noChangeArrowheads="1"/>
          </p:cNvSpPr>
          <p:nvPr/>
        </p:nvSpPr>
        <p:spPr bwMode="auto">
          <a:xfrm>
            <a:off x="228600" y="3581400"/>
            <a:ext cx="2286000" cy="381000"/>
          </a:xfrm>
          <a:prstGeom prst="ellipse">
            <a:avLst/>
          </a:prstGeom>
          <a:noFill/>
          <a:ln w="5715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6" name="Oval 18"/>
          <p:cNvSpPr>
            <a:spLocks noChangeArrowheads="1"/>
          </p:cNvSpPr>
          <p:nvPr/>
        </p:nvSpPr>
        <p:spPr bwMode="auto">
          <a:xfrm>
            <a:off x="3124200" y="1676400"/>
            <a:ext cx="2286000" cy="381000"/>
          </a:xfrm>
          <a:prstGeom prst="ellipse">
            <a:avLst/>
          </a:prstGeom>
          <a:noFill/>
          <a:ln w="5715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7" name="Oval 19"/>
          <p:cNvSpPr>
            <a:spLocks noChangeArrowheads="1"/>
          </p:cNvSpPr>
          <p:nvPr/>
        </p:nvSpPr>
        <p:spPr bwMode="auto">
          <a:xfrm>
            <a:off x="3048000" y="2286000"/>
            <a:ext cx="2286000" cy="381000"/>
          </a:xfrm>
          <a:prstGeom prst="ellipse">
            <a:avLst/>
          </a:prstGeom>
          <a:noFill/>
          <a:ln w="5715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8" name="Oval 20"/>
          <p:cNvSpPr>
            <a:spLocks noChangeArrowheads="1"/>
          </p:cNvSpPr>
          <p:nvPr/>
        </p:nvSpPr>
        <p:spPr bwMode="auto">
          <a:xfrm>
            <a:off x="3124200" y="3810000"/>
            <a:ext cx="2286000" cy="381000"/>
          </a:xfrm>
          <a:prstGeom prst="ellipse">
            <a:avLst/>
          </a:prstGeom>
          <a:noFill/>
          <a:ln w="5715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9" name="Oval 21"/>
          <p:cNvSpPr>
            <a:spLocks noChangeArrowheads="1"/>
          </p:cNvSpPr>
          <p:nvPr/>
        </p:nvSpPr>
        <p:spPr bwMode="auto">
          <a:xfrm>
            <a:off x="5943600" y="3200400"/>
            <a:ext cx="2286000" cy="381000"/>
          </a:xfrm>
          <a:prstGeom prst="ellipse">
            <a:avLst/>
          </a:prstGeom>
          <a:noFill/>
          <a:ln w="5715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50" name="Oval 22"/>
          <p:cNvSpPr>
            <a:spLocks noChangeArrowheads="1"/>
          </p:cNvSpPr>
          <p:nvPr/>
        </p:nvSpPr>
        <p:spPr bwMode="auto">
          <a:xfrm>
            <a:off x="6172200" y="3810000"/>
            <a:ext cx="2286000" cy="381000"/>
          </a:xfrm>
          <a:prstGeom prst="ellipse">
            <a:avLst/>
          </a:prstGeom>
          <a:noFill/>
          <a:ln w="5715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51" name="Text Box 23"/>
          <p:cNvSpPr txBox="1">
            <a:spLocks noChangeArrowheads="1"/>
          </p:cNvSpPr>
          <p:nvPr/>
        </p:nvSpPr>
        <p:spPr bwMode="auto">
          <a:xfrm>
            <a:off x="1676400" y="449263"/>
            <a:ext cx="61007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solidFill>
                  <a:srgbClr val="F94366"/>
                </a:solidFill>
                <a:latin typeface="Arial" panose="020B0604020202020204" pitchFamily="34" charset="0"/>
                <a:cs typeface="Arial" panose="020B0604020202020204" pitchFamily="34" charset="0"/>
              </a:rPr>
              <a:t>Openness to Experience (Factor 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81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1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1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1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1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815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1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44" grpId="0" animBg="1"/>
      <p:bldP spid="48145" grpId="0" animBg="1"/>
      <p:bldP spid="48146" grpId="0" animBg="1"/>
      <p:bldP spid="48147" grpId="0" animBg="1"/>
      <p:bldP spid="48148" grpId="0" animBg="1"/>
      <p:bldP spid="48149" grpId="0" animBg="1"/>
      <p:bldP spid="48150" grpId="0" animBg="1"/>
      <p:bldP spid="481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6" name="Rectangle 4"/>
          <p:cNvSpPr>
            <a:spLocks noGrp="1" noChangeArrowheads="1"/>
          </p:cNvSpPr>
          <p:nvPr>
            <p:ph type="title"/>
          </p:nvPr>
        </p:nvSpPr>
        <p:spPr>
          <a:xfrm>
            <a:off x="1524000" y="838200"/>
            <a:ext cx="5562600" cy="838200"/>
          </a:xfrm>
          <a:noFill/>
          <a:ln/>
        </p:spPr>
        <p:txBody>
          <a:bodyPr/>
          <a:lstStyle/>
          <a:p>
            <a:pPr>
              <a:lnSpc>
                <a:spcPct val="70000"/>
              </a:lnSpc>
            </a:pPr>
            <a:r>
              <a:rPr lang="en-US" altLang="en-US"/>
              <a:t>Lesson Objectives</a:t>
            </a:r>
            <a:endParaRPr lang="en-US" altLang="en-US" sz="5400"/>
          </a:p>
        </p:txBody>
      </p:sp>
      <p:sp>
        <p:nvSpPr>
          <p:cNvPr id="18437" name="Rectangle 5"/>
          <p:cNvSpPr>
            <a:spLocks noGrp="1" noChangeArrowheads="1"/>
          </p:cNvSpPr>
          <p:nvPr>
            <p:ph type="body" idx="1"/>
          </p:nvPr>
        </p:nvSpPr>
        <p:spPr>
          <a:xfrm>
            <a:off x="1524000" y="2667000"/>
            <a:ext cx="7391400" cy="2819400"/>
          </a:xfrm>
          <a:noFill/>
          <a:ln/>
        </p:spPr>
        <p:txBody>
          <a:bodyPr/>
          <a:lstStyle/>
          <a:p>
            <a:pPr>
              <a:lnSpc>
                <a:spcPct val="80000"/>
              </a:lnSpc>
            </a:pPr>
            <a:r>
              <a:rPr lang="en-US" altLang="en-US" sz="2000"/>
              <a:t>What is meant by “personality.”</a:t>
            </a:r>
          </a:p>
          <a:p>
            <a:pPr>
              <a:lnSpc>
                <a:spcPct val="80000"/>
              </a:lnSpc>
            </a:pPr>
            <a:r>
              <a:rPr lang="en-US" altLang="en-US" sz="2000"/>
              <a:t>A brief history of personality theory and research.</a:t>
            </a:r>
          </a:p>
          <a:p>
            <a:pPr>
              <a:lnSpc>
                <a:spcPct val="80000"/>
              </a:lnSpc>
            </a:pPr>
            <a:r>
              <a:rPr lang="en-US" altLang="en-US" sz="2000"/>
              <a:t>The elements of the most commonly accepted model of personality - the Five-Factor Model (“Big Five” or “FFM”).</a:t>
            </a:r>
          </a:p>
          <a:p>
            <a:pPr>
              <a:lnSpc>
                <a:spcPct val="80000"/>
              </a:lnSpc>
            </a:pPr>
            <a:r>
              <a:rPr lang="en-US" altLang="en-US" sz="2000"/>
              <a:t>How personality has been shown to affect job performance and other work-related outcomes.</a:t>
            </a:r>
          </a:p>
          <a:p>
            <a:pPr>
              <a:lnSpc>
                <a:spcPct val="80000"/>
              </a:lnSpc>
            </a:pPr>
            <a:r>
              <a:rPr lang="en-US" altLang="en-US" sz="2000"/>
              <a:t>Why and how organizational managers use personality assessment as a tool in decision-making.</a:t>
            </a:r>
          </a:p>
          <a:p>
            <a:pPr>
              <a:lnSpc>
                <a:spcPct val="80000"/>
              </a:lnSpc>
            </a:pPr>
            <a:endParaRPr lang="en-US" altLang="en-US" sz="2000"/>
          </a:p>
          <a:p>
            <a:pPr>
              <a:lnSpc>
                <a:spcPct val="80000"/>
              </a:lnSpc>
              <a:buFont typeface="Monotype Sorts" pitchFamily="2" charset="2"/>
              <a:buNone/>
            </a:pPr>
            <a:r>
              <a:rPr lang="en-US" altLang="en-US" sz="2000"/>
              <a:t> 	</a:t>
            </a:r>
          </a:p>
        </p:txBody>
      </p:sp>
      <p:sp>
        <p:nvSpPr>
          <p:cNvPr id="18438" name="Rectangle 6"/>
          <p:cNvSpPr>
            <a:spLocks noChangeArrowheads="1"/>
          </p:cNvSpPr>
          <p:nvPr/>
        </p:nvSpPr>
        <p:spPr bwMode="auto">
          <a:xfrm>
            <a:off x="1524000" y="1981200"/>
            <a:ext cx="7162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nSpc>
                <a:spcPct val="69000"/>
              </a:lnSpc>
              <a:defRPr sz="4800" b="1">
                <a:solidFill>
                  <a:schemeClr val="tx2"/>
                </a:solidFill>
                <a:latin typeface="Arial Narrow" panose="020B0606020202030204" pitchFamily="34" charset="0"/>
              </a:defRPr>
            </a:lvl1pPr>
            <a:lvl2pPr>
              <a:lnSpc>
                <a:spcPct val="69000"/>
              </a:lnSpc>
              <a:defRPr sz="4800" b="1">
                <a:solidFill>
                  <a:schemeClr val="tx2"/>
                </a:solidFill>
                <a:latin typeface="Arial Narrow" panose="020B0606020202030204" pitchFamily="34" charset="0"/>
              </a:defRPr>
            </a:lvl2pPr>
            <a:lvl3pPr>
              <a:lnSpc>
                <a:spcPct val="69000"/>
              </a:lnSpc>
              <a:defRPr sz="4800" b="1">
                <a:solidFill>
                  <a:schemeClr val="tx2"/>
                </a:solidFill>
                <a:latin typeface="Arial Narrow" panose="020B0606020202030204" pitchFamily="34" charset="0"/>
              </a:defRPr>
            </a:lvl3pPr>
            <a:lvl4pPr>
              <a:lnSpc>
                <a:spcPct val="69000"/>
              </a:lnSpc>
              <a:defRPr sz="4800" b="1">
                <a:solidFill>
                  <a:schemeClr val="tx2"/>
                </a:solidFill>
                <a:latin typeface="Arial Narrow" panose="020B0606020202030204" pitchFamily="34" charset="0"/>
              </a:defRPr>
            </a:lvl4pPr>
            <a:lvl5pPr>
              <a:lnSpc>
                <a:spcPct val="69000"/>
              </a:lnSpc>
              <a:defRPr sz="4800" b="1">
                <a:solidFill>
                  <a:schemeClr val="tx2"/>
                </a:solidFill>
                <a:latin typeface="Arial Narrow" panose="020B0606020202030204" pitchFamily="34" charset="0"/>
              </a:defRPr>
            </a:lvl5pPr>
            <a:lvl6pPr marL="45720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a:lstStyle>
          <a:p>
            <a:pPr>
              <a:lnSpc>
                <a:spcPct val="70000"/>
              </a:lnSpc>
            </a:pPr>
            <a:r>
              <a:rPr lang="en-US" altLang="en-US" sz="2800" b="0">
                <a:solidFill>
                  <a:schemeClr val="tx1"/>
                </a:solidFill>
                <a:latin typeface="Arial" panose="020B0604020202020204" pitchFamily="34" charset="0"/>
              </a:rPr>
              <a:t>At the end of this lecture, you should understand:</a:t>
            </a:r>
            <a:endParaRPr lang="en-US" altLang="en-US" sz="2800"/>
          </a:p>
        </p:txBody>
      </p:sp>
      <p:sp>
        <p:nvSpPr>
          <p:cNvPr id="18439" name="Rectangle 7"/>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a:r>
              <a:rPr lang="en-US" altLang="en-US" sz="3600">
                <a:latin typeface="Arial" panose="020B0604020202020204" pitchFamily="34" charset="0"/>
              </a:rPr>
              <a:t>Caveats and Future Research Directions</a:t>
            </a:r>
          </a:p>
        </p:txBody>
      </p:sp>
      <p:sp>
        <p:nvSpPr>
          <p:cNvPr id="63491" name="Rectangle 3"/>
          <p:cNvSpPr>
            <a:spLocks noGrp="1" noChangeArrowheads="1"/>
          </p:cNvSpPr>
          <p:nvPr>
            <p:ph type="body" idx="1"/>
          </p:nvPr>
        </p:nvSpPr>
        <p:spPr/>
        <p:txBody>
          <a:bodyPr/>
          <a:lstStyle/>
          <a:p>
            <a:pPr>
              <a:lnSpc>
                <a:spcPct val="90000"/>
              </a:lnSpc>
            </a:pPr>
            <a:r>
              <a:rPr lang="en-US" altLang="en-US" sz="2000"/>
              <a:t>Is the Big Five the best model? </a:t>
            </a:r>
          </a:p>
          <a:p>
            <a:pPr lvl="1">
              <a:lnSpc>
                <a:spcPct val="90000"/>
              </a:lnSpc>
            </a:pPr>
            <a:r>
              <a:rPr lang="en-US" altLang="en-US" sz="1800"/>
              <a:t>It’s a </a:t>
            </a:r>
            <a:r>
              <a:rPr lang="en-US" altLang="en-US" sz="1800" i="1"/>
              <a:t>model</a:t>
            </a:r>
            <a:r>
              <a:rPr lang="en-US" altLang="en-US" sz="1800"/>
              <a:t> of personality, not a theory</a:t>
            </a:r>
            <a:r>
              <a:rPr lang="en-US" altLang="en-US" sz="2000"/>
              <a:t> </a:t>
            </a:r>
          </a:p>
          <a:p>
            <a:pPr lvl="1">
              <a:lnSpc>
                <a:spcPct val="90000"/>
              </a:lnSpc>
            </a:pPr>
            <a:r>
              <a:rPr lang="en-US" altLang="en-US" sz="1800"/>
              <a:t>Some research suggests that 3, 7, or 9 factor models best represent human personality</a:t>
            </a:r>
          </a:p>
          <a:p>
            <a:pPr lvl="1">
              <a:lnSpc>
                <a:spcPct val="90000"/>
              </a:lnSpc>
            </a:pPr>
            <a:r>
              <a:rPr lang="en-US" altLang="en-US" sz="1800"/>
              <a:t>Studies have shown greater predictive validity for finer-grained facets of personality - measure predictors and criteria at the same level.</a:t>
            </a:r>
          </a:p>
          <a:p>
            <a:pPr>
              <a:lnSpc>
                <a:spcPct val="90000"/>
              </a:lnSpc>
            </a:pPr>
            <a:r>
              <a:rPr lang="en-US" altLang="en-US" sz="2000"/>
              <a:t>Are self-report personality tests accurate?</a:t>
            </a:r>
          </a:p>
          <a:p>
            <a:pPr lvl="1">
              <a:lnSpc>
                <a:spcPct val="90000"/>
              </a:lnSpc>
            </a:pPr>
            <a:r>
              <a:rPr lang="en-US" altLang="en-US" sz="1800"/>
              <a:t>Personality test-takers can distort responses when instructed to do so</a:t>
            </a:r>
          </a:p>
          <a:p>
            <a:pPr lvl="1">
              <a:lnSpc>
                <a:spcPct val="90000"/>
              </a:lnSpc>
            </a:pPr>
            <a:r>
              <a:rPr lang="en-US" altLang="en-US" sz="1800"/>
              <a:t>Most research suggests that distortion does not undermine validity of personality tests</a:t>
            </a:r>
            <a:r>
              <a:rPr lang="en-US" altLang="en-US" sz="2000"/>
              <a:t> </a:t>
            </a:r>
          </a:p>
          <a:p>
            <a:pPr>
              <a:lnSpc>
                <a:spcPct val="90000"/>
              </a:lnSpc>
            </a:pPr>
            <a:r>
              <a:rPr lang="en-US" altLang="en-US" sz="2000"/>
              <a:t>Again: </a:t>
            </a:r>
            <a:r>
              <a:rPr lang="en-US" altLang="en-US" sz="2000" i="1"/>
              <a:t>How </a:t>
            </a:r>
            <a:r>
              <a:rPr lang="en-US" altLang="en-US" sz="2000"/>
              <a:t>does personality affect performance?</a:t>
            </a:r>
          </a:p>
          <a:p>
            <a:pPr lvl="1">
              <a:lnSpc>
                <a:spcPct val="90000"/>
              </a:lnSpc>
            </a:pPr>
            <a:r>
              <a:rPr lang="en-US" altLang="en-US" sz="1800"/>
              <a:t>Are there other mechanisms besides motivation?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524000" y="304800"/>
            <a:ext cx="7391400" cy="457200"/>
          </a:xfrm>
        </p:spPr>
        <p:txBody>
          <a:bodyPr/>
          <a:lstStyle/>
          <a:p>
            <a:pPr algn="ctr"/>
            <a:r>
              <a:rPr lang="en-US" altLang="en-US" sz="3200">
                <a:latin typeface="Arial" panose="020B0604020202020204" pitchFamily="34" charset="0"/>
              </a:rPr>
              <a:t>References</a:t>
            </a:r>
          </a:p>
        </p:txBody>
      </p:sp>
      <p:sp>
        <p:nvSpPr>
          <p:cNvPr id="65539" name="Rectangle 3"/>
          <p:cNvSpPr>
            <a:spLocks noGrp="1" noChangeArrowheads="1"/>
          </p:cNvSpPr>
          <p:nvPr>
            <p:ph type="body" idx="1"/>
          </p:nvPr>
        </p:nvSpPr>
        <p:spPr>
          <a:xfrm>
            <a:off x="1600200" y="838200"/>
            <a:ext cx="7391400" cy="5486400"/>
          </a:xfrm>
        </p:spPr>
        <p:txBody>
          <a:bodyPr/>
          <a:lstStyle/>
          <a:p>
            <a:pPr>
              <a:lnSpc>
                <a:spcPct val="80000"/>
              </a:lnSpc>
            </a:pPr>
            <a:r>
              <a:rPr lang="en-US" altLang="en-US" sz="1600" b="1"/>
              <a:t>General overview</a:t>
            </a:r>
          </a:p>
          <a:p>
            <a:pPr lvl="1">
              <a:lnSpc>
                <a:spcPct val="80000"/>
              </a:lnSpc>
            </a:pPr>
            <a:r>
              <a:rPr lang="en-US" altLang="en-US" sz="1400"/>
              <a:t>Barrick, M.R., &amp; Ryan, A.M. (Eds.). (2003).  </a:t>
            </a:r>
            <a:r>
              <a:rPr lang="en-US" altLang="en-US" sz="1400" i="1"/>
              <a:t>Personality and work: Reconsidering the role of personality in organizations.  </a:t>
            </a:r>
            <a:r>
              <a:rPr lang="en-US" altLang="en-US" sz="1400"/>
              <a:t>San Francisco: Jossey Bass.</a:t>
            </a:r>
          </a:p>
          <a:p>
            <a:pPr lvl="1">
              <a:lnSpc>
                <a:spcPct val="80000"/>
              </a:lnSpc>
            </a:pPr>
            <a:r>
              <a:rPr lang="en-US" altLang="en-US" sz="1400"/>
              <a:t>Roberts, B.W., &amp; Hogan, R. (Eds.). (2001). </a:t>
            </a:r>
            <a:r>
              <a:rPr lang="en-US" altLang="en-US" sz="1400" i="1"/>
              <a:t>Personality psychology in the workplace.</a:t>
            </a:r>
            <a:r>
              <a:rPr lang="en-US" altLang="en-US" sz="1400"/>
              <a:t>  Washington, D.C.: American Psychological Association.</a:t>
            </a:r>
          </a:p>
          <a:p>
            <a:pPr lvl="1">
              <a:lnSpc>
                <a:spcPct val="80000"/>
              </a:lnSpc>
            </a:pPr>
            <a:r>
              <a:rPr lang="en-US" altLang="en-US" sz="1400"/>
              <a:t>Hogan, R. (1991).  Personality and personality measurement.  In M.D. Dunnette &amp; L.M. Hough (Eds.), </a:t>
            </a:r>
            <a:r>
              <a:rPr lang="en-US" altLang="en-US" sz="1400" i="1"/>
              <a:t>Handbook of industrial and organizational psychology (Vol 2).</a:t>
            </a:r>
            <a:r>
              <a:rPr lang="en-US" altLang="en-US" sz="1400"/>
              <a:t>  Palo Alto, CA: Consulting Psychologists Press.  </a:t>
            </a:r>
          </a:p>
          <a:p>
            <a:pPr lvl="1">
              <a:lnSpc>
                <a:spcPct val="80000"/>
              </a:lnSpc>
            </a:pPr>
            <a:r>
              <a:rPr lang="en-US" altLang="en-US" sz="1400"/>
              <a:t>Hogan, R., Hogan, J., &amp; Roberts, B.W. (1996).  Personality measurement and employment decisions.  </a:t>
            </a:r>
            <a:r>
              <a:rPr lang="en-US" altLang="en-US" sz="1400" i="1"/>
              <a:t>American Psychologist, 51, </a:t>
            </a:r>
            <a:r>
              <a:rPr lang="en-US" altLang="en-US" sz="1400"/>
              <a:t>469-477.</a:t>
            </a:r>
          </a:p>
          <a:p>
            <a:pPr>
              <a:lnSpc>
                <a:spcPct val="80000"/>
              </a:lnSpc>
            </a:pPr>
            <a:r>
              <a:rPr lang="en-US" altLang="en-US" sz="1600" b="1"/>
              <a:t>Meta-analyses</a:t>
            </a:r>
          </a:p>
          <a:p>
            <a:pPr lvl="1">
              <a:lnSpc>
                <a:spcPct val="80000"/>
              </a:lnSpc>
            </a:pPr>
            <a:r>
              <a:rPr lang="en-US" altLang="en-US" sz="1400"/>
              <a:t>Barrick, M.R., &amp; Mount, M.K. (1991).  The Big Five personality dimensions and job performance: A meta-analysis.  </a:t>
            </a:r>
            <a:r>
              <a:rPr lang="en-US" altLang="en-US" sz="1400" i="1"/>
              <a:t>Personnel Psychology, 44, </a:t>
            </a:r>
            <a:r>
              <a:rPr lang="en-US" altLang="en-US" sz="1400"/>
              <a:t>1-26.</a:t>
            </a:r>
          </a:p>
          <a:p>
            <a:pPr lvl="1">
              <a:lnSpc>
                <a:spcPct val="80000"/>
              </a:lnSpc>
            </a:pPr>
            <a:r>
              <a:rPr lang="en-US" altLang="en-US" sz="1400"/>
              <a:t>Hough, L.M., Eaton, N.L., Dunnette, M.D., Kamp, J.D., &amp; McCloy, R.A. (1990).  Criterion-related validities of personality constructs and the effect of response distortion on those validities.  </a:t>
            </a:r>
            <a:r>
              <a:rPr lang="en-US" altLang="en-US" sz="1400" i="1"/>
              <a:t>Journal of Applied Psychology, 75, </a:t>
            </a:r>
            <a:r>
              <a:rPr lang="en-US" altLang="en-US" sz="1400"/>
              <a:t>581-595.</a:t>
            </a:r>
          </a:p>
          <a:p>
            <a:pPr>
              <a:lnSpc>
                <a:spcPct val="80000"/>
              </a:lnSpc>
            </a:pPr>
            <a:r>
              <a:rPr lang="en-US" altLang="en-US" sz="1600" b="1"/>
              <a:t>The Five-Factor Model</a:t>
            </a:r>
          </a:p>
          <a:p>
            <a:pPr lvl="1">
              <a:lnSpc>
                <a:spcPct val="80000"/>
              </a:lnSpc>
            </a:pPr>
            <a:r>
              <a:rPr lang="en-US" altLang="en-US" sz="1400"/>
              <a:t>Wiggins, J.S. (Ed.) (1996). </a:t>
            </a:r>
            <a:r>
              <a:rPr lang="en-US" altLang="en-US" sz="1400" i="1"/>
              <a:t>The Five-Factor Model of personality.  </a:t>
            </a:r>
            <a:r>
              <a:rPr lang="en-US" altLang="en-US" sz="1400"/>
              <a:t>New York: Guilford.</a:t>
            </a:r>
          </a:p>
          <a:p>
            <a:pPr lvl="1">
              <a:lnSpc>
                <a:spcPct val="80000"/>
              </a:lnSpc>
            </a:pPr>
            <a:r>
              <a:rPr lang="en-US" altLang="en-US" sz="1400"/>
              <a:t>Saucier, G., Hampson, S.E., &amp; Goldberg, L.R. (2000).  Cross-language studies of lexical personality factors.  In S.E. Hampson (Ed.), </a:t>
            </a:r>
            <a:r>
              <a:rPr lang="en-US" altLang="en-US" sz="1400" i="1"/>
              <a:t>Advances in personality psychology (Vol. 1).  </a:t>
            </a:r>
            <a:r>
              <a:rPr lang="en-US" altLang="en-US" sz="1400"/>
              <a:t>Philadelphia: Taylor &amp; Francis.</a:t>
            </a:r>
          </a:p>
          <a:p>
            <a:pPr lvl="1">
              <a:lnSpc>
                <a:spcPct val="80000"/>
              </a:lnSpc>
            </a:pPr>
            <a:r>
              <a:rPr lang="en-US" altLang="en-US" sz="1400"/>
              <a:t>Costa, P.T., &amp; McCrae, R.R. (1997).  Longitudinal stability in adult personality.  In R. Hogan, J. Johnson, &amp; S. Briggs (Eds.), </a:t>
            </a:r>
            <a:r>
              <a:rPr lang="en-US" altLang="en-US" sz="1400" i="1"/>
              <a:t>Handbook of personality psychology.  </a:t>
            </a:r>
            <a:r>
              <a:rPr lang="en-US" altLang="en-US" sz="1400"/>
              <a:t>San Diego: Academic Press.</a:t>
            </a:r>
          </a:p>
          <a:p>
            <a:pPr lvl="1">
              <a:lnSpc>
                <a:spcPct val="80000"/>
              </a:lnSpc>
            </a:pPr>
            <a:r>
              <a:rPr lang="en-US" altLang="en-US" sz="1400"/>
              <a:t>Rowe, D.C. (1997).  Genetics, Temperament, and personality. In R. Hogan, J. Johnson, &amp; S. Briggs (Eds.), </a:t>
            </a:r>
            <a:r>
              <a:rPr lang="en-US" altLang="en-US" sz="1400" i="1"/>
              <a:t>Handbook of personality psychology.  </a:t>
            </a:r>
            <a:r>
              <a:rPr lang="en-US" altLang="en-US" sz="1400"/>
              <a:t>San Diego: Academic Press.</a:t>
            </a:r>
          </a:p>
          <a:p>
            <a:pPr>
              <a:lnSpc>
                <a:spcPct val="80000"/>
              </a:lnSpc>
              <a:buFont typeface="Monotype Sorts" pitchFamily="2" charset="2"/>
              <a:buNone/>
            </a:pPr>
            <a:endParaRPr lang="en-US" altLang="en-US" sz="15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600200" y="228600"/>
            <a:ext cx="7391400" cy="685800"/>
          </a:xfrm>
        </p:spPr>
        <p:txBody>
          <a:bodyPr/>
          <a:lstStyle/>
          <a:p>
            <a:pPr algn="ctr"/>
            <a:r>
              <a:rPr lang="en-US" altLang="en-US" sz="3200"/>
              <a:t> References (con’t)</a:t>
            </a:r>
          </a:p>
        </p:txBody>
      </p:sp>
      <p:sp>
        <p:nvSpPr>
          <p:cNvPr id="67587" name="Rectangle 3"/>
          <p:cNvSpPr>
            <a:spLocks noGrp="1" noChangeArrowheads="1"/>
          </p:cNvSpPr>
          <p:nvPr>
            <p:ph type="body" idx="1"/>
          </p:nvPr>
        </p:nvSpPr>
        <p:spPr>
          <a:xfrm>
            <a:off x="1371600" y="990600"/>
            <a:ext cx="7391400" cy="5257800"/>
          </a:xfrm>
        </p:spPr>
        <p:txBody>
          <a:bodyPr/>
          <a:lstStyle/>
          <a:p>
            <a:pPr>
              <a:lnSpc>
                <a:spcPct val="80000"/>
              </a:lnSpc>
            </a:pPr>
            <a:r>
              <a:rPr lang="en-US" altLang="en-US" sz="1600" b="1"/>
              <a:t>Personality, Motivation, and Performance</a:t>
            </a:r>
          </a:p>
          <a:p>
            <a:pPr lvl="1">
              <a:lnSpc>
                <a:spcPct val="80000"/>
              </a:lnSpc>
            </a:pPr>
            <a:r>
              <a:rPr lang="en-US" altLang="en-US" sz="1400"/>
              <a:t>Kanfer, R., &amp; Ackerman, P.L. (2000).  Individual differences in work motivation: Further explorations of a trait framework. </a:t>
            </a:r>
            <a:r>
              <a:rPr lang="en-US" altLang="en-US" sz="1400" i="1"/>
              <a:t> Applied Psychology: An International Review, 49,</a:t>
            </a:r>
            <a:r>
              <a:rPr lang="en-US" altLang="en-US" sz="1400"/>
              <a:t> 470-482.</a:t>
            </a:r>
          </a:p>
          <a:p>
            <a:pPr lvl="1">
              <a:lnSpc>
                <a:spcPct val="80000"/>
              </a:lnSpc>
            </a:pPr>
            <a:r>
              <a:rPr lang="en-US" altLang="en-US" sz="1400"/>
              <a:t>Judge, T.A., &amp; Ilies, R. (2002).  Relationship of personality to performance motivation: A meta-analytic review.  </a:t>
            </a:r>
            <a:r>
              <a:rPr lang="en-US" altLang="en-US" sz="1400" i="1"/>
              <a:t>Journal of Applied Psychology, 87, </a:t>
            </a:r>
            <a:r>
              <a:rPr lang="en-US" altLang="en-US" sz="1400"/>
              <a:t>797-807.</a:t>
            </a:r>
          </a:p>
          <a:p>
            <a:pPr lvl="1">
              <a:lnSpc>
                <a:spcPct val="80000"/>
              </a:lnSpc>
            </a:pPr>
            <a:r>
              <a:rPr lang="en-US" altLang="en-US" sz="1400"/>
              <a:t>Barrick, M.R., Mount, M.K., &amp; Strauss, J.P. (1993).  Conscientiousness and performance of sales representatives: Test of the mediating effects of goal-setting.  </a:t>
            </a:r>
            <a:r>
              <a:rPr lang="en-US" altLang="en-US" sz="1400" i="1"/>
              <a:t>Journal of Applied Psychology, 78, </a:t>
            </a:r>
            <a:r>
              <a:rPr lang="en-US" altLang="en-US" sz="1400"/>
              <a:t>715-722.</a:t>
            </a:r>
          </a:p>
          <a:p>
            <a:pPr>
              <a:lnSpc>
                <a:spcPct val="80000"/>
              </a:lnSpc>
            </a:pPr>
            <a:r>
              <a:rPr lang="en-US" altLang="en-US" sz="1600" b="1"/>
              <a:t>Contextual Performance/OCB’s</a:t>
            </a:r>
          </a:p>
          <a:p>
            <a:pPr lvl="1">
              <a:lnSpc>
                <a:spcPct val="80000"/>
              </a:lnSpc>
            </a:pPr>
            <a:r>
              <a:rPr lang="en-US" altLang="en-US" sz="1400"/>
              <a:t>Borman, W.C., &amp; Motowidlo, S.J. (1993).  Expanding the criterion domain to include elements of contextual performance.  In N. Schmitt &amp; W.C. Borman (Eds.),</a:t>
            </a:r>
            <a:r>
              <a:rPr lang="en-US" altLang="en-US" sz="1400" i="1"/>
              <a:t> Personnel selection in organizations.  </a:t>
            </a:r>
            <a:r>
              <a:rPr lang="en-US" altLang="en-US" sz="1400"/>
              <a:t>San Francisco: Jossey Bass. </a:t>
            </a:r>
          </a:p>
          <a:p>
            <a:pPr>
              <a:lnSpc>
                <a:spcPct val="80000"/>
              </a:lnSpc>
            </a:pPr>
            <a:r>
              <a:rPr lang="en-US" altLang="en-US" sz="1600" b="1"/>
              <a:t>Alternatives to the Big Five</a:t>
            </a:r>
          </a:p>
          <a:p>
            <a:pPr lvl="1">
              <a:lnSpc>
                <a:spcPct val="80000"/>
              </a:lnSpc>
            </a:pPr>
            <a:r>
              <a:rPr lang="en-US" altLang="en-US" sz="1400"/>
              <a:t>Block, J. (1995).  A contrarian view of the five-factor approach to personality description.  </a:t>
            </a:r>
            <a:r>
              <a:rPr lang="en-US" altLang="en-US" sz="1400" i="1"/>
              <a:t>Psychological Bulletin, 117, </a:t>
            </a:r>
            <a:r>
              <a:rPr lang="en-US" altLang="en-US" sz="1400"/>
              <a:t>187-215.</a:t>
            </a:r>
          </a:p>
          <a:p>
            <a:pPr lvl="1">
              <a:lnSpc>
                <a:spcPct val="80000"/>
              </a:lnSpc>
            </a:pPr>
            <a:r>
              <a:rPr lang="en-US" altLang="en-US" sz="1400"/>
              <a:t>Schneider, R.J., Hough, L.M., &amp; Dunnette, M.D. (1996).  Broadsided by broad traits: How to sink science in five dimensions or less.  </a:t>
            </a:r>
            <a:r>
              <a:rPr lang="en-US" altLang="en-US" sz="1400" i="1"/>
              <a:t>Journal of Organizational Behavior, 17,</a:t>
            </a:r>
            <a:r>
              <a:rPr lang="en-US" altLang="en-US" sz="1400"/>
              <a:t> 639-655.</a:t>
            </a:r>
          </a:p>
          <a:p>
            <a:pPr>
              <a:lnSpc>
                <a:spcPct val="80000"/>
              </a:lnSpc>
            </a:pPr>
            <a:r>
              <a:rPr lang="en-US" altLang="en-US" sz="1600" b="1"/>
              <a:t>Incremental validity for facets</a:t>
            </a:r>
          </a:p>
          <a:p>
            <a:pPr lvl="1">
              <a:lnSpc>
                <a:spcPct val="80000"/>
              </a:lnSpc>
            </a:pPr>
            <a:r>
              <a:rPr lang="en-US" altLang="en-US" sz="1400"/>
              <a:t>Stewart, G.L. (1999).  Trait bandwidth and stages of job performance: Assessing differential effects for conscientiousness and its subtraits.  </a:t>
            </a:r>
            <a:r>
              <a:rPr lang="en-US" altLang="en-US" sz="1400" i="1"/>
              <a:t>Journal of Applied Psychology, 84,</a:t>
            </a:r>
            <a:r>
              <a:rPr lang="en-US" altLang="en-US" sz="1400"/>
              <a:t> 959-968.</a:t>
            </a:r>
          </a:p>
          <a:p>
            <a:pPr>
              <a:lnSpc>
                <a:spcPct val="80000"/>
              </a:lnSpc>
            </a:pPr>
            <a:r>
              <a:rPr lang="en-US" altLang="en-US" sz="1600" b="1"/>
              <a:t>Distortion</a:t>
            </a:r>
          </a:p>
          <a:p>
            <a:pPr lvl="1">
              <a:lnSpc>
                <a:spcPct val="80000"/>
              </a:lnSpc>
            </a:pPr>
            <a:r>
              <a:rPr lang="en-US" altLang="en-US" sz="1400"/>
              <a:t>Hough, L.M. (1998).  Effects of intentional distortion in personality measurement and evaluation of suggested palliatives.  </a:t>
            </a:r>
            <a:r>
              <a:rPr lang="en-US" altLang="en-US" sz="1400" i="1"/>
              <a:t>Human Performance, 11, </a:t>
            </a:r>
            <a:r>
              <a:rPr lang="en-US" altLang="en-US" sz="1400"/>
              <a:t>209-244.</a:t>
            </a:r>
          </a:p>
          <a:p>
            <a:pPr>
              <a:lnSpc>
                <a:spcPct val="80000"/>
              </a:lnSpc>
            </a:pPr>
            <a:endParaRPr lang="en-US" altLang="en-US" sz="1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What is Personality?</a:t>
            </a:r>
          </a:p>
        </p:txBody>
      </p:sp>
      <p:sp>
        <p:nvSpPr>
          <p:cNvPr id="24579" name="Rectangle 3"/>
          <p:cNvSpPr>
            <a:spLocks noGrp="1" noChangeArrowheads="1"/>
          </p:cNvSpPr>
          <p:nvPr>
            <p:ph type="body" idx="1"/>
          </p:nvPr>
        </p:nvSpPr>
        <p:spPr/>
        <p:txBody>
          <a:bodyPr/>
          <a:lstStyle/>
          <a:p>
            <a:pPr>
              <a:lnSpc>
                <a:spcPct val="90000"/>
              </a:lnSpc>
            </a:pPr>
            <a:r>
              <a:rPr lang="en-US" altLang="en-US" sz="2000" u="sng"/>
              <a:t>Internal</a:t>
            </a:r>
            <a:r>
              <a:rPr lang="en-US" altLang="en-US" sz="2000"/>
              <a:t> perspective: Processes </a:t>
            </a:r>
            <a:r>
              <a:rPr lang="en-US" altLang="en-US" sz="2000" i="1"/>
              <a:t>within</a:t>
            </a:r>
            <a:r>
              <a:rPr lang="en-US" altLang="en-US" sz="2000"/>
              <a:t> an individual that explain </a:t>
            </a:r>
            <a:r>
              <a:rPr lang="en-US" altLang="en-US" sz="2000" i="1"/>
              <a:t>why</a:t>
            </a:r>
            <a:r>
              <a:rPr lang="en-US" altLang="en-US" sz="2000"/>
              <a:t> he or she behaves in characteristic ways. </a:t>
            </a:r>
          </a:p>
          <a:p>
            <a:pPr lvl="1">
              <a:lnSpc>
                <a:spcPct val="90000"/>
              </a:lnSpc>
            </a:pPr>
            <a:r>
              <a:rPr lang="en-US" altLang="en-US" sz="2000"/>
              <a:t>Attitudes, emotions, ways of thinking</a:t>
            </a:r>
          </a:p>
          <a:p>
            <a:pPr lvl="1">
              <a:lnSpc>
                <a:spcPct val="90000"/>
              </a:lnSpc>
            </a:pPr>
            <a:r>
              <a:rPr lang="en-US" altLang="en-US" sz="2000"/>
              <a:t>Fairly stable across time and situations</a:t>
            </a:r>
          </a:p>
          <a:p>
            <a:pPr lvl="1">
              <a:lnSpc>
                <a:spcPct val="90000"/>
              </a:lnSpc>
            </a:pPr>
            <a:r>
              <a:rPr lang="en-US" altLang="en-US" sz="2000"/>
              <a:t>Partly inherited</a:t>
            </a:r>
          </a:p>
          <a:p>
            <a:pPr>
              <a:lnSpc>
                <a:spcPct val="90000"/>
              </a:lnSpc>
            </a:pPr>
            <a:r>
              <a:rPr lang="en-US" altLang="en-US" sz="2000" u="sng"/>
              <a:t>External</a:t>
            </a:r>
            <a:r>
              <a:rPr lang="en-US" altLang="en-US" sz="2000"/>
              <a:t> perspective: How the individual is </a:t>
            </a:r>
            <a:r>
              <a:rPr lang="en-US" altLang="en-US" sz="2000" i="1"/>
              <a:t>perceived</a:t>
            </a:r>
            <a:r>
              <a:rPr lang="en-US" altLang="en-US" sz="2000"/>
              <a:t> by others that he or she interacts with (reputation).</a:t>
            </a:r>
          </a:p>
          <a:p>
            <a:pPr lvl="1">
              <a:lnSpc>
                <a:spcPct val="90000"/>
              </a:lnSpc>
            </a:pPr>
            <a:r>
              <a:rPr lang="en-US" altLang="en-US" sz="2000"/>
              <a:t>“She has a great personality!”</a:t>
            </a:r>
          </a:p>
          <a:p>
            <a:pPr lvl="1">
              <a:lnSpc>
                <a:spcPct val="90000"/>
              </a:lnSpc>
            </a:pPr>
            <a:r>
              <a:rPr lang="en-US" altLang="en-US" sz="2000"/>
              <a:t>Shaped by two fundamental motives related to social interaction</a:t>
            </a:r>
          </a:p>
          <a:p>
            <a:pPr lvl="2">
              <a:lnSpc>
                <a:spcPct val="90000"/>
              </a:lnSpc>
            </a:pPr>
            <a:r>
              <a:rPr lang="en-US" altLang="en-US" sz="1800"/>
              <a:t>Getting along with others (cooperation)</a:t>
            </a:r>
          </a:p>
          <a:p>
            <a:pPr lvl="2">
              <a:lnSpc>
                <a:spcPct val="90000"/>
              </a:lnSpc>
            </a:pPr>
            <a:r>
              <a:rPr lang="en-US" altLang="en-US" sz="1800"/>
              <a:t>Getting ahead of others (competition)</a:t>
            </a:r>
          </a:p>
          <a:p>
            <a:pPr lvl="1">
              <a:lnSpc>
                <a:spcPct val="90000"/>
              </a:lnSpc>
            </a:pPr>
            <a:endParaRPr lang="en-US" altLang="en-US" sz="22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0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08" name="Rectangle 4"/>
          <p:cNvSpPr>
            <a:spLocks noGrp="1" noChangeArrowheads="1"/>
          </p:cNvSpPr>
          <p:nvPr>
            <p:ph type="title"/>
          </p:nvPr>
        </p:nvSpPr>
        <p:spPr>
          <a:xfrm>
            <a:off x="1524000" y="838200"/>
            <a:ext cx="5562600" cy="838200"/>
          </a:xfrm>
          <a:noFill/>
          <a:ln/>
        </p:spPr>
        <p:txBody>
          <a:bodyPr/>
          <a:lstStyle/>
          <a:p>
            <a:pPr>
              <a:lnSpc>
                <a:spcPct val="70000"/>
              </a:lnSpc>
            </a:pPr>
            <a:r>
              <a:rPr lang="en-US" altLang="en-US"/>
              <a:t>Personality Theory and Research</a:t>
            </a:r>
            <a:endParaRPr lang="en-US" altLang="en-US" sz="5400"/>
          </a:p>
        </p:txBody>
      </p:sp>
      <p:sp>
        <p:nvSpPr>
          <p:cNvPr id="72709" name="Rectangle 5"/>
          <p:cNvSpPr>
            <a:spLocks noGrp="1" noChangeArrowheads="1"/>
          </p:cNvSpPr>
          <p:nvPr>
            <p:ph type="body" idx="1"/>
          </p:nvPr>
        </p:nvSpPr>
        <p:spPr>
          <a:xfrm>
            <a:off x="1524000" y="2667000"/>
            <a:ext cx="7391400" cy="2819400"/>
          </a:xfrm>
          <a:noFill/>
          <a:ln/>
        </p:spPr>
        <p:txBody>
          <a:bodyPr/>
          <a:lstStyle/>
          <a:p>
            <a:pPr>
              <a:lnSpc>
                <a:spcPct val="80000"/>
              </a:lnSpc>
            </a:pPr>
            <a:r>
              <a:rPr lang="en-US" altLang="en-US"/>
              <a:t>Allport: Cardinal and Central Traits</a:t>
            </a:r>
          </a:p>
          <a:p>
            <a:pPr>
              <a:lnSpc>
                <a:spcPct val="80000"/>
              </a:lnSpc>
            </a:pPr>
            <a:endParaRPr lang="en-US" altLang="en-US"/>
          </a:p>
          <a:p>
            <a:pPr>
              <a:lnSpc>
                <a:spcPct val="80000"/>
              </a:lnSpc>
            </a:pPr>
            <a:r>
              <a:rPr lang="en-US" altLang="en-US"/>
              <a:t>Cattell: Sixteen Personality Factors</a:t>
            </a:r>
          </a:p>
          <a:p>
            <a:pPr>
              <a:lnSpc>
                <a:spcPct val="80000"/>
              </a:lnSpc>
            </a:pPr>
            <a:endParaRPr lang="en-US" altLang="en-US"/>
          </a:p>
          <a:p>
            <a:pPr>
              <a:lnSpc>
                <a:spcPct val="80000"/>
              </a:lnSpc>
            </a:pPr>
            <a:r>
              <a:rPr lang="en-US" altLang="en-US"/>
              <a:t>Eysenck: Extraversion, Neuroticism, and Psychoticism</a:t>
            </a:r>
          </a:p>
          <a:p>
            <a:pPr>
              <a:lnSpc>
                <a:spcPct val="80000"/>
              </a:lnSpc>
            </a:pPr>
            <a:endParaRPr lang="en-US" altLang="en-US"/>
          </a:p>
          <a:p>
            <a:pPr>
              <a:lnSpc>
                <a:spcPct val="80000"/>
              </a:lnSpc>
              <a:buFont typeface="Monotype Sorts" pitchFamily="2" charset="2"/>
              <a:buNone/>
            </a:pPr>
            <a:r>
              <a:rPr lang="en-US" altLang="en-US" sz="2000"/>
              <a:t> 	</a:t>
            </a:r>
          </a:p>
        </p:txBody>
      </p:sp>
      <p:sp>
        <p:nvSpPr>
          <p:cNvPr id="72710" name="Rectangle 6"/>
          <p:cNvSpPr>
            <a:spLocks noChangeArrowheads="1"/>
          </p:cNvSpPr>
          <p:nvPr/>
        </p:nvSpPr>
        <p:spPr bwMode="auto">
          <a:xfrm>
            <a:off x="1524000" y="1981200"/>
            <a:ext cx="7162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nSpc>
                <a:spcPct val="69000"/>
              </a:lnSpc>
              <a:defRPr sz="4800" b="1">
                <a:solidFill>
                  <a:schemeClr val="tx2"/>
                </a:solidFill>
                <a:latin typeface="Arial Narrow" panose="020B0606020202030204" pitchFamily="34" charset="0"/>
              </a:defRPr>
            </a:lvl1pPr>
            <a:lvl2pPr>
              <a:lnSpc>
                <a:spcPct val="69000"/>
              </a:lnSpc>
              <a:defRPr sz="4800" b="1">
                <a:solidFill>
                  <a:schemeClr val="tx2"/>
                </a:solidFill>
                <a:latin typeface="Arial Narrow" panose="020B0606020202030204" pitchFamily="34" charset="0"/>
              </a:defRPr>
            </a:lvl2pPr>
            <a:lvl3pPr>
              <a:lnSpc>
                <a:spcPct val="69000"/>
              </a:lnSpc>
              <a:defRPr sz="4800" b="1">
                <a:solidFill>
                  <a:schemeClr val="tx2"/>
                </a:solidFill>
                <a:latin typeface="Arial Narrow" panose="020B0606020202030204" pitchFamily="34" charset="0"/>
              </a:defRPr>
            </a:lvl3pPr>
            <a:lvl4pPr>
              <a:lnSpc>
                <a:spcPct val="69000"/>
              </a:lnSpc>
              <a:defRPr sz="4800" b="1">
                <a:solidFill>
                  <a:schemeClr val="tx2"/>
                </a:solidFill>
                <a:latin typeface="Arial Narrow" panose="020B0606020202030204" pitchFamily="34" charset="0"/>
              </a:defRPr>
            </a:lvl4pPr>
            <a:lvl5pPr>
              <a:lnSpc>
                <a:spcPct val="69000"/>
              </a:lnSpc>
              <a:defRPr sz="4800" b="1">
                <a:solidFill>
                  <a:schemeClr val="tx2"/>
                </a:solidFill>
                <a:latin typeface="Arial Narrow" panose="020B0606020202030204" pitchFamily="34" charset="0"/>
              </a:defRPr>
            </a:lvl5pPr>
            <a:lvl6pPr marL="45720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a:lstStyle>
          <a:p>
            <a:pPr>
              <a:lnSpc>
                <a:spcPct val="70000"/>
              </a:lnSpc>
            </a:pPr>
            <a:endParaRPr lang="en-US" altLang="en-US" sz="2800"/>
          </a:p>
        </p:txBody>
      </p:sp>
      <p:sp>
        <p:nvSpPr>
          <p:cNvPr id="72711" name="Rectangle 7"/>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p:txBody>
          <a:bodyPr/>
          <a:lstStyle/>
          <a:p>
            <a:r>
              <a:rPr lang="en-US" altLang="en-US" sz="4400"/>
              <a:t>Personality, Organizations, and the Organization of Personality</a:t>
            </a:r>
          </a:p>
        </p:txBody>
      </p:sp>
      <p:sp>
        <p:nvSpPr>
          <p:cNvPr id="26629" name="Rectangle 5"/>
          <p:cNvSpPr>
            <a:spLocks noGrp="1" noChangeArrowheads="1"/>
          </p:cNvSpPr>
          <p:nvPr>
            <p:ph type="body" idx="1"/>
          </p:nvPr>
        </p:nvSpPr>
        <p:spPr/>
        <p:txBody>
          <a:bodyPr/>
          <a:lstStyle/>
          <a:p>
            <a:pPr>
              <a:lnSpc>
                <a:spcPct val="80000"/>
              </a:lnSpc>
            </a:pPr>
            <a:r>
              <a:rPr lang="en-US" altLang="en-US" sz="2400"/>
              <a:t>Early researchers believed the personality-job performance relationship was weak. Reasons: </a:t>
            </a:r>
          </a:p>
          <a:p>
            <a:pPr lvl="1">
              <a:lnSpc>
                <a:spcPct val="80000"/>
              </a:lnSpc>
            </a:pPr>
            <a:r>
              <a:rPr lang="en-US" altLang="en-US" sz="2000"/>
              <a:t>Comparatively weak analytic techniques.</a:t>
            </a:r>
          </a:p>
          <a:p>
            <a:pPr lvl="1">
              <a:lnSpc>
                <a:spcPct val="80000"/>
              </a:lnSpc>
            </a:pPr>
            <a:r>
              <a:rPr lang="en-US" altLang="en-US" sz="2000"/>
              <a:t>Inappropriate measures (most used psychopathology inventories, e.g., MMPI).</a:t>
            </a:r>
          </a:p>
          <a:p>
            <a:pPr lvl="1">
              <a:lnSpc>
                <a:spcPct val="80000"/>
              </a:lnSpc>
            </a:pPr>
            <a:r>
              <a:rPr lang="en-US" altLang="en-US" sz="2000"/>
              <a:t>No theoretical framework on which to base research findings.</a:t>
            </a:r>
          </a:p>
          <a:p>
            <a:pPr lvl="1">
              <a:lnSpc>
                <a:spcPct val="80000"/>
              </a:lnSpc>
            </a:pPr>
            <a:r>
              <a:rPr lang="en-US" altLang="en-US" sz="2000"/>
              <a:t>The belief that behavior is determined more by situations than by traits (Mischel,1968).</a:t>
            </a:r>
          </a:p>
          <a:p>
            <a:pPr>
              <a:lnSpc>
                <a:spcPct val="80000"/>
              </a:lnSpc>
            </a:pPr>
            <a:r>
              <a:rPr lang="en-US" altLang="en-US" sz="2400"/>
              <a:t>Research and theoretical innovations that “rehabilitated” personality in late 80’s, early 90’s.</a:t>
            </a:r>
          </a:p>
          <a:p>
            <a:pPr lvl="1">
              <a:lnSpc>
                <a:spcPct val="80000"/>
              </a:lnSpc>
            </a:pPr>
            <a:r>
              <a:rPr lang="en-US" altLang="en-US" sz="2000"/>
              <a:t>Meta-analysis: A new quantitative method for summarizing research findings.</a:t>
            </a:r>
            <a:endParaRPr lang="en-US" altLang="en-US" sz="2000" baseline="30000"/>
          </a:p>
          <a:p>
            <a:pPr lvl="1">
              <a:lnSpc>
                <a:spcPct val="80000"/>
              </a:lnSpc>
            </a:pPr>
            <a:r>
              <a:rPr lang="en-US" altLang="en-US" sz="2000"/>
              <a:t>The Five-Factor Model: A new organizing taxonomy for personality structure (The Big Five).</a:t>
            </a:r>
          </a:p>
          <a:p>
            <a:pPr lvl="1">
              <a:lnSpc>
                <a:spcPct val="80000"/>
              </a:lnSpc>
              <a:buFont typeface="Monotype Sorts" pitchFamily="2" charset="2"/>
              <a:buNone/>
            </a:pPr>
            <a:endParaRPr lang="en-US" altLang="en-US" sz="2200"/>
          </a:p>
          <a:p>
            <a:pPr>
              <a:lnSpc>
                <a:spcPct val="80000"/>
              </a:lnSpc>
            </a:pPr>
            <a:endParaRPr lang="en-US" altLang="en-US"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The Five-Factor Model</a:t>
            </a:r>
          </a:p>
        </p:txBody>
      </p:sp>
      <p:sp>
        <p:nvSpPr>
          <p:cNvPr id="30723" name="Rectangle 3"/>
          <p:cNvSpPr>
            <a:spLocks noGrp="1" noChangeArrowheads="1"/>
          </p:cNvSpPr>
          <p:nvPr>
            <p:ph type="body" idx="1"/>
          </p:nvPr>
        </p:nvSpPr>
        <p:spPr/>
        <p:txBody>
          <a:bodyPr/>
          <a:lstStyle/>
          <a:p>
            <a:pPr>
              <a:lnSpc>
                <a:spcPct val="90000"/>
              </a:lnSpc>
            </a:pPr>
            <a:r>
              <a:rPr lang="en-US" altLang="en-US" sz="2000"/>
              <a:t>Premise: Personality can be efficiently described with five relatively independent trait dimensions.</a:t>
            </a:r>
          </a:p>
          <a:p>
            <a:pPr>
              <a:lnSpc>
                <a:spcPct val="90000"/>
              </a:lnSpc>
            </a:pPr>
            <a:r>
              <a:rPr lang="en-US" altLang="en-US" sz="2000"/>
              <a:t>Model derived from factor-analytic studies of much larger sets of traits.</a:t>
            </a:r>
          </a:p>
          <a:p>
            <a:pPr lvl="1">
              <a:lnSpc>
                <a:spcPct val="90000"/>
              </a:lnSpc>
            </a:pPr>
            <a:r>
              <a:rPr lang="en-US" altLang="en-US" sz="2000"/>
              <a:t>Factor analysis: A method for reducing a large set of data into something interpretable</a:t>
            </a:r>
          </a:p>
          <a:p>
            <a:pPr lvl="1">
              <a:lnSpc>
                <a:spcPct val="90000"/>
              </a:lnSpc>
            </a:pPr>
            <a:r>
              <a:rPr lang="en-US" altLang="en-US" sz="2000"/>
              <a:t>Allport &amp; Odbert (1936): Identified more than 18,000 trait terms in unabridged dictionary</a:t>
            </a:r>
          </a:p>
          <a:p>
            <a:pPr lvl="2">
              <a:lnSpc>
                <a:spcPct val="90000"/>
              </a:lnSpc>
            </a:pPr>
            <a:r>
              <a:rPr lang="en-US" altLang="en-US" sz="1800"/>
              <a:t>Eventually factor analyzed into five dimensions</a:t>
            </a:r>
          </a:p>
          <a:p>
            <a:pPr>
              <a:lnSpc>
                <a:spcPct val="90000"/>
              </a:lnSpc>
            </a:pPr>
            <a:r>
              <a:rPr lang="en-US" altLang="en-US" sz="2000"/>
              <a:t>Five-factor model reproduced across many cultures and languages (Saucier, Hampson, &amp; Goldberg, 2000).</a:t>
            </a:r>
          </a:p>
          <a:p>
            <a:pPr>
              <a:lnSpc>
                <a:spcPct val="90000"/>
              </a:lnSpc>
            </a:pPr>
            <a:r>
              <a:rPr lang="en-US" altLang="en-US" sz="2000"/>
              <a:t>Research evidence points to the heritability (Rowe, 1997) and stability (Costa &amp; McCrae, 1997) of the FFM.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a:t>The Five-Factor Model</a:t>
            </a:r>
          </a:p>
        </p:txBody>
      </p:sp>
      <p:sp>
        <p:nvSpPr>
          <p:cNvPr id="32771" name="Rectangle 3"/>
          <p:cNvSpPr>
            <a:spLocks noGrp="1" noChangeArrowheads="1"/>
          </p:cNvSpPr>
          <p:nvPr>
            <p:ph type="body" idx="1"/>
          </p:nvPr>
        </p:nvSpPr>
        <p:spPr/>
        <p:txBody>
          <a:bodyPr/>
          <a:lstStyle/>
          <a:p>
            <a:r>
              <a:rPr lang="en-US" altLang="en-US" sz="2400"/>
              <a:t>The Five Factors and their Characteristics:</a:t>
            </a:r>
          </a:p>
          <a:p>
            <a:pPr lvl="1"/>
            <a:r>
              <a:rPr lang="en-US" altLang="en-US" sz="2200" u="sng"/>
              <a:t>Extraversion</a:t>
            </a:r>
            <a:r>
              <a:rPr lang="en-US" altLang="en-US" sz="2200"/>
              <a:t>: Assertive, competitive, positive emotionality, sociable</a:t>
            </a:r>
          </a:p>
          <a:p>
            <a:pPr lvl="1"/>
            <a:r>
              <a:rPr lang="en-US" altLang="en-US" sz="2200" u="sng"/>
              <a:t>Agreeableness</a:t>
            </a:r>
            <a:r>
              <a:rPr lang="en-US" altLang="en-US" sz="2200"/>
              <a:t>: Warm, likeable, gentle, cooperative</a:t>
            </a:r>
          </a:p>
          <a:p>
            <a:pPr lvl="1"/>
            <a:r>
              <a:rPr lang="en-US" altLang="en-US" sz="2200" u="sng"/>
              <a:t>Conscientiousness</a:t>
            </a:r>
            <a:r>
              <a:rPr lang="en-US" altLang="en-US" sz="2200"/>
              <a:t>: Orderly, dependable, industrious, disciplined</a:t>
            </a:r>
          </a:p>
          <a:p>
            <a:pPr lvl="1"/>
            <a:r>
              <a:rPr lang="en-US" altLang="en-US" sz="2200" u="sng"/>
              <a:t>Emotional Stability</a:t>
            </a:r>
            <a:r>
              <a:rPr lang="en-US" altLang="en-US" sz="2200"/>
              <a:t>: Relaxed, free from anxiety, depression, negative emotionality</a:t>
            </a:r>
          </a:p>
          <a:p>
            <a:pPr lvl="1"/>
            <a:r>
              <a:rPr lang="en-US" altLang="en-US" sz="2200" u="sng"/>
              <a:t>Openness to Experience</a:t>
            </a:r>
            <a:r>
              <a:rPr lang="en-US" altLang="en-US" sz="2200"/>
              <a:t>: Creative, cultured, intellectual, perceptive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ctr"/>
            <a:r>
              <a:rPr lang="en-US" altLang="en-US" sz="4400"/>
              <a:t>The Five-Factor Model and Job Performance: Research Findings</a:t>
            </a:r>
          </a:p>
        </p:txBody>
      </p:sp>
      <p:sp>
        <p:nvSpPr>
          <p:cNvPr id="34819" name="Rectangle 3"/>
          <p:cNvSpPr>
            <a:spLocks noGrp="1" noChangeArrowheads="1"/>
          </p:cNvSpPr>
          <p:nvPr>
            <p:ph type="body" idx="1"/>
          </p:nvPr>
        </p:nvSpPr>
        <p:spPr/>
        <p:txBody>
          <a:bodyPr/>
          <a:lstStyle/>
          <a:p>
            <a:pPr>
              <a:lnSpc>
                <a:spcPct val="80000"/>
              </a:lnSpc>
            </a:pPr>
            <a:r>
              <a:rPr lang="en-US" altLang="en-US" sz="2000"/>
              <a:t>Summary of meta-analytic findings (Barrick &amp; Mount, 1991):</a:t>
            </a:r>
          </a:p>
          <a:p>
            <a:pPr lvl="1">
              <a:lnSpc>
                <a:spcPct val="80000"/>
              </a:lnSpc>
            </a:pPr>
            <a:r>
              <a:rPr lang="en-US" altLang="en-US" sz="2000"/>
              <a:t>Conscientiousness and Emotional Stability are the best personality predictors of job performance across nearly all jobs.</a:t>
            </a:r>
          </a:p>
          <a:p>
            <a:pPr lvl="1">
              <a:lnSpc>
                <a:spcPct val="80000"/>
              </a:lnSpc>
            </a:pPr>
            <a:r>
              <a:rPr lang="en-US" altLang="en-US" sz="2000"/>
              <a:t>Extraversion and Agreeableness are important in jobs requiring a high degree of interpersonal work</a:t>
            </a:r>
          </a:p>
          <a:p>
            <a:pPr lvl="1">
              <a:lnSpc>
                <a:spcPct val="80000"/>
              </a:lnSpc>
            </a:pPr>
            <a:r>
              <a:rPr lang="en-US" altLang="en-US" sz="2000"/>
              <a:t>Less consistent evidence for Openness to Experience </a:t>
            </a:r>
          </a:p>
          <a:p>
            <a:pPr>
              <a:lnSpc>
                <a:spcPct val="80000"/>
              </a:lnSpc>
            </a:pPr>
            <a:r>
              <a:rPr lang="en-US" altLang="en-US" sz="2000"/>
              <a:t>Personality has been shown to predict:</a:t>
            </a:r>
          </a:p>
          <a:p>
            <a:pPr lvl="1">
              <a:lnSpc>
                <a:spcPct val="80000"/>
              </a:lnSpc>
            </a:pPr>
            <a:r>
              <a:rPr lang="en-US" altLang="en-US" sz="2000"/>
              <a:t>Job performance and results (e.g. $ sales volume)</a:t>
            </a:r>
          </a:p>
          <a:p>
            <a:pPr lvl="1">
              <a:lnSpc>
                <a:spcPct val="80000"/>
              </a:lnSpc>
            </a:pPr>
            <a:r>
              <a:rPr lang="en-US" altLang="en-US" sz="2000"/>
              <a:t>Job satisfaction</a:t>
            </a:r>
          </a:p>
          <a:p>
            <a:pPr lvl="1">
              <a:lnSpc>
                <a:spcPct val="80000"/>
              </a:lnSpc>
            </a:pPr>
            <a:r>
              <a:rPr lang="en-US" altLang="en-US" sz="2000"/>
              <a:t>Training performance</a:t>
            </a:r>
          </a:p>
          <a:p>
            <a:pPr lvl="1">
              <a:lnSpc>
                <a:spcPct val="80000"/>
              </a:lnSpc>
            </a:pPr>
            <a:r>
              <a:rPr lang="en-US" altLang="en-US" sz="2000"/>
              <a:t>Leadership</a:t>
            </a:r>
          </a:p>
          <a:p>
            <a:pPr lvl="1">
              <a:lnSpc>
                <a:spcPct val="80000"/>
              </a:lnSpc>
            </a:pPr>
            <a:r>
              <a:rPr lang="en-US" altLang="en-US" sz="2000"/>
              <a:t>….and many more important job-related behaviors and attitudes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lgn="ctr"/>
            <a:r>
              <a:rPr lang="en-US" altLang="en-US" i="1"/>
              <a:t>How</a:t>
            </a:r>
            <a:r>
              <a:rPr lang="en-US" altLang="en-US"/>
              <a:t> Does Personality Affect Job Performance?</a:t>
            </a:r>
          </a:p>
        </p:txBody>
      </p:sp>
      <p:sp>
        <p:nvSpPr>
          <p:cNvPr id="55299" name="Rectangle 3"/>
          <p:cNvSpPr>
            <a:spLocks noGrp="1" noChangeArrowheads="1"/>
          </p:cNvSpPr>
          <p:nvPr>
            <p:ph type="body" idx="1"/>
          </p:nvPr>
        </p:nvSpPr>
        <p:spPr/>
        <p:txBody>
          <a:bodyPr/>
          <a:lstStyle/>
          <a:p>
            <a:pPr>
              <a:lnSpc>
                <a:spcPct val="90000"/>
              </a:lnSpc>
            </a:pPr>
            <a:r>
              <a:rPr lang="en-US" altLang="en-US" sz="2000"/>
              <a:t>Theory and research show that Big Five factors impact motivation, which in turn affects performance.  For example…</a:t>
            </a:r>
          </a:p>
          <a:p>
            <a:pPr>
              <a:lnSpc>
                <a:spcPct val="90000"/>
              </a:lnSpc>
            </a:pPr>
            <a:endParaRPr lang="en-US" altLang="en-US" sz="2000"/>
          </a:p>
          <a:p>
            <a:pPr>
              <a:lnSpc>
                <a:spcPct val="90000"/>
              </a:lnSpc>
            </a:pPr>
            <a:endParaRPr lang="en-US" altLang="en-US" sz="2000"/>
          </a:p>
          <a:p>
            <a:pPr>
              <a:lnSpc>
                <a:spcPct val="90000"/>
              </a:lnSpc>
            </a:pPr>
            <a:endParaRPr lang="en-US" altLang="en-US" sz="2000"/>
          </a:p>
          <a:p>
            <a:pPr>
              <a:lnSpc>
                <a:spcPct val="90000"/>
              </a:lnSpc>
            </a:pPr>
            <a:endParaRPr lang="en-US" altLang="en-US" sz="2000"/>
          </a:p>
          <a:p>
            <a:pPr>
              <a:lnSpc>
                <a:spcPct val="90000"/>
              </a:lnSpc>
            </a:pPr>
            <a:endParaRPr lang="en-US" altLang="en-US" sz="2000"/>
          </a:p>
          <a:p>
            <a:pPr>
              <a:lnSpc>
                <a:spcPct val="90000"/>
              </a:lnSpc>
            </a:pPr>
            <a:endParaRPr lang="en-US" altLang="en-US" sz="2000"/>
          </a:p>
          <a:p>
            <a:pPr>
              <a:lnSpc>
                <a:spcPct val="90000"/>
              </a:lnSpc>
              <a:buFont typeface="Monotype Sorts" pitchFamily="2" charset="2"/>
              <a:buNone/>
            </a:pPr>
            <a:endParaRPr lang="en-US" altLang="en-US" sz="2000"/>
          </a:p>
          <a:p>
            <a:pPr>
              <a:lnSpc>
                <a:spcPct val="90000"/>
              </a:lnSpc>
            </a:pPr>
            <a:r>
              <a:rPr lang="en-US" altLang="en-US" sz="2000"/>
              <a:t>Thus, personality’s effect on performance may be fully or partially (dotted line) </a:t>
            </a:r>
            <a:r>
              <a:rPr lang="en-US" altLang="en-US" sz="2000" i="1"/>
              <a:t>mediated </a:t>
            </a:r>
            <a:r>
              <a:rPr lang="en-US" altLang="en-US" sz="2000"/>
              <a:t>by motivation</a:t>
            </a:r>
          </a:p>
        </p:txBody>
      </p:sp>
      <p:sp>
        <p:nvSpPr>
          <p:cNvPr id="55300" name="Oval 4"/>
          <p:cNvSpPr>
            <a:spLocks noChangeArrowheads="1"/>
          </p:cNvSpPr>
          <p:nvPr/>
        </p:nvSpPr>
        <p:spPr bwMode="auto">
          <a:xfrm>
            <a:off x="1524000" y="3962400"/>
            <a:ext cx="2438400" cy="5334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Conscientiousness</a:t>
            </a:r>
          </a:p>
        </p:txBody>
      </p:sp>
      <p:sp>
        <p:nvSpPr>
          <p:cNvPr id="55301" name="Oval 5"/>
          <p:cNvSpPr>
            <a:spLocks noChangeArrowheads="1"/>
          </p:cNvSpPr>
          <p:nvPr/>
        </p:nvSpPr>
        <p:spPr bwMode="auto">
          <a:xfrm>
            <a:off x="4267200" y="3505200"/>
            <a:ext cx="2133600" cy="4572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Self-efficacy</a:t>
            </a:r>
          </a:p>
        </p:txBody>
      </p:sp>
      <p:sp>
        <p:nvSpPr>
          <p:cNvPr id="55302" name="Oval 6"/>
          <p:cNvSpPr>
            <a:spLocks noChangeArrowheads="1"/>
          </p:cNvSpPr>
          <p:nvPr/>
        </p:nvSpPr>
        <p:spPr bwMode="auto">
          <a:xfrm>
            <a:off x="4419600" y="4648200"/>
            <a:ext cx="1447800" cy="3810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Goals</a:t>
            </a:r>
          </a:p>
        </p:txBody>
      </p:sp>
      <p:sp>
        <p:nvSpPr>
          <p:cNvPr id="55303" name="Oval 7"/>
          <p:cNvSpPr>
            <a:spLocks noChangeArrowheads="1"/>
          </p:cNvSpPr>
          <p:nvPr/>
        </p:nvSpPr>
        <p:spPr bwMode="auto">
          <a:xfrm>
            <a:off x="6781800" y="4114800"/>
            <a:ext cx="1981200" cy="3810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Performance</a:t>
            </a:r>
          </a:p>
        </p:txBody>
      </p:sp>
      <p:sp>
        <p:nvSpPr>
          <p:cNvPr id="55304" name="Line 8"/>
          <p:cNvSpPr>
            <a:spLocks noChangeShapeType="1"/>
          </p:cNvSpPr>
          <p:nvPr/>
        </p:nvSpPr>
        <p:spPr bwMode="auto">
          <a:xfrm flipV="1">
            <a:off x="3962400" y="3810000"/>
            <a:ext cx="3810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5" name="Line 9"/>
          <p:cNvSpPr>
            <a:spLocks noChangeShapeType="1"/>
          </p:cNvSpPr>
          <p:nvPr/>
        </p:nvSpPr>
        <p:spPr bwMode="auto">
          <a:xfrm>
            <a:off x="3962400" y="4267200"/>
            <a:ext cx="533400" cy="4572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6" name="Line 10"/>
          <p:cNvSpPr>
            <a:spLocks noChangeShapeType="1"/>
          </p:cNvSpPr>
          <p:nvPr/>
        </p:nvSpPr>
        <p:spPr bwMode="auto">
          <a:xfrm>
            <a:off x="6400800" y="3733800"/>
            <a:ext cx="533400" cy="4572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7" name="Line 11"/>
          <p:cNvSpPr>
            <a:spLocks noChangeShapeType="1"/>
          </p:cNvSpPr>
          <p:nvPr/>
        </p:nvSpPr>
        <p:spPr bwMode="auto">
          <a:xfrm>
            <a:off x="5181600" y="3962400"/>
            <a:ext cx="0" cy="6858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8" name="Line 12"/>
          <p:cNvSpPr>
            <a:spLocks noChangeShapeType="1"/>
          </p:cNvSpPr>
          <p:nvPr/>
        </p:nvSpPr>
        <p:spPr bwMode="auto">
          <a:xfrm flipV="1">
            <a:off x="5867400" y="4419600"/>
            <a:ext cx="1066800" cy="381000"/>
          </a:xfrm>
          <a:prstGeom prst="line">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9" name="Line 13"/>
          <p:cNvSpPr>
            <a:spLocks noChangeShapeType="1"/>
          </p:cNvSpPr>
          <p:nvPr/>
        </p:nvSpPr>
        <p:spPr bwMode="auto">
          <a:xfrm>
            <a:off x="3962400" y="4267200"/>
            <a:ext cx="2743200" cy="0"/>
          </a:xfrm>
          <a:prstGeom prst="line">
            <a:avLst/>
          </a:prstGeom>
          <a:noFill/>
          <a:ln w="12700">
            <a:solidFill>
              <a:schemeClr val="tx1"/>
            </a:solidFill>
            <a:prstDash val="dash"/>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vers2">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divers2">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vers2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vers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ivers2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vers2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vers2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vers2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ivers2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Pages>7</Pages>
  <Words>4095</Words>
  <Application>Microsoft Office PowerPoint</Application>
  <PresentationFormat>On-screen Show (4:3)</PresentationFormat>
  <Paragraphs>265</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Times New Roman</vt:lpstr>
      <vt:lpstr>Arial Narrow</vt:lpstr>
      <vt:lpstr>Arial</vt:lpstr>
      <vt:lpstr>Monotype Sorts</vt:lpstr>
      <vt:lpstr>Comic Sans MS</vt:lpstr>
      <vt:lpstr>divers2</vt:lpstr>
      <vt:lpstr>Industrial-Organizational Psychology  Learning Module      Personality and Work</vt:lpstr>
      <vt:lpstr>Lesson Objectives</vt:lpstr>
      <vt:lpstr>What is Personality?</vt:lpstr>
      <vt:lpstr>Personality Theory and Research</vt:lpstr>
      <vt:lpstr>Personality, Organizations, and the Organization of Personality</vt:lpstr>
      <vt:lpstr>The Five-Factor Model</vt:lpstr>
      <vt:lpstr>The Five-Factor Model</vt:lpstr>
      <vt:lpstr>The Five-Factor Model and Job Performance: Research Findings</vt:lpstr>
      <vt:lpstr>How Does Personality Affect Job Performance?</vt:lpstr>
      <vt:lpstr>Why Should Organizations Test Personality?</vt:lpstr>
      <vt:lpstr>Personality in Selection Decisions: A Case Study</vt:lpstr>
      <vt:lpstr>Big Five Mini-Marker Exercise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Caveats and Future Research Directions</vt:lpstr>
      <vt:lpstr>References</vt:lpstr>
      <vt:lpstr> References (con’t)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SIOP-Industrial-Organizational Psychology  Learning Segment</dc:title>
  <dc:subject>Motivating Performance</dc:subject>
  <dc:creator>Geula Lowenberg</dc:creator>
  <cp:keywords/>
  <dc:description/>
  <cp:lastModifiedBy>Jayne Tegge</cp:lastModifiedBy>
  <cp:revision>72</cp:revision>
  <cp:lastPrinted>1998-12-22T22:20:05Z</cp:lastPrinted>
  <dcterms:created xsi:type="dcterms:W3CDTF">1998-04-20T20:01:30Z</dcterms:created>
  <dcterms:modified xsi:type="dcterms:W3CDTF">2015-08-06T21:11:59Z</dcterms:modified>
</cp:coreProperties>
</file>