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2" r:id="rId2"/>
    <p:sldId id="263" r:id="rId3"/>
    <p:sldId id="257" r:id="rId4"/>
    <p:sldId id="275" r:id="rId5"/>
    <p:sldId id="268" r:id="rId6"/>
    <p:sldId id="269" r:id="rId7"/>
    <p:sldId id="264" r:id="rId8"/>
    <p:sldId id="270" r:id="rId9"/>
    <p:sldId id="271" r:id="rId10"/>
    <p:sldId id="274" r:id="rId11"/>
    <p:sldId id="267" r:id="rId12"/>
    <p:sldId id="272" r:id="rId13"/>
    <p:sldId id="273" r:id="rId14"/>
    <p:sldId id="261" r:id="rId15"/>
    <p:sldId id="258" r:id="rId16"/>
    <p:sldId id="259" r:id="rId17"/>
    <p:sldId id="260" r:id="rId18"/>
    <p:sldId id="277" r:id="rId19"/>
    <p:sldId id="256" r:id="rId2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661" autoAdjust="0"/>
    <p:restoredTop sz="90929"/>
  </p:normalViewPr>
  <p:slideViewPr>
    <p:cSldViewPr>
      <p:cViewPr varScale="1">
        <p:scale>
          <a:sx n="75" d="100"/>
          <a:sy n="75" d="100"/>
        </p:scale>
        <p:origin x="53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732" y="8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F97134B-37F6-4EBE-83E6-1E42607287E1}" type="slidenum">
              <a:rPr lang="en-US" altLang="en-US"/>
              <a:pPr>
                <a:defRPr/>
              </a:pPr>
              <a:t>‹#›</a:t>
            </a:fld>
            <a:endParaRPr lang="en-US" altLang="en-US"/>
          </a:p>
        </p:txBody>
      </p:sp>
    </p:spTree>
    <p:extLst>
      <p:ext uri="{BB962C8B-B14F-4D97-AF65-F5344CB8AC3E}">
        <p14:creationId xmlns:p14="http://schemas.microsoft.com/office/powerpoint/2010/main" val="24792927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946CC52-EC3D-4B18-B51B-19532D74FBE9}" type="slidenum">
              <a:rPr lang="en-US" altLang="en-US" sz="1200"/>
              <a:pPr/>
              <a:t>1</a:t>
            </a:fld>
            <a:endParaRPr lang="en-US" altLang="en-US" sz="1200"/>
          </a:p>
        </p:txBody>
      </p:sp>
      <p:sp>
        <p:nvSpPr>
          <p:cNvPr id="4099" name="Rectangle 2"/>
          <p:cNvSpPr>
            <a:spLocks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r>
              <a:rPr lang="en-US" altLang="en-US" smtClean="0"/>
              <a:t>Note to instructor:</a:t>
            </a:r>
            <a:br>
              <a:rPr lang="en-US" altLang="en-US" smtClean="0"/>
            </a:br>
            <a:r>
              <a:rPr lang="en-US" altLang="en-US" smtClean="0"/>
              <a:t>Many I/O psychologists discuss work-nonwork balance in the context of workplace stressors, so this topic would follow naturally after a section on stress.  Because much of the research on this topic focuses on gender, this topic might be appropriate following a section on the psychology of gender.  Also, most topics in I/O fit nicely after social psychology.</a:t>
            </a:r>
          </a:p>
        </p:txBody>
      </p:sp>
    </p:spTree>
    <p:extLst>
      <p:ext uri="{BB962C8B-B14F-4D97-AF65-F5344CB8AC3E}">
        <p14:creationId xmlns:p14="http://schemas.microsoft.com/office/powerpoint/2010/main" val="372205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A0ED65E-BEA9-4442-A746-D0090AD3BA86}" type="slidenum">
              <a:rPr lang="en-US" altLang="en-US" sz="1200"/>
              <a:pPr/>
              <a:t>10</a:t>
            </a:fld>
            <a:endParaRPr lang="en-US" altLang="en-US" sz="1200"/>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altLang="en-US" smtClean="0"/>
              <a:t>One other avenue of research has looked at whether men and women experience conflict between work and life differently.  Because men are generally viewed as “providers” and women as “nurturers,” it may be that women contribute more to their family lives and men more to their work lives in keeping with these social expectations.  Given that, it would seem likely that women would experience more F-&gt;W conflict and men more W-&gt;F conflict.  </a:t>
            </a:r>
          </a:p>
          <a:p>
            <a:pPr eaLnBrk="1" hangingPunct="1"/>
            <a:r>
              <a:rPr lang="en-US" altLang="en-US" smtClean="0"/>
              <a:t>However, research shows two contradictory patterns of findings: 1) women report more conflict than men, and 2) women and men report similar levels of conflict and no differences in direction.  Most studies show that women spend more time dividing their responsibilities so the first pattern is not surprising.  That is, when asked to indicate how much time they spend on household and work-related tasks, women indicate spending more time on the various tasks, where men (mostly) indicate spending most of their time on work-related tasks. </a:t>
            </a:r>
          </a:p>
          <a:p>
            <a:pPr eaLnBrk="1" hangingPunct="1"/>
            <a:r>
              <a:rPr lang="en-US" altLang="en-US" smtClean="0"/>
              <a:t>The second pattern is tougher to explain because it is contrary to what one might expect.  NOTE to INSTRUCTOR:  It may be useful to ask the class to come up with possible explanations.  Research has not identified one most compelling explanation, but some that have been offered are:</a:t>
            </a:r>
          </a:p>
          <a:p>
            <a:pPr eaLnBrk="1" hangingPunct="1">
              <a:buFontTx/>
              <a:buChar char="-"/>
            </a:pPr>
            <a:r>
              <a:rPr lang="en-US" altLang="en-US" smtClean="0"/>
              <a:t>Perhaps women self-select into jobs more in keeping with family obligations</a:t>
            </a:r>
          </a:p>
          <a:p>
            <a:pPr eaLnBrk="1" hangingPunct="1">
              <a:buFontTx/>
              <a:buChar char="-"/>
            </a:pPr>
            <a:r>
              <a:rPr lang="en-US" altLang="en-US" smtClean="0"/>
              <a:t>Perhaps women already have reduced obligations at work to spend more time with family</a:t>
            </a:r>
          </a:p>
          <a:p>
            <a:pPr eaLnBrk="1" hangingPunct="1">
              <a:buFontTx/>
              <a:buChar char="-"/>
            </a:pPr>
            <a:r>
              <a:rPr lang="en-US" altLang="en-US" smtClean="0"/>
              <a:t>Perhaps work-oriented women have decided not to marry or have children</a:t>
            </a:r>
          </a:p>
          <a:p>
            <a:pPr eaLnBrk="1" hangingPunct="1">
              <a:buFontTx/>
              <a:buChar char="-"/>
            </a:pPr>
            <a:r>
              <a:rPr lang="en-US" altLang="en-US" smtClean="0"/>
              <a:t>Perhaps women are better at multi-tasking or at coping/conflict resolution strategies</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1567066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43D4730-1AEF-497C-A42F-BD5EA4C30BC4}" type="slidenum">
              <a:rPr lang="en-US" altLang="en-US" sz="1200"/>
              <a:pPr/>
              <a:t>11</a:t>
            </a:fld>
            <a:endParaRPr lang="en-US" altLang="en-US" sz="1200"/>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r>
              <a:rPr lang="en-US" altLang="en-US" smtClean="0"/>
              <a:t>A recent article (Barnett &amp; Hyde, 2001) suggests that there are benefits of holding multiple roles and that research should focus more on this idea than on conflict.  This is not incompatible with what some research on conflict has indicated.  The authors suggest that holding multiple roles benefits individuals psychologically, physically and in relationships.  One thought is that successfully balancing multiple roles gives an individual a sense of being successful which spills over into these other areas.</a:t>
            </a:r>
          </a:p>
        </p:txBody>
      </p:sp>
    </p:spTree>
    <p:extLst>
      <p:ext uri="{BB962C8B-B14F-4D97-AF65-F5344CB8AC3E}">
        <p14:creationId xmlns:p14="http://schemas.microsoft.com/office/powerpoint/2010/main" val="3663469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7A158AF-779B-44EC-8BA3-135597581048}" type="slidenum">
              <a:rPr lang="en-US" altLang="en-US" sz="1200"/>
              <a:pPr/>
              <a:t>12</a:t>
            </a:fld>
            <a:endParaRPr lang="en-US" altLang="en-US" sz="1200"/>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altLang="en-US" smtClean="0"/>
              <a:t>If, as research seems to indicate, multiple roles are beneficial for individuals, how does this benefit occur?  There are several possibilities.</a:t>
            </a:r>
          </a:p>
          <a:p>
            <a:pPr eaLnBrk="1" hangingPunct="1"/>
            <a:r>
              <a:rPr lang="en-US" altLang="en-US" smtClean="0"/>
              <a:t>First, holding multiple roles can provide a buffer.  Perhaps a failure at work will not seem so bad when couple with success at home and vice versa.  </a:t>
            </a:r>
          </a:p>
          <a:p>
            <a:pPr eaLnBrk="1" hangingPunct="1"/>
            <a:r>
              <a:rPr lang="en-US" altLang="en-US" smtClean="0"/>
              <a:t>Increased income provides the benefit of comfort, especially in the face of economic hard times or large financial outlays.</a:t>
            </a:r>
          </a:p>
          <a:p>
            <a:pPr eaLnBrk="1" hangingPunct="1"/>
            <a:r>
              <a:rPr lang="en-US" altLang="en-US" smtClean="0"/>
              <a:t>Being active in multiple roles provides both men and women an opportunity for making contacts, thus increasing their networks of social support.</a:t>
            </a:r>
          </a:p>
          <a:p>
            <a:pPr eaLnBrk="1" hangingPunct="1"/>
            <a:r>
              <a:rPr lang="en-US" altLang="en-US" smtClean="0"/>
              <a:t>Experiencing success is beneficial to individuals by increasing self-confidence, self-efficacy and self-esteem.  Multiple roles provide more opportunities for success experiences.</a:t>
            </a:r>
          </a:p>
          <a:p>
            <a:pPr eaLnBrk="1" hangingPunct="1"/>
            <a:r>
              <a:rPr lang="en-US" altLang="en-US" smtClean="0"/>
              <a:t>An expanded self-concept is another benefit of multiple roles.  Through having more and different responsibilities, an individual’s self-concept is made more complex, which may give a stronger sense of self. </a:t>
            </a:r>
          </a:p>
        </p:txBody>
      </p:sp>
    </p:spTree>
    <p:extLst>
      <p:ext uri="{BB962C8B-B14F-4D97-AF65-F5344CB8AC3E}">
        <p14:creationId xmlns:p14="http://schemas.microsoft.com/office/powerpoint/2010/main" val="714509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BD6A200-F898-4E2F-8B01-CC6A759E0591}" type="slidenum">
              <a:rPr lang="en-US" altLang="en-US" sz="1200"/>
              <a:pPr/>
              <a:t>13</a:t>
            </a:fld>
            <a:endParaRPr lang="en-US" altLang="en-US" sz="120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smtClean="0"/>
              <a:t>Though these ideas may seem at odds, in fact they are complementary.  For all the reasons given in previous slide, multiple roles do seem likely to be beneficial.  However, there are also likely to be times or conditions under which the benefits cease.  For instance, if the quality of the roles is dissatisfying or damaging (e.g., dissatisfying job, abusive relationship), then holding multiple roles is likely to result in conflict.  Similarly, there is likely to be a limit on the sheer number of roles individuals can adopt.  This is consistent with the idea in the conflict literature that individuals have limited resources.  This also makes sense given the notion that the time demands that accompany different roles affect whether there is conflict or benefit. </a:t>
            </a:r>
          </a:p>
        </p:txBody>
      </p:sp>
    </p:spTree>
    <p:extLst>
      <p:ext uri="{BB962C8B-B14F-4D97-AF65-F5344CB8AC3E}">
        <p14:creationId xmlns:p14="http://schemas.microsoft.com/office/powerpoint/2010/main" val="2464770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CD0187-DBC9-479A-833D-79051E1886F3}" type="slidenum">
              <a:rPr lang="en-US" altLang="en-US" sz="1200"/>
              <a:pPr/>
              <a:t>14</a:t>
            </a:fld>
            <a:endParaRPr lang="en-US" altLang="en-US" sz="120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lvl="1" eaLnBrk="1" hangingPunct="1"/>
            <a:r>
              <a:rPr lang="en-US" altLang="en-US" smtClean="0"/>
              <a:t>First, more research into the consequences of conflict and benefits of balance will help both employees and organizations.  If I/O psychologists can identify how conflict and balance affect employees, then it will be easier to convince employers to take action in preventing conflict and promoting balance.  In addition, accurately measuring conflict and the results of conflict will go a long way to helping organizations identify areas needing improvement.</a:t>
            </a:r>
          </a:p>
          <a:p>
            <a:pPr lvl="1" eaLnBrk="1" hangingPunct="1"/>
            <a:r>
              <a:rPr lang="en-US" altLang="en-US" smtClean="0"/>
              <a:t>I/O psychologists often manage corporate surveys of employee satisfaction, surveys that sometimes assess topics such as work-life balance, role conflict and overload, etc.</a:t>
            </a:r>
          </a:p>
          <a:p>
            <a:pPr lvl="1" eaLnBrk="1" hangingPunct="1"/>
            <a:r>
              <a:rPr lang="en-US" altLang="en-US" smtClean="0"/>
              <a:t>Some organizations have already enacted strategies to promote balance surrounding: Child &amp; elder care through on-site options or referrals; adopting flexible work schedules like job sharing, compressed work week, telecommuting; offering conveniences such as on-site laundry service, post office, ATM, fitness centers, etc.  Employee assistance programs (EAPS) also help to facilitate work-life balance.</a:t>
            </a:r>
          </a:p>
          <a:p>
            <a:pPr lvl="1" eaLnBrk="1" hangingPunct="1"/>
            <a:r>
              <a:rPr lang="en-US" altLang="en-US" smtClean="0"/>
              <a:t>I/O psychologists can also help organizations to design jobs and work processes in such a way as to minimize the occurrence of conflict.  For instance, by ensuring that jobs have an appropriate level of “cognitive challenge” but are not overly taxing.</a:t>
            </a:r>
          </a:p>
          <a:p>
            <a:pPr lvl="1" eaLnBrk="1" hangingPunct="1"/>
            <a:r>
              <a:rPr lang="en-US" altLang="en-US" smtClean="0"/>
              <a:t>However, the presence of such options does not guarantee that they will be used.  I/O psychologists can also help employees by making them aware of such strategies, teaching them how to use them, identifying ways that the strategies would help them, etc.</a:t>
            </a:r>
          </a:p>
        </p:txBody>
      </p:sp>
    </p:spTree>
    <p:extLst>
      <p:ext uri="{BB962C8B-B14F-4D97-AF65-F5344CB8AC3E}">
        <p14:creationId xmlns:p14="http://schemas.microsoft.com/office/powerpoint/2010/main" val="1682275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E4E53F1-470E-4250-8302-863EA3299565}" type="slidenum">
              <a:rPr lang="en-US" altLang="en-US" sz="1200"/>
              <a:pPr/>
              <a:t>15</a:t>
            </a:fld>
            <a:endParaRPr lang="en-US" altLang="en-US" sz="120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t>The questions on this slide can be useful for stimulating the class to think about their own expectations for the future.  Most students indicate the expectation of participating in all the roles and still having free time.  </a:t>
            </a:r>
          </a:p>
          <a:p>
            <a:pPr eaLnBrk="1" hangingPunct="1"/>
            <a:endParaRPr lang="en-US" altLang="en-US" smtClean="0"/>
          </a:p>
          <a:p>
            <a:pPr eaLnBrk="1" hangingPunct="1"/>
            <a:r>
              <a:rPr lang="en-US" altLang="en-US" smtClean="0"/>
              <a:t>Another interesting activity to incorporate into this discussion might be to ask each student to draw a “role pie” (or maybe more than one pie) in which they can illustrate role conflicts and balance in their own lives.  These pies might indicate time spent in each role or the importance of each role, or a combination of the two.</a:t>
            </a:r>
          </a:p>
          <a:p>
            <a:pPr eaLnBrk="1" hangingPunct="1"/>
            <a:endParaRPr lang="en-US" altLang="en-US" smtClean="0"/>
          </a:p>
        </p:txBody>
      </p:sp>
    </p:spTree>
    <p:extLst>
      <p:ext uri="{BB962C8B-B14F-4D97-AF65-F5344CB8AC3E}">
        <p14:creationId xmlns:p14="http://schemas.microsoft.com/office/powerpoint/2010/main" val="834184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21437A7-E516-4D67-A7DB-70D7C3BE475A}" type="slidenum">
              <a:rPr lang="en-US" altLang="en-US" sz="1200"/>
              <a:pPr/>
              <a:t>16</a:t>
            </a:fld>
            <a:endParaRPr lang="en-US" altLang="en-US" sz="120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smtClean="0"/>
              <a:t>This slide and the one that follows could be an opportunity for large or small group discussion.  This could be done either at the end of the lecture material or after the information on conflict and benefit, but before the last slide identifying balance strategies.  </a:t>
            </a:r>
          </a:p>
          <a:p>
            <a:pPr eaLnBrk="1" hangingPunct="1"/>
            <a:r>
              <a:rPr lang="en-US" altLang="en-US" smtClean="0"/>
              <a:t>Whether done in large or small group, it is useful to ask students to list possible ways of balancing roles in the scenarios.  Also, ask students to identify how each idea would contribute to balance, as well as how it may lead to conflict.</a:t>
            </a:r>
          </a:p>
          <a:p>
            <a:pPr eaLnBrk="1" hangingPunct="1"/>
            <a:endParaRPr lang="en-US" altLang="en-US" smtClean="0"/>
          </a:p>
          <a:p>
            <a:pPr eaLnBrk="1" hangingPunct="1"/>
            <a:r>
              <a:rPr lang="en-US" altLang="en-US" smtClean="0"/>
              <a:t>Possible resolutions for Bob:</a:t>
            </a:r>
            <a:br>
              <a:rPr lang="en-US" altLang="en-US" smtClean="0"/>
            </a:br>
            <a:r>
              <a:rPr lang="en-US" altLang="en-US" smtClean="0"/>
              <a:t>Place Mom in nursing home (Bob will know Mom is getting care, but Bob will be spending a lot of money).</a:t>
            </a:r>
          </a:p>
          <a:p>
            <a:pPr eaLnBrk="1" hangingPunct="1"/>
            <a:r>
              <a:rPr lang="en-US" altLang="en-US" smtClean="0"/>
              <a:t>Hire full-time care for Mom (same as above).</a:t>
            </a:r>
          </a:p>
          <a:p>
            <a:pPr eaLnBrk="1" hangingPunct="1"/>
            <a:r>
              <a:rPr lang="en-US" altLang="en-US" smtClean="0"/>
              <a:t>Work from home more often (Bob will be able to devote more time to Mom, but company may not go for it).</a:t>
            </a:r>
          </a:p>
          <a:p>
            <a:pPr eaLnBrk="1" hangingPunct="1"/>
            <a:r>
              <a:rPr lang="en-US" altLang="en-US" smtClean="0"/>
              <a:t>Bob could find another job that lets him have more balance (an extreme response to conflict, but probably effective if he found the right job)</a:t>
            </a:r>
          </a:p>
          <a:p>
            <a:pPr eaLnBrk="1" hangingPunct="1"/>
            <a:endParaRPr lang="en-US" altLang="en-US" smtClean="0"/>
          </a:p>
        </p:txBody>
      </p:sp>
    </p:spTree>
    <p:extLst>
      <p:ext uri="{BB962C8B-B14F-4D97-AF65-F5344CB8AC3E}">
        <p14:creationId xmlns:p14="http://schemas.microsoft.com/office/powerpoint/2010/main" val="705557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A837C5-FD33-4ABA-8B54-3AA2430BCFF5}" type="slidenum">
              <a:rPr lang="en-US" altLang="en-US" sz="1200"/>
              <a:pPr/>
              <a:t>17</a:t>
            </a:fld>
            <a:endParaRPr lang="en-US" altLang="en-US" sz="120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smtClean="0"/>
              <a:t>Possible solutions for Janet:</a:t>
            </a:r>
          </a:p>
          <a:p>
            <a:pPr eaLnBrk="1" hangingPunct="1"/>
            <a:r>
              <a:rPr lang="en-US" altLang="en-US" smtClean="0"/>
              <a:t>Bill should look for a job (Gives the couple more income, but does not offer immediate help).</a:t>
            </a:r>
          </a:p>
          <a:p>
            <a:pPr eaLnBrk="1" hangingPunct="1"/>
            <a:r>
              <a:rPr lang="en-US" altLang="en-US" smtClean="0"/>
              <a:t>Bill should stay home and take the baby out of daycare (Janet will save money, but Bill will not be working so his lack of work-role may increase conflict between the couple)</a:t>
            </a:r>
          </a:p>
          <a:p>
            <a:pPr eaLnBrk="1" hangingPunct="1"/>
            <a:r>
              <a:rPr lang="en-US" altLang="en-US" smtClean="0"/>
              <a:t>Janet could ask her employer to have a daycare facility on-site. (The child would be close to Janet, Bill could go look for a job)</a:t>
            </a:r>
          </a:p>
          <a:p>
            <a:pPr eaLnBrk="1" hangingPunct="1"/>
            <a:r>
              <a:rPr lang="en-US" altLang="en-US" smtClean="0"/>
              <a:t>Janet could help Bill start his own business. (Bill would be able to bring in some money)</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22851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FE00AE5-42C3-4D8E-9584-B91A23A6B225}" type="slidenum">
              <a:rPr lang="en-US" altLang="en-US" sz="1200"/>
              <a:pPr/>
              <a:t>18</a:t>
            </a:fld>
            <a:endParaRPr lang="en-US" altLang="en-US" sz="120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Note to speaker: It may be useful here to have students pair off or group up to discuss the answers to these objectives.</a:t>
            </a:r>
          </a:p>
        </p:txBody>
      </p:sp>
    </p:spTree>
    <p:extLst>
      <p:ext uri="{BB962C8B-B14F-4D97-AF65-F5344CB8AC3E}">
        <p14:creationId xmlns:p14="http://schemas.microsoft.com/office/powerpoint/2010/main" val="2475032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A4539F0-41F6-4883-A87B-E02095C5BC88}" type="slidenum">
              <a:rPr lang="en-US" altLang="en-US" sz="1200"/>
              <a:pPr/>
              <a:t>19</a:t>
            </a:fld>
            <a:endParaRPr lang="en-US" altLang="en-US" sz="120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39802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104F677-0315-4919-B224-B34EE7E730E7}" type="slidenum">
              <a:rPr lang="en-US" altLang="en-US" sz="1200"/>
              <a:pPr/>
              <a:t>2</a:t>
            </a:fld>
            <a:endParaRPr lang="en-US" altLang="en-US" sz="1200"/>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17796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507422B-D105-41D8-AA52-47A054FE90C3}" type="slidenum">
              <a:rPr lang="en-US" altLang="en-US" sz="1200"/>
              <a:pPr/>
              <a:t>3</a:t>
            </a:fld>
            <a:endParaRPr lang="en-US" altLang="en-US" sz="1200"/>
          </a:p>
        </p:txBody>
      </p:sp>
      <p:sp>
        <p:nvSpPr>
          <p:cNvPr id="8195" name="Rectangle 2"/>
          <p:cNvSpPr>
            <a:spLocks noChangeArrowheads="1" noTextEdit="1"/>
          </p:cNvSpPr>
          <p:nvPr>
            <p:ph type="sldImg"/>
          </p:nvPr>
        </p:nvSpPr>
        <p:spPr>
          <a:solidFill>
            <a:srgbClr val="FFFFFF"/>
          </a:solidFill>
          <a:ln/>
        </p:spPr>
      </p:sp>
      <p:sp>
        <p:nvSpPr>
          <p:cNvPr id="819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mtClean="0"/>
              <a:t>The first two bullets describe changes in work and non-work life that are occurring.</a:t>
            </a:r>
          </a:p>
          <a:p>
            <a:pPr eaLnBrk="1" hangingPunct="1"/>
            <a:endParaRPr lang="en-US" altLang="en-US" smtClean="0"/>
          </a:p>
          <a:p>
            <a:pPr eaLnBrk="1" hangingPunct="1"/>
            <a:r>
              <a:rPr lang="en-US" altLang="en-US" smtClean="0"/>
              <a:t>The past two decades have seen major advances in technology which allow workers to do more work outside of their offices (e.g., fax machines, laptops, cell phones, PDAs, etc.).  This can be a boon to those who either enjoy such a lifestyle or who need to be at home during normal business hours, but it may mean that workers find it more and more difficult to separate their work lives from their home lives.  </a:t>
            </a:r>
            <a:r>
              <a:rPr lang="en-US" altLang="en-US" u="sng" smtClean="0"/>
              <a:t>Note to instructor</a:t>
            </a:r>
            <a:r>
              <a:rPr lang="en-US" altLang="en-US" smtClean="0"/>
              <a:t>: it may be interesting to ask the class to think of such technological advances and how they both help and hurt workers.</a:t>
            </a:r>
          </a:p>
          <a:p>
            <a:pPr eaLnBrk="1" hangingPunct="1"/>
            <a:endParaRPr lang="en-US" altLang="en-US" smtClean="0"/>
          </a:p>
          <a:p>
            <a:pPr eaLnBrk="1" hangingPunct="1"/>
            <a:r>
              <a:rPr lang="en-US" altLang="en-US" smtClean="0"/>
              <a:t>Most American workers rate the effect of work on their personal life as “very important” in employment decisions (Hall &amp; Morris, 1996).  This may be because families are becoming more complex.  More and more families consist of dual earner couples (White &amp; Rogers, 2000) or single parent families, which means that parents juggle work and  family responsibilities.  Also, people are living longer, which means that more workers will need to balance work with caring for aging parents.</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2330318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0BF96F5-83A8-45B7-AC12-4A718941A37F}" type="slidenum">
              <a:rPr lang="en-US" altLang="en-US" sz="1200"/>
              <a:pPr/>
              <a:t>4</a:t>
            </a:fld>
            <a:endParaRPr lang="en-US" altLang="en-US" sz="1200"/>
          </a:p>
        </p:txBody>
      </p:sp>
      <p:sp>
        <p:nvSpPr>
          <p:cNvPr id="10243" name="Rectangle 2"/>
          <p:cNvSpPr>
            <a:spLocks noChangeArrowheads="1" noTextEdit="1"/>
          </p:cNvSpPr>
          <p:nvPr>
            <p:ph type="sldImg"/>
          </p:nvPr>
        </p:nvSpPr>
        <p:spPr>
          <a:solidFill>
            <a:srgbClr val="FFFFFF"/>
          </a:solidFill>
          <a:ln/>
        </p:spPr>
      </p:sp>
      <p:sp>
        <p:nvSpPr>
          <p:cNvPr id="1024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mtClean="0"/>
              <a:t>The ideas of well-being  and conflict are the issues most of the research has investigated.  </a:t>
            </a:r>
          </a:p>
          <a:p>
            <a:pPr eaLnBrk="1" hangingPunct="1"/>
            <a:r>
              <a:rPr lang="en-US" altLang="en-US" smtClean="0"/>
              <a:t>The idea is that having balance leads to well-being.  Workers who perceive that their organization supports their efforts to balance work and family report higher job and life satisfaction.  This is important for many reasons.  First, part of what I/O psychologists do is try to make work better for employees, so if the workers feel more satisfied with both work and life, then this has been accomplished.  Second, organizations benefit if their employees have balance.  If employees are able to accomplish their work and family tasks without stress, they are likely to be both healthier and happier.  This could be financially beneficial to employing organizations as well, by decreasing the chance that someone will be absent (costs money when work is not getting done) or quit his or her job (it is costly to hire and train new people) and decrease the costs of lost work time and health care.  </a:t>
            </a:r>
          </a:p>
          <a:p>
            <a:pPr eaLnBrk="1" hangingPunct="1"/>
            <a:r>
              <a:rPr lang="en-US" altLang="en-US" smtClean="0"/>
              <a:t>Most research has focused on conflict between work and life and its consequences.  The next slides will outline some of this research and its findings.  In addition, gender differences in experiences of conflict have been a big focus of research in this area.  So, some of the ensuing discussion will focus on how gender plays a role.</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1190258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5A4242F-3995-46EA-85CD-9E7ED139FBE7}" type="slidenum">
              <a:rPr lang="en-US" altLang="en-US" sz="1200"/>
              <a:pPr/>
              <a:t>5</a:t>
            </a:fld>
            <a:endParaRPr lang="en-US" altLang="en-US" sz="120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r>
              <a:rPr lang="en-US" altLang="en-US" smtClean="0"/>
              <a:t>All people have roles which are both obvious and non-obvious.  One role that is immediately obvious is a worker’s position in the company, whether he or she is a manager or not, a team leader or not, the duties that person carries out as part of his or her job, etc.  Likewise, within a family or outside work, people have roles which are obvious, such as spouse or partner, child, parent, even friend.  However, everyone also holds roles which are not immediately obvious.  For instance, it may be that an employee is the organizer for a charity drive or “walk-a-thon” in the organization, or that he or she is the captain of the office softball team.  Within a family or non-work context, people also have roles which are not necessarily tied to their position.  Some people might spend time in volunteer work or leading Scout troops, etc.  </a:t>
            </a:r>
          </a:p>
          <a:p>
            <a:pPr eaLnBrk="1" hangingPunct="1"/>
            <a:endParaRPr lang="en-US" altLang="en-US" smtClean="0"/>
          </a:p>
          <a:p>
            <a:pPr eaLnBrk="1" hangingPunct="1"/>
            <a:r>
              <a:rPr lang="en-US" altLang="en-US" smtClean="0"/>
              <a:t>Another interesting point about roles is that the issues surrounding roles held by people have been researched by psychologists, sociologists, and other social scientists.  Most research has indicated that roles are extremely important to a person’s identity.  That is, people tend to experience a greater sense of self when holding well-defined roles.  Also, research is clear on the idea that one person’s roles are defined, in part, by the roles held by those around them.  These ideas are central to issues of balancing one’s work roles and non-work roles.  For more on the theory of roles, see Biddle &amp; Thomas’s Role Theory: Concepts and Research, published in 1966.</a:t>
            </a:r>
          </a:p>
        </p:txBody>
      </p:sp>
    </p:spTree>
    <p:extLst>
      <p:ext uri="{BB962C8B-B14F-4D97-AF65-F5344CB8AC3E}">
        <p14:creationId xmlns:p14="http://schemas.microsoft.com/office/powerpoint/2010/main" val="1686043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5F178F-2921-44F6-836D-CA53F4776D4C}" type="slidenum">
              <a:rPr lang="en-US" altLang="en-US" sz="1200"/>
              <a:pPr/>
              <a:t>6</a:t>
            </a:fld>
            <a:endParaRPr lang="en-US" altLang="en-US" sz="120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en-US" altLang="en-US" smtClean="0"/>
              <a:t>The dominant idea in the research on work-life balance is that the multiple roles held by an individual can result in interrole conflict because a person only has limited resources to contribute to each role.  Thus, work-life conflict has been defined as the “simultaneous pressures arising from both work and family which are mutually incompatible in some respects” (Greenhaus &amp; Beutell, 1985).  </a:t>
            </a:r>
          </a:p>
          <a:p>
            <a:pPr eaLnBrk="1" hangingPunct="1"/>
            <a:r>
              <a:rPr lang="en-US" altLang="en-US" smtClean="0"/>
              <a:t>However, some recent work suggests that holding multiple roles is more beneficial than harmful, if there is balance between the roles.  We first need to look at what consequences can arise from conflict.</a:t>
            </a:r>
          </a:p>
        </p:txBody>
      </p:sp>
    </p:spTree>
    <p:extLst>
      <p:ext uri="{BB962C8B-B14F-4D97-AF65-F5344CB8AC3E}">
        <p14:creationId xmlns:p14="http://schemas.microsoft.com/office/powerpoint/2010/main" val="412729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FBF9B59-727D-463B-9EAA-95B4E987A77C}" type="slidenum">
              <a:rPr lang="en-US" altLang="en-US" sz="1200"/>
              <a:pPr/>
              <a:t>7</a:t>
            </a:fld>
            <a:endParaRPr lang="en-US" altLang="en-US" sz="120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r>
              <a:rPr lang="en-US" altLang="en-US" smtClean="0"/>
              <a:t>Because theory suggests that we have limited resources in terms of both actual physical time as well as the cognitive resources to deal with multiple obligations, there has been a lot of research on the consequences of conflict.  Such studies suggest that extensive conflict between work and non-work roles can be detrimental.  It should be noted that most research in this area has looked at work and family conflict.  It can result in feelings of dissatisfaction with work or with family life.  Conflict can also lead to feelings of distress.  Some research has shown that excessive conflict can lead to dysfunctional behaviors in both domains, such as destructive parenting or even alcohol consumption, or attempts to withdraw from responsibilities at work or at home.</a:t>
            </a:r>
          </a:p>
          <a:p>
            <a:pPr eaLnBrk="1" hangingPunct="1"/>
            <a:r>
              <a:rPr lang="en-US" altLang="en-US" smtClean="0"/>
              <a:t>Note to instructor: A chapter in the Handbook of Gender and Work by J. Greenhaus and S. Parasuraman is helpful in outlining this research.</a:t>
            </a:r>
          </a:p>
          <a:p>
            <a:pPr eaLnBrk="1" hangingPunct="1"/>
            <a:r>
              <a:rPr lang="en-US" altLang="en-US" smtClean="0"/>
              <a:t>Because it seems clear that conflict can occur and that conflict can result in negative feelings or behaviors, many researchers have attempted to determine how such conflict occurs.</a:t>
            </a:r>
          </a:p>
        </p:txBody>
      </p:sp>
    </p:spTree>
    <p:extLst>
      <p:ext uri="{BB962C8B-B14F-4D97-AF65-F5344CB8AC3E}">
        <p14:creationId xmlns:p14="http://schemas.microsoft.com/office/powerpoint/2010/main" val="3299099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77C6590-F066-477D-B325-F667F9197A64}" type="slidenum">
              <a:rPr lang="en-US" altLang="en-US" sz="1200"/>
              <a:pPr/>
              <a:t>8</a:t>
            </a:fld>
            <a:endParaRPr lang="en-US" altLang="en-US" sz="1200"/>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altLang="en-US" smtClean="0"/>
              <a:t>Because conflict arises from simultaneous pressures, one question researchers have asked is whether work interferes with family or family with work.  That is, it could be that the demands made by one’s manager/organization/job could result in a lack of time or energy to perform one’s family roles.  </a:t>
            </a:r>
          </a:p>
          <a:p>
            <a:pPr eaLnBrk="1" hangingPunct="1"/>
            <a:endParaRPr lang="en-US" altLang="en-US" smtClean="0"/>
          </a:p>
          <a:p>
            <a:pPr eaLnBrk="1" hangingPunct="1"/>
            <a:r>
              <a:rPr lang="en-US" altLang="en-US" smtClean="0"/>
              <a:t>Alternatively, it could be that demands placed by one’s role in the family interferes with one’s responsibilities at work.  It seems pretty clear that both types of conflict can (and likely do) occur.  Is one more likely?  </a:t>
            </a:r>
          </a:p>
          <a:p>
            <a:pPr eaLnBrk="1" hangingPunct="1"/>
            <a:endParaRPr lang="en-US" altLang="en-US" smtClean="0"/>
          </a:p>
          <a:p>
            <a:pPr eaLnBrk="1" hangingPunct="1"/>
            <a:r>
              <a:rPr lang="en-US" altLang="en-US" smtClean="0"/>
              <a:t>Some research has indicated that W-&gt;F conflict is more likely because demands placed on a person by his or her employer are more compelling than those placed on that individual by the family.  </a:t>
            </a:r>
          </a:p>
          <a:p>
            <a:pPr eaLnBrk="1" hangingPunct="1"/>
            <a:endParaRPr lang="en-US" altLang="en-US" smtClean="0"/>
          </a:p>
          <a:p>
            <a:pPr eaLnBrk="1" hangingPunct="1"/>
            <a:r>
              <a:rPr lang="en-US" altLang="en-US" smtClean="0"/>
              <a:t>It should also be pointed out that conflict between roles might be increased if there is ambiguity, or lack of clarity, in the roles.  The example of  starting at a new job is useful as an example of role ambiguity.  When starting a new job, it is fairly likely that the employee has a clear idea of what tasks he/she is expected to do, but probably has very little clue as to how he/she fits in to the work group or organization.  This could lead him/her to put in extra time at work (and, consequently, less time at home) while learning about his/her new roles.</a:t>
            </a:r>
          </a:p>
        </p:txBody>
      </p:sp>
    </p:spTree>
    <p:extLst>
      <p:ext uri="{BB962C8B-B14F-4D97-AF65-F5344CB8AC3E}">
        <p14:creationId xmlns:p14="http://schemas.microsoft.com/office/powerpoint/2010/main" val="1610380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BD86761-28A2-4FFD-B9FB-8025B6CD3F06}" type="slidenum">
              <a:rPr lang="en-US" altLang="en-US" sz="1200"/>
              <a:pPr/>
              <a:t>9</a:t>
            </a:fld>
            <a:endParaRPr lang="en-US" altLang="en-US" sz="1200"/>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It may also be the case that there are individual differences in the experience of conflict.</a:t>
            </a:r>
          </a:p>
          <a:p>
            <a:pPr eaLnBrk="1" hangingPunct="1"/>
            <a:endParaRPr lang="en-US" altLang="en-US" smtClean="0"/>
          </a:p>
          <a:p>
            <a:pPr eaLnBrk="1" hangingPunct="1"/>
            <a:r>
              <a:rPr lang="en-US" altLang="en-US" smtClean="0"/>
              <a:t>One possible individual difference variable might be personality type.  For example, Type A personalities might be likely to experience a lot of conflict due to their extremely high drive and high stress level.  On the other hand, individuals who are high in the personality trait </a:t>
            </a:r>
            <a:r>
              <a:rPr lang="en-US" altLang="en-US" i="1" smtClean="0"/>
              <a:t>stress tolerance</a:t>
            </a:r>
            <a:r>
              <a:rPr lang="en-US" altLang="en-US" smtClean="0"/>
              <a:t> might experience lower levels of conflict because they are simply able to handle higher levels of stress.</a:t>
            </a:r>
          </a:p>
          <a:p>
            <a:pPr eaLnBrk="1" hangingPunct="1"/>
            <a:endParaRPr lang="en-US" altLang="en-US" smtClean="0"/>
          </a:p>
          <a:p>
            <a:pPr eaLnBrk="1" hangingPunct="1"/>
            <a:r>
              <a:rPr lang="en-US" altLang="en-US" smtClean="0"/>
              <a:t>It may also be that individuals interpret experienced conflict differently.  In keeping with ideas of social learning theory, the explanations individuals offer for conflict could influence their felt experience.  For example, some individuals may offer an explanation of conflict stemming from external sources (e.g., my boss demands too much of me) while others may offer explanations from internal sources (e.g., I bring this all on myself).  NOTE to instructor: At this point it might be instructive to ask the class to come up with ideas about what might result from external or internal attributions for conflict.  Example: Attributing conflict to demands of one’s boss takes away the possibility of self-blaming, but might lead to feelings of resentment toward the boss.</a:t>
            </a:r>
          </a:p>
        </p:txBody>
      </p:sp>
    </p:spTree>
    <p:extLst>
      <p:ext uri="{BB962C8B-B14F-4D97-AF65-F5344CB8AC3E}">
        <p14:creationId xmlns:p14="http://schemas.microsoft.com/office/powerpoint/2010/main" val="1178973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7F146D-1B06-4E0A-A465-AFDB2274CC2D}" type="slidenum">
              <a:rPr lang="en-US" altLang="en-US"/>
              <a:pPr>
                <a:defRPr/>
              </a:pPr>
              <a:t>‹#›</a:t>
            </a:fld>
            <a:endParaRPr lang="en-US" altLang="en-US"/>
          </a:p>
        </p:txBody>
      </p:sp>
    </p:spTree>
    <p:extLst>
      <p:ext uri="{BB962C8B-B14F-4D97-AF65-F5344CB8AC3E}">
        <p14:creationId xmlns:p14="http://schemas.microsoft.com/office/powerpoint/2010/main" val="2886196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E47FE1-8478-4E79-9A75-A5C984E996A8}" type="slidenum">
              <a:rPr lang="en-US" altLang="en-US"/>
              <a:pPr>
                <a:defRPr/>
              </a:pPr>
              <a:t>‹#›</a:t>
            </a:fld>
            <a:endParaRPr lang="en-US" altLang="en-US"/>
          </a:p>
        </p:txBody>
      </p:sp>
    </p:spTree>
    <p:extLst>
      <p:ext uri="{BB962C8B-B14F-4D97-AF65-F5344CB8AC3E}">
        <p14:creationId xmlns:p14="http://schemas.microsoft.com/office/powerpoint/2010/main" val="39867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CB66257-4DF8-41B5-AE5C-C396AA70FBBD}" type="slidenum">
              <a:rPr lang="en-US" altLang="en-US"/>
              <a:pPr>
                <a:defRPr/>
              </a:pPr>
              <a:t>‹#›</a:t>
            </a:fld>
            <a:endParaRPr lang="en-US" altLang="en-US"/>
          </a:p>
        </p:txBody>
      </p:sp>
    </p:spTree>
    <p:extLst>
      <p:ext uri="{BB962C8B-B14F-4D97-AF65-F5344CB8AC3E}">
        <p14:creationId xmlns:p14="http://schemas.microsoft.com/office/powerpoint/2010/main" val="56303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C4DC24-4420-4F1A-83B4-E341C6CE6CAF}" type="slidenum">
              <a:rPr lang="en-US" altLang="en-US"/>
              <a:pPr>
                <a:defRPr/>
              </a:pPr>
              <a:t>‹#›</a:t>
            </a:fld>
            <a:endParaRPr lang="en-US" altLang="en-US"/>
          </a:p>
        </p:txBody>
      </p:sp>
    </p:spTree>
    <p:extLst>
      <p:ext uri="{BB962C8B-B14F-4D97-AF65-F5344CB8AC3E}">
        <p14:creationId xmlns:p14="http://schemas.microsoft.com/office/powerpoint/2010/main" val="298935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B5CFD86-B2C6-4473-B8BC-1AADEA1FD4B3}" type="slidenum">
              <a:rPr lang="en-US" altLang="en-US"/>
              <a:pPr>
                <a:defRPr/>
              </a:pPr>
              <a:t>‹#›</a:t>
            </a:fld>
            <a:endParaRPr lang="en-US" altLang="en-US"/>
          </a:p>
        </p:txBody>
      </p:sp>
    </p:spTree>
    <p:extLst>
      <p:ext uri="{BB962C8B-B14F-4D97-AF65-F5344CB8AC3E}">
        <p14:creationId xmlns:p14="http://schemas.microsoft.com/office/powerpoint/2010/main" val="3382077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5C0594A-C3A2-4D5B-86FC-F947E682BCDA}" type="slidenum">
              <a:rPr lang="en-US" altLang="en-US"/>
              <a:pPr>
                <a:defRPr/>
              </a:pPr>
              <a:t>‹#›</a:t>
            </a:fld>
            <a:endParaRPr lang="en-US" altLang="en-US"/>
          </a:p>
        </p:txBody>
      </p:sp>
    </p:spTree>
    <p:extLst>
      <p:ext uri="{BB962C8B-B14F-4D97-AF65-F5344CB8AC3E}">
        <p14:creationId xmlns:p14="http://schemas.microsoft.com/office/powerpoint/2010/main" val="751375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6889A12-F0EA-4646-A47B-DEE64B240882}" type="slidenum">
              <a:rPr lang="en-US" altLang="en-US"/>
              <a:pPr>
                <a:defRPr/>
              </a:pPr>
              <a:t>‹#›</a:t>
            </a:fld>
            <a:endParaRPr lang="en-US" altLang="en-US"/>
          </a:p>
        </p:txBody>
      </p:sp>
    </p:spTree>
    <p:extLst>
      <p:ext uri="{BB962C8B-B14F-4D97-AF65-F5344CB8AC3E}">
        <p14:creationId xmlns:p14="http://schemas.microsoft.com/office/powerpoint/2010/main" val="1872515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22AA1F1-FDCF-45A0-8F64-425B4A4FB475}" type="slidenum">
              <a:rPr lang="en-US" altLang="en-US"/>
              <a:pPr>
                <a:defRPr/>
              </a:pPr>
              <a:t>‹#›</a:t>
            </a:fld>
            <a:endParaRPr lang="en-US" altLang="en-US"/>
          </a:p>
        </p:txBody>
      </p:sp>
    </p:spTree>
    <p:extLst>
      <p:ext uri="{BB962C8B-B14F-4D97-AF65-F5344CB8AC3E}">
        <p14:creationId xmlns:p14="http://schemas.microsoft.com/office/powerpoint/2010/main" val="705291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72D1413-A073-4235-8B4F-79DFB160CD55}" type="slidenum">
              <a:rPr lang="en-US" altLang="en-US"/>
              <a:pPr>
                <a:defRPr/>
              </a:pPr>
              <a:t>‹#›</a:t>
            </a:fld>
            <a:endParaRPr lang="en-US" altLang="en-US"/>
          </a:p>
        </p:txBody>
      </p:sp>
    </p:spTree>
    <p:extLst>
      <p:ext uri="{BB962C8B-B14F-4D97-AF65-F5344CB8AC3E}">
        <p14:creationId xmlns:p14="http://schemas.microsoft.com/office/powerpoint/2010/main" val="503798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02A49B-1ACD-44CD-9C3F-DAFE683A0900}" type="slidenum">
              <a:rPr lang="en-US" altLang="en-US"/>
              <a:pPr>
                <a:defRPr/>
              </a:pPr>
              <a:t>‹#›</a:t>
            </a:fld>
            <a:endParaRPr lang="en-US" altLang="en-US"/>
          </a:p>
        </p:txBody>
      </p:sp>
    </p:spTree>
    <p:extLst>
      <p:ext uri="{BB962C8B-B14F-4D97-AF65-F5344CB8AC3E}">
        <p14:creationId xmlns:p14="http://schemas.microsoft.com/office/powerpoint/2010/main" val="106418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9C12788-BD1A-411A-9187-668DB1C74F7B}" type="slidenum">
              <a:rPr lang="en-US" altLang="en-US"/>
              <a:pPr>
                <a:defRPr/>
              </a:pPr>
              <a:t>‹#›</a:t>
            </a:fld>
            <a:endParaRPr lang="en-US" altLang="en-US"/>
          </a:p>
        </p:txBody>
      </p:sp>
    </p:spTree>
    <p:extLst>
      <p:ext uri="{BB962C8B-B14F-4D97-AF65-F5344CB8AC3E}">
        <p14:creationId xmlns:p14="http://schemas.microsoft.com/office/powerpoint/2010/main" val="1077260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0911E66-8BDC-42A9-9925-AA8E939799E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Work-life Balance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Occurrence of Conflict, Continued (</a:t>
            </a:r>
            <a:r>
              <a:rPr lang="en-US" altLang="en-US" sz="4000" smtClean="0"/>
              <a:t>Hidden Slide With Additional Speaker Notes)</a:t>
            </a:r>
          </a:p>
        </p:txBody>
      </p:sp>
      <p:sp>
        <p:nvSpPr>
          <p:cNvPr id="21507" name="Rectangle 3"/>
          <p:cNvSpPr>
            <a:spLocks noGrp="1" noChangeArrowheads="1"/>
          </p:cNvSpPr>
          <p:nvPr>
            <p:ph type="body" idx="1"/>
          </p:nvPr>
        </p:nvSpPr>
        <p:spPr/>
        <p:txBody>
          <a:bodyPr/>
          <a:lstStyle/>
          <a:p>
            <a:pPr eaLnBrk="1" hangingPunct="1"/>
            <a:r>
              <a:rPr lang="en-US" altLang="en-US" sz="2800" smtClean="0"/>
              <a:t>Personality differences in conflict</a:t>
            </a:r>
          </a:p>
          <a:p>
            <a:pPr lvl="1" eaLnBrk="1" hangingPunct="1"/>
            <a:r>
              <a:rPr lang="en-US" altLang="en-US" sz="2400" smtClean="0"/>
              <a:t>Do some people experience more conflict than others?</a:t>
            </a:r>
          </a:p>
          <a:p>
            <a:pPr lvl="1" eaLnBrk="1" hangingPunct="1"/>
            <a:r>
              <a:rPr lang="en-US" altLang="en-US" sz="2400" smtClean="0"/>
              <a:t>Do some people interpret conflict differently?</a:t>
            </a:r>
          </a:p>
          <a:p>
            <a:pPr lvl="1" eaLnBrk="1" hangingPunct="1"/>
            <a:r>
              <a:rPr lang="en-US" altLang="en-US" sz="2400" smtClean="0"/>
              <a:t>Do some people react differently to conflict?</a:t>
            </a:r>
          </a:p>
          <a:p>
            <a:pPr eaLnBrk="1" hangingPunct="1"/>
            <a:r>
              <a:rPr lang="en-US" altLang="en-US" sz="2800" smtClean="0"/>
              <a:t>Gender differences in conflict</a:t>
            </a:r>
          </a:p>
          <a:p>
            <a:pPr lvl="1" eaLnBrk="1" hangingPunct="1"/>
            <a:r>
              <a:rPr lang="en-US" altLang="en-US" sz="2400" smtClean="0"/>
              <a:t>Do women or men experience more conflict?</a:t>
            </a:r>
          </a:p>
          <a:p>
            <a:pPr lvl="1" eaLnBrk="1" hangingPunct="1"/>
            <a:r>
              <a:rPr lang="en-US" altLang="en-US" sz="2400" smtClean="0"/>
              <a:t>Do women and men experience different kinds of conflict?</a:t>
            </a:r>
          </a:p>
          <a:p>
            <a:pPr lvl="1" eaLnBrk="1" hangingPunct="1"/>
            <a:r>
              <a:rPr lang="en-US" altLang="en-US" sz="2400" smtClean="0"/>
              <a:t>Do women and men react differently to conflict?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Benefits of Multiple Roles</a:t>
            </a:r>
          </a:p>
        </p:txBody>
      </p:sp>
      <p:sp>
        <p:nvSpPr>
          <p:cNvPr id="23555" name="Rectangle 3"/>
          <p:cNvSpPr>
            <a:spLocks noGrp="1" noChangeArrowheads="1"/>
          </p:cNvSpPr>
          <p:nvPr>
            <p:ph type="body" idx="1"/>
          </p:nvPr>
        </p:nvSpPr>
        <p:spPr/>
        <p:txBody>
          <a:bodyPr/>
          <a:lstStyle/>
          <a:p>
            <a:pPr eaLnBrk="1" hangingPunct="1">
              <a:lnSpc>
                <a:spcPct val="90000"/>
              </a:lnSpc>
            </a:pPr>
            <a:r>
              <a:rPr lang="en-US" altLang="en-US" smtClean="0"/>
              <a:t>Holding multiple roles may have more benefits than drawbacks</a:t>
            </a:r>
          </a:p>
          <a:p>
            <a:pPr lvl="1" eaLnBrk="1" hangingPunct="1">
              <a:lnSpc>
                <a:spcPct val="90000"/>
              </a:lnSpc>
            </a:pPr>
            <a:r>
              <a:rPr lang="en-US" altLang="en-US" smtClean="0"/>
              <a:t>Both women and men show differences in psychological well-being when involved in work and family</a:t>
            </a:r>
          </a:p>
          <a:p>
            <a:pPr lvl="1" eaLnBrk="1" hangingPunct="1">
              <a:lnSpc>
                <a:spcPct val="90000"/>
              </a:lnSpc>
            </a:pPr>
            <a:r>
              <a:rPr lang="en-US" altLang="en-US" smtClean="0"/>
              <a:t>Both men and women show greater physical health when holding multiple roles</a:t>
            </a:r>
          </a:p>
          <a:p>
            <a:pPr lvl="1" eaLnBrk="1" hangingPunct="1">
              <a:lnSpc>
                <a:spcPct val="90000"/>
              </a:lnSpc>
            </a:pPr>
            <a:r>
              <a:rPr lang="en-US" altLang="en-US" smtClean="0"/>
              <a:t>Both men and women report healthier relationships when they hold multiple roles</a:t>
            </a:r>
          </a:p>
          <a:p>
            <a:pPr eaLnBrk="1" hangingPunct="1">
              <a:lnSpc>
                <a:spcPct val="90000"/>
              </a:lnSpc>
            </a:pPr>
            <a:endParaRPr lang="en-US" alt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How Are Multiple Roles Beneficial?</a:t>
            </a:r>
          </a:p>
        </p:txBody>
      </p:sp>
      <p:sp>
        <p:nvSpPr>
          <p:cNvPr id="25603" name="Rectangle 3"/>
          <p:cNvSpPr>
            <a:spLocks noGrp="1" noChangeArrowheads="1"/>
          </p:cNvSpPr>
          <p:nvPr>
            <p:ph type="body" idx="1"/>
          </p:nvPr>
        </p:nvSpPr>
        <p:spPr/>
        <p:txBody>
          <a:bodyPr/>
          <a:lstStyle/>
          <a:p>
            <a:pPr eaLnBrk="1" hangingPunct="1"/>
            <a:r>
              <a:rPr lang="en-US" altLang="en-US" smtClean="0"/>
              <a:t>Multiple roles may benefit individuals in several ways</a:t>
            </a:r>
          </a:p>
          <a:p>
            <a:pPr lvl="1" eaLnBrk="1" hangingPunct="1"/>
            <a:r>
              <a:rPr lang="en-US" altLang="en-US" smtClean="0"/>
              <a:t>Buffering of successes and failures </a:t>
            </a:r>
          </a:p>
          <a:p>
            <a:pPr lvl="1" eaLnBrk="1" hangingPunct="1"/>
            <a:r>
              <a:rPr lang="en-US" altLang="en-US" smtClean="0"/>
              <a:t>Income</a:t>
            </a:r>
          </a:p>
          <a:p>
            <a:pPr lvl="1" eaLnBrk="1" hangingPunct="1"/>
            <a:r>
              <a:rPr lang="en-US" altLang="en-US" smtClean="0"/>
              <a:t>Social support</a:t>
            </a:r>
          </a:p>
          <a:p>
            <a:pPr lvl="1" eaLnBrk="1" hangingPunct="1"/>
            <a:r>
              <a:rPr lang="en-US" altLang="en-US" smtClean="0"/>
              <a:t>Experiences of success</a:t>
            </a:r>
          </a:p>
          <a:p>
            <a:pPr lvl="1" eaLnBrk="1" hangingPunct="1"/>
            <a:r>
              <a:rPr lang="en-US" altLang="en-US" smtClean="0"/>
              <a:t>Expanded self-concept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Conflict Vs. Benefit</a:t>
            </a:r>
          </a:p>
        </p:txBody>
      </p:sp>
      <p:sp>
        <p:nvSpPr>
          <p:cNvPr id="27651" name="Rectangle 3"/>
          <p:cNvSpPr>
            <a:spLocks noGrp="1" noChangeArrowheads="1"/>
          </p:cNvSpPr>
          <p:nvPr>
            <p:ph type="body" idx="1"/>
          </p:nvPr>
        </p:nvSpPr>
        <p:spPr/>
        <p:txBody>
          <a:bodyPr/>
          <a:lstStyle/>
          <a:p>
            <a:pPr eaLnBrk="1" hangingPunct="1"/>
            <a:r>
              <a:rPr lang="en-US" altLang="en-US" smtClean="0"/>
              <a:t>Which seems more likely to result from multiple roles, conflict or benefit?</a:t>
            </a:r>
          </a:p>
          <a:p>
            <a:pPr eaLnBrk="1" hangingPunct="1"/>
            <a:r>
              <a:rPr lang="en-US" altLang="en-US" smtClean="0"/>
              <a:t>Factors influencing conflict vs. benefit:</a:t>
            </a:r>
          </a:p>
          <a:p>
            <a:pPr lvl="1" eaLnBrk="1" hangingPunct="1"/>
            <a:r>
              <a:rPr lang="en-US" altLang="en-US" smtClean="0"/>
              <a:t>Role quality</a:t>
            </a:r>
          </a:p>
          <a:p>
            <a:pPr lvl="1" eaLnBrk="1" hangingPunct="1"/>
            <a:r>
              <a:rPr lang="en-US" altLang="en-US" smtClean="0"/>
              <a:t>Number of roles</a:t>
            </a:r>
          </a:p>
          <a:p>
            <a:pPr lvl="1" eaLnBrk="1" hangingPunct="1"/>
            <a:r>
              <a:rPr lang="en-US" altLang="en-US" smtClean="0"/>
              <a:t>Time demands of roles</a:t>
            </a:r>
          </a:p>
          <a:p>
            <a:pPr lvl="1" eaLnBrk="1" hangingPunct="1"/>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How Might I/O Psychologists Help Organizations and Employees With Balance?</a:t>
            </a:r>
          </a:p>
        </p:txBody>
      </p:sp>
      <p:sp>
        <p:nvSpPr>
          <p:cNvPr id="29699" name="Rectangle 3"/>
          <p:cNvSpPr>
            <a:spLocks noGrp="1" noChangeArrowheads="1"/>
          </p:cNvSpPr>
          <p:nvPr>
            <p:ph type="body" idx="1"/>
          </p:nvPr>
        </p:nvSpPr>
        <p:spPr>
          <a:xfrm>
            <a:off x="228600" y="2286000"/>
            <a:ext cx="8229600" cy="3962400"/>
          </a:xfrm>
        </p:spPr>
        <p:txBody>
          <a:bodyPr/>
          <a:lstStyle/>
          <a:p>
            <a:pPr eaLnBrk="1" hangingPunct="1"/>
            <a:r>
              <a:rPr lang="en-US" altLang="en-US" sz="2800" smtClean="0"/>
              <a:t>Continue to study effects of balance &amp; conflict</a:t>
            </a:r>
          </a:p>
          <a:p>
            <a:pPr eaLnBrk="1" hangingPunct="1"/>
            <a:r>
              <a:rPr lang="en-US" altLang="en-US" sz="2800" smtClean="0"/>
              <a:t>Help organizations to measure work-life balance</a:t>
            </a:r>
          </a:p>
          <a:p>
            <a:pPr eaLnBrk="1" hangingPunct="1"/>
            <a:r>
              <a:rPr lang="en-US" altLang="en-US" sz="2800" smtClean="0"/>
              <a:t>Help organizations to identify and implement strategies for increasing balance</a:t>
            </a:r>
          </a:p>
          <a:p>
            <a:pPr eaLnBrk="1" hangingPunct="1"/>
            <a:r>
              <a:rPr lang="en-US" altLang="en-US" sz="2800" smtClean="0"/>
              <a:t>Help organizations design work to facilitate balance</a:t>
            </a:r>
          </a:p>
          <a:p>
            <a:pPr eaLnBrk="1" hangingPunct="1"/>
            <a:r>
              <a:rPr lang="en-US" altLang="en-US" sz="2800" smtClean="0"/>
              <a:t>Help workers take advantage of strategies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Class Discussion: What Are Your Expectations?</a:t>
            </a:r>
          </a:p>
        </p:txBody>
      </p:sp>
      <p:sp>
        <p:nvSpPr>
          <p:cNvPr id="31747" name="Rectangle 3"/>
          <p:cNvSpPr>
            <a:spLocks noGrp="1" noChangeArrowheads="1"/>
          </p:cNvSpPr>
          <p:nvPr>
            <p:ph type="body" idx="1"/>
          </p:nvPr>
        </p:nvSpPr>
        <p:spPr>
          <a:xfrm>
            <a:off x="304800" y="2362200"/>
            <a:ext cx="8650288" cy="3770313"/>
          </a:xfrm>
        </p:spPr>
        <p:txBody>
          <a:bodyPr/>
          <a:lstStyle/>
          <a:p>
            <a:pPr eaLnBrk="1" hangingPunct="1">
              <a:lnSpc>
                <a:spcPct val="90000"/>
              </a:lnSpc>
            </a:pPr>
            <a:r>
              <a:rPr lang="en-US" altLang="en-US" smtClean="0"/>
              <a:t>Do you expect to be in a marriage or a committed relationship?</a:t>
            </a:r>
          </a:p>
          <a:p>
            <a:pPr eaLnBrk="1" hangingPunct="1">
              <a:lnSpc>
                <a:spcPct val="90000"/>
              </a:lnSpc>
            </a:pPr>
            <a:r>
              <a:rPr lang="en-US" altLang="en-US" smtClean="0"/>
              <a:t>Do you expect to have kids?</a:t>
            </a:r>
          </a:p>
          <a:p>
            <a:pPr eaLnBrk="1" hangingPunct="1">
              <a:lnSpc>
                <a:spcPct val="90000"/>
              </a:lnSpc>
            </a:pPr>
            <a:r>
              <a:rPr lang="en-US" altLang="en-US" smtClean="0"/>
              <a:t>Do you expect to work?</a:t>
            </a:r>
          </a:p>
          <a:p>
            <a:pPr lvl="1" eaLnBrk="1" hangingPunct="1">
              <a:lnSpc>
                <a:spcPct val="90000"/>
              </a:lnSpc>
            </a:pPr>
            <a:r>
              <a:rPr lang="en-US" altLang="en-US" smtClean="0"/>
              <a:t>Full-time?</a:t>
            </a:r>
          </a:p>
          <a:p>
            <a:pPr lvl="1" eaLnBrk="1" hangingPunct="1">
              <a:lnSpc>
                <a:spcPct val="90000"/>
              </a:lnSpc>
            </a:pPr>
            <a:r>
              <a:rPr lang="en-US" altLang="en-US" smtClean="0"/>
              <a:t>After you have kids?</a:t>
            </a:r>
          </a:p>
          <a:p>
            <a:pPr eaLnBrk="1" hangingPunct="1">
              <a:lnSpc>
                <a:spcPct val="90000"/>
              </a:lnSpc>
            </a:pPr>
            <a:r>
              <a:rPr lang="en-US" altLang="en-US" smtClean="0"/>
              <a:t>Do you expect to have “free”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Work-life Balance Exercise #1</a:t>
            </a:r>
          </a:p>
        </p:txBody>
      </p:sp>
      <p:sp>
        <p:nvSpPr>
          <p:cNvPr id="33795" name="Rectangle 3"/>
          <p:cNvSpPr>
            <a:spLocks noGrp="1" noChangeArrowheads="1"/>
          </p:cNvSpPr>
          <p:nvPr>
            <p:ph type="body" idx="4294967295"/>
          </p:nvPr>
        </p:nvSpPr>
        <p:spPr>
          <a:xfrm>
            <a:off x="457200" y="2057400"/>
            <a:ext cx="7772400" cy="4114800"/>
          </a:xfrm>
        </p:spPr>
        <p:txBody>
          <a:bodyPr/>
          <a:lstStyle/>
          <a:p>
            <a:pPr eaLnBrk="1" hangingPunct="1">
              <a:lnSpc>
                <a:spcPct val="90000"/>
              </a:lnSpc>
              <a:buFontTx/>
              <a:buNone/>
            </a:pPr>
            <a:r>
              <a:rPr lang="en-US" altLang="en-US" sz="2400" smtClean="0"/>
              <a:t>	Bob is 45-year old man and an only child whose elderly, widowed mom has Alzheimer's disease. Bob needs to aid his mom with personal needs as well as such things as cooking, housework, buying groceries, etc. Bob is also a sales representative for an alarm company and must put in endless hours at the office in order to get a promotion to district sales manager.</a:t>
            </a:r>
          </a:p>
          <a:p>
            <a:pPr eaLnBrk="1" hangingPunct="1">
              <a:lnSpc>
                <a:spcPct val="90000"/>
              </a:lnSpc>
              <a:buFontTx/>
              <a:buNone/>
            </a:pPr>
            <a:endParaRPr lang="en-US" altLang="en-US" sz="2400" smtClean="0"/>
          </a:p>
          <a:p>
            <a:pPr eaLnBrk="1" hangingPunct="1">
              <a:lnSpc>
                <a:spcPct val="90000"/>
              </a:lnSpc>
              <a:buFontTx/>
              <a:buNone/>
            </a:pPr>
            <a:r>
              <a:rPr lang="en-US" altLang="en-US" sz="2400" smtClean="0"/>
              <a:t>	What can Bob do to balance his work and non-work lives?</a:t>
            </a:r>
          </a:p>
          <a:p>
            <a:pPr eaLnBrk="1" hangingPunct="1">
              <a:lnSpc>
                <a:spcPct val="90000"/>
              </a:lnSpc>
              <a:buFontTx/>
              <a:buNone/>
            </a:pPr>
            <a:r>
              <a:rPr lang="en-US" altLang="en-US" sz="2400" smtClean="0"/>
              <a:t>	What can Bob’s organization do to help him balance his work and non-work lives?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Work-life Balance Exercise #2</a:t>
            </a:r>
          </a:p>
        </p:txBody>
      </p:sp>
      <p:sp>
        <p:nvSpPr>
          <p:cNvPr id="35843" name="Text Box 3"/>
          <p:cNvSpPr txBox="1">
            <a:spLocks noChangeArrowheads="1"/>
          </p:cNvSpPr>
          <p:nvPr/>
        </p:nvSpPr>
        <p:spPr bwMode="auto">
          <a:xfrm>
            <a:off x="228600" y="2286000"/>
            <a:ext cx="891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a:latin typeface="Tahoma" panose="020B0604030504040204" pitchFamily="34" charset="0"/>
            </a:endParaRPr>
          </a:p>
        </p:txBody>
      </p:sp>
      <p:sp>
        <p:nvSpPr>
          <p:cNvPr id="35844" name="Text Box 4"/>
          <p:cNvSpPr txBox="1">
            <a:spLocks noChangeArrowheads="1"/>
          </p:cNvSpPr>
          <p:nvPr/>
        </p:nvSpPr>
        <p:spPr bwMode="auto">
          <a:xfrm>
            <a:off x="304800" y="2362200"/>
            <a:ext cx="85344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a:t>Janet is a 26-year old wife and new mother.  She has just returned to work after a 6-week maternity leave and found out that her husband, Bill, was laid off.  Janet and Bill are both paying off student loans, they just put their new baby into a great daycare facility and bought a new car after the old one broke down.  </a:t>
            </a:r>
          </a:p>
          <a:p>
            <a:pPr eaLnBrk="1" hangingPunct="1">
              <a:spcBef>
                <a:spcPct val="50000"/>
              </a:spcBef>
            </a:pPr>
            <a:r>
              <a:rPr lang="en-US" altLang="en-US"/>
              <a:t>How can Janet work toward balancing her work and non-work lives?</a:t>
            </a:r>
          </a:p>
          <a:p>
            <a:pPr eaLnBrk="1" hangingPunct="1">
              <a:spcBef>
                <a:spcPct val="50000"/>
              </a:spcBef>
            </a:pPr>
            <a:r>
              <a:rPr lang="en-US" altLang="en-US"/>
              <a:t>How can Bill help?</a:t>
            </a:r>
          </a:p>
          <a:p>
            <a:pPr eaLnBrk="1" hangingPunct="1">
              <a:spcBef>
                <a:spcPct val="50000"/>
              </a:spcBef>
            </a:pPr>
            <a:r>
              <a:rPr lang="en-US" altLang="en-US"/>
              <a:t>How can Janet and Bill work together so that they each have balance?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Lesson Objectives Review</a:t>
            </a:r>
          </a:p>
        </p:txBody>
      </p:sp>
      <p:sp>
        <p:nvSpPr>
          <p:cNvPr id="37891" name="Rectangle 3"/>
          <p:cNvSpPr>
            <a:spLocks noGrp="1" noChangeArrowheads="1"/>
          </p:cNvSpPr>
          <p:nvPr>
            <p:ph type="body" idx="1"/>
          </p:nvPr>
        </p:nvSpPr>
        <p:spPr/>
        <p:txBody>
          <a:bodyPr/>
          <a:lstStyle/>
          <a:p>
            <a:pPr eaLnBrk="1" hangingPunct="1"/>
            <a:r>
              <a:rPr lang="en-US" altLang="en-US" smtClean="0"/>
              <a:t>At this point, you should now:</a:t>
            </a:r>
          </a:p>
          <a:p>
            <a:pPr lvl="1" eaLnBrk="1" hangingPunct="1"/>
            <a:r>
              <a:rPr lang="en-US" altLang="en-US" smtClean="0"/>
              <a:t>Know why I/O psychologists and organizations are interested in the balance between work and non-work lives</a:t>
            </a:r>
          </a:p>
          <a:p>
            <a:pPr lvl="1" eaLnBrk="1" hangingPunct="1"/>
            <a:r>
              <a:rPr lang="en-US" altLang="en-US" smtClean="0"/>
              <a:t>Know what happens when there is a lack of balance</a:t>
            </a:r>
          </a:p>
          <a:p>
            <a:pPr lvl="1" eaLnBrk="1" hangingPunct="1"/>
            <a:r>
              <a:rPr lang="en-US" altLang="en-US" smtClean="0"/>
              <a:t>Understand how psychologists improve balance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Instructor Resources</a:t>
            </a:r>
          </a:p>
        </p:txBody>
      </p:sp>
      <p:sp>
        <p:nvSpPr>
          <p:cNvPr id="39939" name="Rectangle 3"/>
          <p:cNvSpPr>
            <a:spLocks noGrp="1" noChangeArrowheads="1"/>
          </p:cNvSpPr>
          <p:nvPr>
            <p:ph type="body" idx="1"/>
          </p:nvPr>
        </p:nvSpPr>
        <p:spPr/>
        <p:txBody>
          <a:bodyPr/>
          <a:lstStyle/>
          <a:p>
            <a:pPr marL="609600" indent="-609600" eaLnBrk="1" hangingPunct="1">
              <a:buFontTx/>
              <a:buNone/>
            </a:pPr>
            <a:r>
              <a:rPr lang="en-US" altLang="en-US" sz="1600" smtClean="0"/>
              <a:t>The following books, chapters, and articles were used in preparation of this module. </a:t>
            </a:r>
          </a:p>
          <a:p>
            <a:pPr marL="609600" indent="-609600" eaLnBrk="1" hangingPunct="1">
              <a:buFontTx/>
              <a:buAutoNum type="arabicParenR"/>
            </a:pPr>
            <a:r>
              <a:rPr lang="en-US" altLang="en-US" sz="1600" smtClean="0"/>
              <a:t>Barnett, R.C. &amp; Hyde, J.S. (2001). Women, men, work, and family. </a:t>
            </a:r>
            <a:r>
              <a:rPr lang="en-US" altLang="en-US" sz="1600" i="1" smtClean="0"/>
              <a:t>American Psychologist</a:t>
            </a:r>
            <a:r>
              <a:rPr lang="en-US" altLang="en-US" sz="1600" smtClean="0"/>
              <a:t>, 56(10), 781-796.</a:t>
            </a:r>
          </a:p>
          <a:p>
            <a:pPr marL="609600" indent="-609600" eaLnBrk="1" hangingPunct="1">
              <a:buFontTx/>
              <a:buAutoNum type="arabicParenR"/>
            </a:pPr>
            <a:r>
              <a:rPr lang="en-US" altLang="en-US" sz="1600" smtClean="0"/>
              <a:t>Biddle, B.J. &amp; Thomas, E.J.  (1966). </a:t>
            </a:r>
            <a:r>
              <a:rPr lang="en-US" altLang="en-US" sz="1600" i="1" smtClean="0"/>
              <a:t>Role Theory: Concepts and Research</a:t>
            </a:r>
            <a:r>
              <a:rPr lang="en-US" altLang="en-US" sz="1600" smtClean="0"/>
              <a:t>.  New York: Wiley.</a:t>
            </a:r>
          </a:p>
          <a:p>
            <a:pPr marL="609600" indent="-609600" eaLnBrk="1" hangingPunct="1">
              <a:buFontTx/>
              <a:buAutoNum type="arabicParenR"/>
            </a:pPr>
            <a:r>
              <a:rPr lang="en-US" altLang="en-US" sz="1600" smtClean="0"/>
              <a:t>Greenhaus, J.H., &amp; Parasuraman, S. (1999). Research on work, family, and gender. In G.N. Powell (Ed.), </a:t>
            </a:r>
            <a:r>
              <a:rPr lang="en-US" altLang="en-US" sz="1600" i="1" smtClean="0"/>
              <a:t>Handbook of Gender and Work</a:t>
            </a:r>
            <a:r>
              <a:rPr lang="en-US" altLang="en-US" sz="1600" smtClean="0"/>
              <a:t>. (pp. 391-412). Thousand Oaks, CA: Sage. </a:t>
            </a:r>
          </a:p>
          <a:p>
            <a:pPr marL="609600" indent="-609600" eaLnBrk="1" hangingPunct="1">
              <a:buFontTx/>
              <a:buAutoNum type="arabicParenR"/>
            </a:pPr>
            <a:r>
              <a:rPr lang="en-US" altLang="en-US" sz="1600" smtClean="0"/>
              <a:t>Hall, D.T. &amp; Mirvis, P.H. (1995). Careers as lifelong learning. In A. Howard (Ed.) </a:t>
            </a:r>
            <a:r>
              <a:rPr lang="en-US" altLang="en-US" sz="1600" i="1" smtClean="0"/>
              <a:t>Changing Nature of Work</a:t>
            </a:r>
            <a:r>
              <a:rPr lang="en-US" altLang="en-US" sz="1600" smtClean="0"/>
              <a:t>, New York: Jossey-Bass.</a:t>
            </a:r>
          </a:p>
          <a:p>
            <a:pPr marL="609600" indent="-609600" eaLnBrk="1" hangingPunct="1">
              <a:buFontTx/>
              <a:buAutoNum type="arabicParenR"/>
            </a:pPr>
            <a:r>
              <a:rPr lang="en-US" altLang="en-US" sz="1600" smtClean="0"/>
              <a:t>Zedeck, S. (Ed.). (1998). </a:t>
            </a:r>
            <a:r>
              <a:rPr lang="en-US" altLang="en-US" sz="1600" i="1" smtClean="0"/>
              <a:t>Work, Families, and Organizations</a:t>
            </a:r>
            <a:r>
              <a:rPr lang="en-US" altLang="en-US" sz="1600" smtClean="0"/>
              <a:t>. New York: Jossey-Bass.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Lesson Objectives</a:t>
            </a:r>
          </a:p>
        </p:txBody>
      </p:sp>
      <p:sp>
        <p:nvSpPr>
          <p:cNvPr id="5123" name="Rectangle 3"/>
          <p:cNvSpPr>
            <a:spLocks noGrp="1" noChangeArrowheads="1"/>
          </p:cNvSpPr>
          <p:nvPr>
            <p:ph type="body" idx="1"/>
          </p:nvPr>
        </p:nvSpPr>
        <p:spPr/>
        <p:txBody>
          <a:bodyPr/>
          <a:lstStyle/>
          <a:p>
            <a:pPr eaLnBrk="1" hangingPunct="1"/>
            <a:r>
              <a:rPr lang="en-US" altLang="en-US" smtClean="0"/>
              <a:t>At the end of this lecture, you should:</a:t>
            </a:r>
          </a:p>
          <a:p>
            <a:pPr lvl="1" eaLnBrk="1" hangingPunct="1"/>
            <a:r>
              <a:rPr lang="en-US" altLang="en-US" smtClean="0"/>
              <a:t>Know why I/O psychologists and organizations are interested in the balance between employees’ work and non-work lives</a:t>
            </a:r>
          </a:p>
          <a:p>
            <a:pPr lvl="1" eaLnBrk="1" hangingPunct="1"/>
            <a:r>
              <a:rPr lang="en-US" altLang="en-US" smtClean="0"/>
              <a:t>Know what happens when individuals experience a lack of balance</a:t>
            </a:r>
          </a:p>
          <a:p>
            <a:pPr lvl="1" eaLnBrk="1" hangingPunct="1"/>
            <a:r>
              <a:rPr lang="en-US" altLang="en-US" smtClean="0"/>
              <a:t>Understand how psychologists work to improve balance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Why Is Studying Work-life Balance Important?</a:t>
            </a:r>
          </a:p>
        </p:txBody>
      </p:sp>
      <p:sp>
        <p:nvSpPr>
          <p:cNvPr id="7171" name="Rectangle 3"/>
          <p:cNvSpPr>
            <a:spLocks noGrp="1" noChangeArrowheads="1"/>
          </p:cNvSpPr>
          <p:nvPr>
            <p:ph type="body" sz="half" idx="1"/>
          </p:nvPr>
        </p:nvSpPr>
        <p:spPr/>
        <p:txBody>
          <a:bodyPr/>
          <a:lstStyle/>
          <a:p>
            <a:pPr eaLnBrk="1" hangingPunct="1">
              <a:lnSpc>
                <a:spcPct val="90000"/>
              </a:lnSpc>
            </a:pPr>
            <a:r>
              <a:rPr lang="en-US" altLang="en-US" sz="2200" smtClean="0"/>
              <a:t>Work impacts quality of life &amp; life (e.g., family, leisure) impacts work</a:t>
            </a:r>
          </a:p>
          <a:p>
            <a:pPr eaLnBrk="1" hangingPunct="1">
              <a:lnSpc>
                <a:spcPct val="90000"/>
              </a:lnSpc>
            </a:pPr>
            <a:r>
              <a:rPr lang="en-US" altLang="en-US" sz="2200" smtClean="0"/>
              <a:t>Technology makes working from home easier &amp; more commonplace</a:t>
            </a:r>
          </a:p>
          <a:p>
            <a:pPr eaLnBrk="1" hangingPunct="1">
              <a:lnSpc>
                <a:spcPct val="90000"/>
              </a:lnSpc>
            </a:pPr>
            <a:r>
              <a:rPr lang="en-US" altLang="en-US" sz="2200" smtClean="0"/>
              <a:t>More dual earner couples, single parent families, need for elder care</a:t>
            </a:r>
          </a:p>
          <a:p>
            <a:pPr eaLnBrk="1" hangingPunct="1">
              <a:lnSpc>
                <a:spcPct val="90000"/>
              </a:lnSpc>
            </a:pPr>
            <a:endParaRPr lang="en-US" altLang="en-US" sz="2200" smtClean="0"/>
          </a:p>
        </p:txBody>
      </p:sp>
      <p:sp>
        <p:nvSpPr>
          <p:cNvPr id="7172" name="Rectangle 4"/>
          <p:cNvSpPr>
            <a:spLocks noGrp="1" noChangeArrowheads="1"/>
          </p:cNvSpPr>
          <p:nvPr>
            <p:ph type="body" sz="half" idx="2"/>
          </p:nvPr>
        </p:nvSpPr>
        <p:spPr/>
        <p:txBody>
          <a:bodyPr/>
          <a:lstStyle/>
          <a:p>
            <a:pPr eaLnBrk="1" hangingPunct="1">
              <a:lnSpc>
                <a:spcPct val="90000"/>
              </a:lnSpc>
            </a:pPr>
            <a:r>
              <a:rPr lang="en-US" altLang="en-US" sz="2200" smtClean="0"/>
              <a:t>Balance increases well-being &amp; imbalance creates conflict between roles</a:t>
            </a:r>
          </a:p>
          <a:p>
            <a:pPr eaLnBrk="1" hangingPunct="1">
              <a:lnSpc>
                <a:spcPct val="90000"/>
              </a:lnSpc>
            </a:pPr>
            <a:r>
              <a:rPr lang="en-US" altLang="en-US" sz="2200" smtClean="0"/>
              <a:t>Effective balance may have economic advantages for organizations</a:t>
            </a:r>
          </a:p>
          <a:p>
            <a:pPr eaLnBrk="1" hangingPunct="1">
              <a:lnSpc>
                <a:spcPct val="90000"/>
              </a:lnSpc>
            </a:pPr>
            <a:r>
              <a:rPr lang="en-US" altLang="en-US" sz="2200" smtClean="0"/>
              <a:t>Effective balance may have advantages for positive life experiences, reduction in stress, “normal” life for children, all of which have economic and social ramifications</a:t>
            </a:r>
          </a:p>
          <a:p>
            <a:pPr eaLnBrk="1" hangingPunct="1">
              <a:lnSpc>
                <a:spcPct val="90000"/>
              </a:lnSpc>
            </a:pPr>
            <a:endParaRPr lang="en-US" altLang="en-US" sz="22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3600" smtClean="0"/>
              <a:t>Why Is Studying Work-life Balance Important? (Hidden Slide With Additional Speaker Notes)</a:t>
            </a:r>
          </a:p>
        </p:txBody>
      </p:sp>
      <p:sp>
        <p:nvSpPr>
          <p:cNvPr id="9219" name="Rectangle 3"/>
          <p:cNvSpPr>
            <a:spLocks noGrp="1" noChangeArrowheads="1"/>
          </p:cNvSpPr>
          <p:nvPr>
            <p:ph type="body" sz="half" idx="1"/>
          </p:nvPr>
        </p:nvSpPr>
        <p:spPr/>
        <p:txBody>
          <a:bodyPr/>
          <a:lstStyle/>
          <a:p>
            <a:pPr eaLnBrk="1" hangingPunct="1">
              <a:lnSpc>
                <a:spcPct val="90000"/>
              </a:lnSpc>
            </a:pPr>
            <a:r>
              <a:rPr lang="en-US" altLang="en-US" sz="2400" smtClean="0"/>
              <a:t>Work impacts quality of life &amp; what happens outside of work (e.g., family, leisure) impacts work</a:t>
            </a:r>
          </a:p>
          <a:p>
            <a:pPr eaLnBrk="1" hangingPunct="1">
              <a:lnSpc>
                <a:spcPct val="90000"/>
              </a:lnSpc>
            </a:pPr>
            <a:r>
              <a:rPr lang="en-US" altLang="en-US" sz="2400" smtClean="0"/>
              <a:t>Technology makes working from home easier &amp; more commonplace</a:t>
            </a:r>
          </a:p>
          <a:p>
            <a:pPr eaLnBrk="1" hangingPunct="1">
              <a:lnSpc>
                <a:spcPct val="90000"/>
              </a:lnSpc>
            </a:pPr>
            <a:r>
              <a:rPr lang="en-US" altLang="en-US" sz="2400" smtClean="0"/>
              <a:t>More dual earner couples, single parent families, need for elder care</a:t>
            </a:r>
          </a:p>
          <a:p>
            <a:pPr eaLnBrk="1" hangingPunct="1">
              <a:lnSpc>
                <a:spcPct val="90000"/>
              </a:lnSpc>
            </a:pPr>
            <a:endParaRPr lang="en-US" altLang="en-US" sz="2400" smtClean="0"/>
          </a:p>
        </p:txBody>
      </p:sp>
      <p:sp>
        <p:nvSpPr>
          <p:cNvPr id="9220" name="Rectangle 4"/>
          <p:cNvSpPr>
            <a:spLocks noGrp="1" noChangeArrowheads="1"/>
          </p:cNvSpPr>
          <p:nvPr>
            <p:ph type="body" sz="half" idx="2"/>
          </p:nvPr>
        </p:nvSpPr>
        <p:spPr/>
        <p:txBody>
          <a:bodyPr/>
          <a:lstStyle/>
          <a:p>
            <a:pPr eaLnBrk="1" hangingPunct="1">
              <a:lnSpc>
                <a:spcPct val="90000"/>
              </a:lnSpc>
            </a:pPr>
            <a:r>
              <a:rPr lang="en-US" altLang="en-US" sz="2200" smtClean="0"/>
              <a:t>Balance increases well-being &amp; imbalance creates conflict between roles</a:t>
            </a:r>
          </a:p>
          <a:p>
            <a:pPr eaLnBrk="1" hangingPunct="1">
              <a:lnSpc>
                <a:spcPct val="90000"/>
              </a:lnSpc>
            </a:pPr>
            <a:r>
              <a:rPr lang="en-US" altLang="en-US" sz="2200" smtClean="0"/>
              <a:t>Effective balance may have economic advantages for organizations</a:t>
            </a:r>
          </a:p>
          <a:p>
            <a:pPr eaLnBrk="1" hangingPunct="1">
              <a:lnSpc>
                <a:spcPct val="90000"/>
              </a:lnSpc>
            </a:pPr>
            <a:r>
              <a:rPr lang="en-US" altLang="en-US" sz="2200" smtClean="0"/>
              <a:t>Effective balance may have advantages for positive life experiences, reduction in stress , “normal” life for children, all of which have economic and social ramifications</a:t>
            </a:r>
          </a:p>
          <a:p>
            <a:pPr eaLnBrk="1" hangingPunct="1">
              <a:lnSpc>
                <a:spcPct val="90000"/>
              </a:lnSpc>
            </a:pPr>
            <a:endParaRPr lang="en-US" altLang="en-US" sz="22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Roles and Work-life Balance</a:t>
            </a:r>
          </a:p>
        </p:txBody>
      </p:sp>
      <p:sp>
        <p:nvSpPr>
          <p:cNvPr id="11267" name="Rectangle 3"/>
          <p:cNvSpPr>
            <a:spLocks noGrp="1" noChangeArrowheads="1"/>
          </p:cNvSpPr>
          <p:nvPr>
            <p:ph type="body" idx="1"/>
          </p:nvPr>
        </p:nvSpPr>
        <p:spPr/>
        <p:txBody>
          <a:bodyPr/>
          <a:lstStyle/>
          <a:p>
            <a:pPr eaLnBrk="1" hangingPunct="1">
              <a:lnSpc>
                <a:spcPct val="90000"/>
              </a:lnSpc>
            </a:pPr>
            <a:r>
              <a:rPr lang="en-US" altLang="en-US" smtClean="0"/>
              <a:t>People have formal roles at home and at work.</a:t>
            </a:r>
          </a:p>
          <a:p>
            <a:pPr lvl="1" eaLnBrk="1" hangingPunct="1">
              <a:lnSpc>
                <a:spcPct val="90000"/>
              </a:lnSpc>
            </a:pPr>
            <a:r>
              <a:rPr lang="en-US" altLang="en-US" smtClean="0"/>
              <a:t>Example: employee, manager, team leader, union steward, parent, spouse, child.</a:t>
            </a:r>
          </a:p>
          <a:p>
            <a:pPr eaLnBrk="1" hangingPunct="1">
              <a:lnSpc>
                <a:spcPct val="90000"/>
              </a:lnSpc>
            </a:pPr>
            <a:r>
              <a:rPr lang="en-US" altLang="en-US" smtClean="0"/>
              <a:t>Roles may also be informal at home and at work.</a:t>
            </a:r>
          </a:p>
          <a:p>
            <a:pPr lvl="1" eaLnBrk="1" hangingPunct="1">
              <a:lnSpc>
                <a:spcPct val="90000"/>
              </a:lnSpc>
            </a:pPr>
            <a:r>
              <a:rPr lang="en-US" altLang="en-US" smtClean="0"/>
              <a:t>Example: chair of organization charity drive, pitcher for office softball team, PTA president, scout leader, etc.</a:t>
            </a:r>
          </a:p>
          <a:p>
            <a:pPr lvl="1" eaLnBrk="1" hangingPunct="1">
              <a:lnSpc>
                <a:spcPct val="90000"/>
              </a:lnSpc>
            </a:pPr>
            <a:endParaRPr lang="en-US" altLang="en-US" b="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Roles and Work-life Balance, Continued</a:t>
            </a:r>
          </a:p>
        </p:txBody>
      </p:sp>
      <p:sp>
        <p:nvSpPr>
          <p:cNvPr id="13315" name="Rectangle 3"/>
          <p:cNvSpPr>
            <a:spLocks noGrp="1" noChangeArrowheads="1"/>
          </p:cNvSpPr>
          <p:nvPr>
            <p:ph type="body" idx="1"/>
          </p:nvPr>
        </p:nvSpPr>
        <p:spPr/>
        <p:txBody>
          <a:bodyPr/>
          <a:lstStyle/>
          <a:p>
            <a:pPr eaLnBrk="1" hangingPunct="1"/>
            <a:r>
              <a:rPr lang="en-US" altLang="en-US" smtClean="0"/>
              <a:t>Each of the roles has responsibilities and takes up time and energy</a:t>
            </a:r>
          </a:p>
          <a:p>
            <a:pPr eaLnBrk="1" hangingPunct="1"/>
            <a:r>
              <a:rPr lang="en-US" altLang="en-US" smtClean="0"/>
              <a:t>Being active in all roles without feelings of negative stress or overload is what constitutes balance</a:t>
            </a:r>
          </a:p>
          <a:p>
            <a:pPr eaLnBrk="1" hangingPunct="1"/>
            <a:r>
              <a:rPr lang="en-US" altLang="en-US" smtClean="0"/>
              <a:t>What happens when there is not balance?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p:txBody>
          <a:bodyPr/>
          <a:lstStyle/>
          <a:p>
            <a:pPr eaLnBrk="1" hangingPunct="1"/>
            <a:r>
              <a:rPr lang="en-US" altLang="en-US" smtClean="0"/>
              <a:t>Conflict Between Work and Non-work Roles</a:t>
            </a:r>
          </a:p>
        </p:txBody>
      </p:sp>
      <p:sp>
        <p:nvSpPr>
          <p:cNvPr id="15363" name="Rectangle 1027"/>
          <p:cNvSpPr>
            <a:spLocks noGrp="1" noChangeArrowheads="1"/>
          </p:cNvSpPr>
          <p:nvPr>
            <p:ph type="body" idx="1"/>
          </p:nvPr>
        </p:nvSpPr>
        <p:spPr/>
        <p:txBody>
          <a:bodyPr/>
          <a:lstStyle/>
          <a:p>
            <a:pPr eaLnBrk="1" hangingPunct="1"/>
            <a:r>
              <a:rPr lang="en-US" altLang="en-US" smtClean="0"/>
              <a:t>Consequences of conflict between roles</a:t>
            </a:r>
          </a:p>
          <a:p>
            <a:pPr lvl="1" eaLnBrk="1" hangingPunct="1"/>
            <a:r>
              <a:rPr lang="en-US" altLang="en-US" smtClean="0"/>
              <a:t>Dissatisfaction with work and with family</a:t>
            </a:r>
          </a:p>
          <a:p>
            <a:pPr lvl="1" eaLnBrk="1" hangingPunct="1"/>
            <a:r>
              <a:rPr lang="en-US" altLang="en-US" smtClean="0"/>
              <a:t>Distress at work and at home</a:t>
            </a:r>
          </a:p>
          <a:p>
            <a:pPr lvl="1" eaLnBrk="1" hangingPunct="1"/>
            <a:r>
              <a:rPr lang="en-US" altLang="en-US" smtClean="0"/>
              <a:t>Destructive parenting or other behaviors</a:t>
            </a:r>
          </a:p>
          <a:p>
            <a:pPr lvl="1" eaLnBrk="1" hangingPunct="1"/>
            <a:r>
              <a:rPr lang="en-US" altLang="en-US" smtClean="0"/>
              <a:t>Withdrawal from work and from family</a:t>
            </a:r>
          </a:p>
          <a:p>
            <a:pPr eaLnBrk="1" hangingPunct="1"/>
            <a:endParaRPr lang="en-US" altLang="en-US" smtClean="0"/>
          </a:p>
          <a:p>
            <a:pPr eaLnBrk="1" hangingPunct="1"/>
            <a:endParaRPr lang="en-US"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p:txBody>
          <a:bodyPr/>
          <a:lstStyle/>
          <a:p>
            <a:pPr eaLnBrk="1" hangingPunct="1"/>
            <a:r>
              <a:rPr lang="en-US" altLang="en-US" smtClean="0"/>
              <a:t>Occurrence of Conflict</a:t>
            </a:r>
          </a:p>
        </p:txBody>
      </p:sp>
      <p:sp>
        <p:nvSpPr>
          <p:cNvPr id="17411" name="Rectangle 1027"/>
          <p:cNvSpPr>
            <a:spLocks noGrp="1" noChangeArrowheads="1"/>
          </p:cNvSpPr>
          <p:nvPr>
            <p:ph type="body" idx="1"/>
          </p:nvPr>
        </p:nvSpPr>
        <p:spPr/>
        <p:txBody>
          <a:bodyPr/>
          <a:lstStyle/>
          <a:p>
            <a:pPr eaLnBrk="1" hangingPunct="1"/>
            <a:r>
              <a:rPr lang="en-US" altLang="en-US" smtClean="0"/>
              <a:t>Does work interfere with family?</a:t>
            </a:r>
          </a:p>
          <a:p>
            <a:pPr lvl="1" eaLnBrk="1" hangingPunct="1"/>
            <a:r>
              <a:rPr lang="en-US" altLang="en-US" smtClean="0"/>
              <a:t>Work </a:t>
            </a:r>
            <a:r>
              <a:rPr lang="en-US" altLang="en-US" smtClean="0">
                <a:sym typeface="Wingdings" panose="05000000000000000000" pitchFamily="2" charset="2"/>
              </a:rPr>
              <a:t>family conflict</a:t>
            </a:r>
            <a:endParaRPr lang="en-US" altLang="en-US" smtClean="0"/>
          </a:p>
          <a:p>
            <a:pPr eaLnBrk="1" hangingPunct="1"/>
            <a:r>
              <a:rPr lang="en-US" altLang="en-US" smtClean="0"/>
              <a:t>Or does family interfere with work?</a:t>
            </a:r>
          </a:p>
          <a:p>
            <a:pPr lvl="1" eaLnBrk="1" hangingPunct="1"/>
            <a:r>
              <a:rPr lang="en-US" altLang="en-US" smtClean="0"/>
              <a:t>Family </a:t>
            </a:r>
            <a:r>
              <a:rPr lang="en-US" altLang="en-US" smtClean="0">
                <a:sym typeface="Wingdings" panose="05000000000000000000" pitchFamily="2" charset="2"/>
              </a:rPr>
              <a:t>work conflict</a:t>
            </a:r>
            <a:endParaRPr lang="en-US" altLang="en-US" smtClean="0"/>
          </a:p>
          <a:p>
            <a:pPr eaLnBrk="1" hangingPunct="1"/>
            <a:r>
              <a:rPr lang="en-US" altLang="en-US" smtClean="0"/>
              <a:t>Or both?</a:t>
            </a:r>
          </a:p>
          <a:p>
            <a:pPr eaLnBrk="1" hangingPunct="1"/>
            <a:endParaRPr lang="en-US"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p:txBody>
          <a:bodyPr/>
          <a:lstStyle/>
          <a:p>
            <a:pPr eaLnBrk="1" hangingPunct="1"/>
            <a:r>
              <a:rPr lang="en-US" altLang="en-US" smtClean="0"/>
              <a:t>Occurrence of Conflict, Continued</a:t>
            </a:r>
          </a:p>
        </p:txBody>
      </p:sp>
      <p:sp>
        <p:nvSpPr>
          <p:cNvPr id="19459" name="Rectangle 1027"/>
          <p:cNvSpPr>
            <a:spLocks noGrp="1" noChangeArrowheads="1"/>
          </p:cNvSpPr>
          <p:nvPr>
            <p:ph type="body" idx="1"/>
          </p:nvPr>
        </p:nvSpPr>
        <p:spPr/>
        <p:txBody>
          <a:bodyPr/>
          <a:lstStyle/>
          <a:p>
            <a:pPr eaLnBrk="1" hangingPunct="1"/>
            <a:r>
              <a:rPr lang="en-US" altLang="en-US" sz="2800" smtClean="0"/>
              <a:t>Personality differences in conflict</a:t>
            </a:r>
          </a:p>
          <a:p>
            <a:pPr lvl="1" eaLnBrk="1" hangingPunct="1"/>
            <a:r>
              <a:rPr lang="en-US" altLang="en-US" sz="2400" smtClean="0"/>
              <a:t>Do some people experience more conflict than others?</a:t>
            </a:r>
          </a:p>
          <a:p>
            <a:pPr lvl="1" eaLnBrk="1" hangingPunct="1"/>
            <a:r>
              <a:rPr lang="en-US" altLang="en-US" sz="2400" smtClean="0"/>
              <a:t>Do some people interpret conflict differently?</a:t>
            </a:r>
          </a:p>
          <a:p>
            <a:pPr lvl="1" eaLnBrk="1" hangingPunct="1"/>
            <a:r>
              <a:rPr lang="en-US" altLang="en-US" sz="2400" smtClean="0"/>
              <a:t>Do some people react differently to conflict?</a:t>
            </a:r>
          </a:p>
          <a:p>
            <a:pPr eaLnBrk="1" hangingPunct="1"/>
            <a:r>
              <a:rPr lang="en-US" altLang="en-US" sz="2800" smtClean="0"/>
              <a:t>Gender differences in conflict</a:t>
            </a:r>
          </a:p>
          <a:p>
            <a:pPr lvl="1" eaLnBrk="1" hangingPunct="1"/>
            <a:r>
              <a:rPr lang="en-US" altLang="en-US" sz="2400" smtClean="0"/>
              <a:t>Do women or men experience more conflict?</a:t>
            </a:r>
          </a:p>
          <a:p>
            <a:pPr lvl="1" eaLnBrk="1" hangingPunct="1"/>
            <a:r>
              <a:rPr lang="en-US" altLang="en-US" sz="2400" smtClean="0"/>
              <a:t>Do women and men experience different kinds of conflict?</a:t>
            </a:r>
          </a:p>
          <a:p>
            <a:pPr lvl="1" eaLnBrk="1" hangingPunct="1"/>
            <a:r>
              <a:rPr lang="en-US" altLang="en-US" sz="2400" smtClean="0"/>
              <a:t>Do women and men react differently to conflict?</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3264</TotalTime>
  <Words>3892</Words>
  <Application>Microsoft Office PowerPoint</Application>
  <PresentationFormat>On-screen Show (4:3)</PresentationFormat>
  <Paragraphs>196</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Times New Roman</vt:lpstr>
      <vt:lpstr>Arial</vt:lpstr>
      <vt:lpstr>Wingdings</vt:lpstr>
      <vt:lpstr>Tahoma</vt:lpstr>
      <vt:lpstr>Default Design</vt:lpstr>
      <vt:lpstr>Work-life Balance</vt:lpstr>
      <vt:lpstr>Lesson Objectives</vt:lpstr>
      <vt:lpstr>Why Is Studying Work-life Balance Important?</vt:lpstr>
      <vt:lpstr>Why Is Studying Work-life Balance Important? (Hidden Slide With Additional Speaker Notes)</vt:lpstr>
      <vt:lpstr>Roles and Work-life Balance</vt:lpstr>
      <vt:lpstr>Roles and Work-life Balance, Continued</vt:lpstr>
      <vt:lpstr>Conflict Between Work and Non-work Roles</vt:lpstr>
      <vt:lpstr>Occurrence of Conflict</vt:lpstr>
      <vt:lpstr>Occurrence of Conflict, Continued</vt:lpstr>
      <vt:lpstr>Occurrence of Conflict, Continued (Hidden Slide With Additional Speaker Notes)</vt:lpstr>
      <vt:lpstr>Benefits of Multiple Roles</vt:lpstr>
      <vt:lpstr>How Are Multiple Roles Beneficial?</vt:lpstr>
      <vt:lpstr>Conflict Vs. Benefit</vt:lpstr>
      <vt:lpstr>How Might I/O Psychologists Help Organizations and Employees With Balance?</vt:lpstr>
      <vt:lpstr>Class Discussion: What Are Your Expectations?</vt:lpstr>
      <vt:lpstr>Work-life Balance Exercise #1</vt:lpstr>
      <vt:lpstr>Work-life Balance Exercise #2</vt:lpstr>
      <vt:lpstr>Lesson Objectives Review</vt:lpstr>
      <vt:lpstr>Instructor 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I/O Research</dc:title>
  <dc:creator>Carrie A. Bulger</dc:creator>
  <cp:lastModifiedBy>Jayne Tegge</cp:lastModifiedBy>
  <cp:revision>18</cp:revision>
  <dcterms:created xsi:type="dcterms:W3CDTF">2002-03-14T17:11:21Z</dcterms:created>
  <dcterms:modified xsi:type="dcterms:W3CDTF">2015-08-06T21:16:34Z</dcterms:modified>
</cp:coreProperties>
</file>