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76" r:id="rId4"/>
    <p:sldId id="258" r:id="rId5"/>
    <p:sldId id="270" r:id="rId6"/>
    <p:sldId id="277" r:id="rId7"/>
    <p:sldId id="269" r:id="rId8"/>
    <p:sldId id="272" r:id="rId9"/>
    <p:sldId id="259" r:id="rId10"/>
    <p:sldId id="267" r:id="rId11"/>
    <p:sldId id="278" r:id="rId12"/>
    <p:sldId id="260" r:id="rId13"/>
    <p:sldId id="274" r:id="rId14"/>
    <p:sldId id="261" r:id="rId15"/>
    <p:sldId id="275" r:id="rId16"/>
    <p:sldId id="262" r:id="rId17"/>
    <p:sldId id="263" r:id="rId18"/>
    <p:sldId id="266" r:id="rId19"/>
  </p:sldIdLst>
  <p:sldSz cx="9144000" cy="6858000" type="letter"/>
  <p:notesSz cx="6858000" cy="9144000"/>
  <p:defaultTextStyle>
    <a:defPPr>
      <a:defRPr lang="en-US"/>
    </a:defPPr>
    <a:lvl1pPr algn="l" rtl="0" eaLnBrk="0" fontAlgn="base" hangingPunct="0">
      <a:spcBef>
        <a:spcPct val="30000"/>
      </a:spcBef>
      <a:spcAft>
        <a:spcPct val="0"/>
      </a:spcAft>
      <a:defRPr sz="9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9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9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9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900" kern="1200">
        <a:solidFill>
          <a:schemeClr val="tx1"/>
        </a:solidFill>
        <a:latin typeface="Arial" panose="020B0604020202020204" pitchFamily="34" charset="0"/>
        <a:ea typeface="+mn-ea"/>
        <a:cs typeface="+mn-cs"/>
      </a:defRPr>
    </a:lvl5pPr>
    <a:lvl6pPr marL="2286000" algn="l" defTabSz="914400" rtl="0" eaLnBrk="1" latinLnBrk="0" hangingPunct="1">
      <a:defRPr sz="900" kern="1200">
        <a:solidFill>
          <a:schemeClr val="tx1"/>
        </a:solidFill>
        <a:latin typeface="Arial" panose="020B0604020202020204" pitchFamily="34" charset="0"/>
        <a:ea typeface="+mn-ea"/>
        <a:cs typeface="+mn-cs"/>
      </a:defRPr>
    </a:lvl6pPr>
    <a:lvl7pPr marL="2743200" algn="l" defTabSz="914400" rtl="0" eaLnBrk="1" latinLnBrk="0" hangingPunct="1">
      <a:defRPr sz="900" kern="1200">
        <a:solidFill>
          <a:schemeClr val="tx1"/>
        </a:solidFill>
        <a:latin typeface="Arial" panose="020B0604020202020204" pitchFamily="34" charset="0"/>
        <a:ea typeface="+mn-ea"/>
        <a:cs typeface="+mn-cs"/>
      </a:defRPr>
    </a:lvl7pPr>
    <a:lvl8pPr marL="3200400" algn="l" defTabSz="914400" rtl="0" eaLnBrk="1" latinLnBrk="0" hangingPunct="1">
      <a:defRPr sz="900" kern="1200">
        <a:solidFill>
          <a:schemeClr val="tx1"/>
        </a:solidFill>
        <a:latin typeface="Arial" panose="020B0604020202020204" pitchFamily="34" charset="0"/>
        <a:ea typeface="+mn-ea"/>
        <a:cs typeface="+mn-cs"/>
      </a:defRPr>
    </a:lvl8pPr>
    <a:lvl9pPr marL="3657600" algn="l" defTabSz="914400" rtl="0" eaLnBrk="1" latinLnBrk="0" hangingPunct="1">
      <a:defRPr sz="9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625" autoAdjust="0"/>
    <p:restoredTop sz="58444" autoAdjust="0"/>
  </p:normalViewPr>
  <p:slideViewPr>
    <p:cSldViewPr>
      <p:cViewPr varScale="1">
        <p:scale>
          <a:sx n="48" d="100"/>
          <a:sy n="48" d="100"/>
        </p:scale>
        <p:origin x="1450"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66" d="100"/>
          <a:sy n="66" d="100"/>
        </p:scale>
        <p:origin x="-936" y="-6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spcBef>
                <a:spcPct val="0"/>
              </a:spcBef>
              <a:defRPr sz="1000" i="1">
                <a:latin typeface="Times New Roman" panose="02020603050405020304" pitchFamily="18" charset="0"/>
              </a:defRPr>
            </a:lvl1pPr>
          </a:lstStyle>
          <a:p>
            <a:endParaRPr lang="en-US" altLang="en-US"/>
          </a:p>
        </p:txBody>
      </p:sp>
      <p:sp>
        <p:nvSpPr>
          <p:cNvPr id="307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lgn="r">
              <a:spcBef>
                <a:spcPct val="0"/>
              </a:spcBef>
              <a:defRPr sz="1000" i="1">
                <a:latin typeface="Times New Roman" panose="02020603050405020304" pitchFamily="18" charset="0"/>
              </a:defRPr>
            </a:lvl1pPr>
          </a:lstStyle>
          <a:p>
            <a:endParaRPr lang="en-US" altLang="en-US"/>
          </a:p>
        </p:txBody>
      </p:sp>
      <p:sp>
        <p:nvSpPr>
          <p:cNvPr id="307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spcBef>
                <a:spcPct val="0"/>
              </a:spcBef>
              <a:defRPr sz="1000" i="1">
                <a:latin typeface="Times New Roman" panose="02020603050405020304" pitchFamily="18" charset="0"/>
              </a:defRPr>
            </a:lvl1pPr>
          </a:lstStyle>
          <a:p>
            <a:endParaRPr lang="en-US" altLang="en-US"/>
          </a:p>
        </p:txBody>
      </p:sp>
      <p:sp>
        <p:nvSpPr>
          <p:cNvPr id="307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lgn="r">
              <a:spcBef>
                <a:spcPct val="0"/>
              </a:spcBef>
              <a:defRPr sz="1000" i="1">
                <a:latin typeface="Times New Roman" panose="02020603050405020304" pitchFamily="18" charset="0"/>
              </a:defRPr>
            </a:lvl1pPr>
          </a:lstStyle>
          <a:p>
            <a:fld id="{909F3C57-27E6-44CE-A8C7-4521555607E8}" type="slidenum">
              <a:rPr lang="en-US" altLang="en-US"/>
              <a:pPr/>
              <a:t>‹#›</a:t>
            </a:fld>
            <a:endParaRPr lang="en-US" altLang="en-US"/>
          </a:p>
        </p:txBody>
      </p:sp>
    </p:spTree>
    <p:extLst>
      <p:ext uri="{BB962C8B-B14F-4D97-AF65-F5344CB8AC3E}">
        <p14:creationId xmlns:p14="http://schemas.microsoft.com/office/powerpoint/2010/main" val="17737502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spcBef>
                <a:spcPct val="0"/>
              </a:spcBef>
              <a:defRPr sz="1000" i="1">
                <a:latin typeface="Times New Roman" panose="02020603050405020304" pitchFamily="18" charset="0"/>
              </a:defRPr>
            </a:lvl1pPr>
          </a:lstStyle>
          <a:p>
            <a:endParaRPr lang="en-US" altLang="en-US"/>
          </a:p>
        </p:txBody>
      </p:sp>
      <p:sp>
        <p:nvSpPr>
          <p:cNvPr id="205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lgn="r">
              <a:spcBef>
                <a:spcPct val="0"/>
              </a:spcBef>
              <a:defRPr sz="1000" i="1">
                <a:latin typeface="Times New Roman" panose="02020603050405020304" pitchFamily="18" charset="0"/>
              </a:defRPr>
            </a:lvl1pPr>
          </a:lstStyle>
          <a:p>
            <a:endParaRPr lang="en-US" altLang="en-US"/>
          </a:p>
        </p:txBody>
      </p:sp>
      <p:sp>
        <p:nvSpPr>
          <p:cNvPr id="2052" name="Rectangle 4"/>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spcBef>
                <a:spcPct val="0"/>
              </a:spcBef>
              <a:defRPr sz="1000" i="1">
                <a:latin typeface="Times New Roman" panose="02020603050405020304" pitchFamily="18" charset="0"/>
              </a:defRPr>
            </a:lvl1pPr>
          </a:lstStyle>
          <a:p>
            <a:endParaRPr lang="en-US" altLang="en-US"/>
          </a:p>
        </p:txBody>
      </p:sp>
      <p:sp>
        <p:nvSpPr>
          <p:cNvPr id="2053" name="Rectangle 5"/>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lgn="r">
              <a:spcBef>
                <a:spcPct val="0"/>
              </a:spcBef>
              <a:defRPr sz="1000" i="1">
                <a:latin typeface="Times New Roman" panose="02020603050405020304" pitchFamily="18" charset="0"/>
              </a:defRPr>
            </a:lvl1pPr>
          </a:lstStyle>
          <a:p>
            <a:fld id="{399FA168-802C-40FD-9C0B-40407677CD45}" type="slidenum">
              <a:rPr lang="en-US" altLang="en-US"/>
              <a:pPr/>
              <a:t>‹#›</a:t>
            </a:fld>
            <a:endParaRPr lang="en-US" altLang="en-US"/>
          </a:p>
        </p:txBody>
      </p:sp>
      <p:sp>
        <p:nvSpPr>
          <p:cNvPr id="2054" name="Rectangle 6"/>
          <p:cNvSpPr>
            <a:spLocks noChangeArrowheads="1" noTextEdit="1"/>
          </p:cNvSpPr>
          <p:nvPr>
            <p:ph type="sldImg" idx="2"/>
          </p:nvPr>
        </p:nvSpPr>
        <p:spPr bwMode="auto">
          <a:xfrm>
            <a:off x="1676400" y="533400"/>
            <a:ext cx="2819400" cy="1981200"/>
          </a:xfrm>
          <a:prstGeom prst="rect">
            <a:avLst/>
          </a:prstGeom>
          <a:no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5" name="Rectangle 7"/>
          <p:cNvSpPr>
            <a:spLocks noGrp="1" noChangeArrowheads="1"/>
          </p:cNvSpPr>
          <p:nvPr>
            <p:ph type="body" sz="quarter" idx="3"/>
          </p:nvPr>
        </p:nvSpPr>
        <p:spPr bwMode="auto">
          <a:xfrm>
            <a:off x="533400" y="2590800"/>
            <a:ext cx="5410200" cy="601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extLst>
      <p:ext uri="{BB962C8B-B14F-4D97-AF65-F5344CB8AC3E}">
        <p14:creationId xmlns:p14="http://schemas.microsoft.com/office/powerpoint/2010/main" val="37200628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9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9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9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9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9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5"/>
          <p:cNvSpPr>
            <a:spLocks noGrp="1" noChangeArrowheads="1"/>
          </p:cNvSpPr>
          <p:nvPr>
            <p:ph type="sldNum" sz="quarter" idx="5"/>
          </p:nvPr>
        </p:nvSpPr>
        <p:spPr>
          <a:ln/>
        </p:spPr>
        <p:txBody>
          <a:bodyPr/>
          <a:lstStyle/>
          <a:p>
            <a:fld id="{E26358DC-FF21-4B9C-B25A-2B29C3A2A06E}" type="slidenum">
              <a:rPr lang="en-US" altLang="en-US"/>
              <a:pPr/>
              <a:t>1</a:t>
            </a:fld>
            <a:endParaRPr lang="en-US" altLang="en-US"/>
          </a:p>
        </p:txBody>
      </p:sp>
      <p:sp>
        <p:nvSpPr>
          <p:cNvPr id="5122"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3"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4"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5" name="Rectangle 5"/>
          <p:cNvSpPr>
            <a:spLocks noChangeArrowheads="1" noTextEdit="1"/>
          </p:cNvSpPr>
          <p:nvPr>
            <p:ph type="sldImg"/>
          </p:nvPr>
        </p:nvSpPr>
        <p:spPr>
          <a:xfrm>
            <a:off x="1765300" y="533400"/>
            <a:ext cx="2641600" cy="1981200"/>
          </a:xfrm>
          <a:ln cap="flat"/>
        </p:spPr>
      </p:sp>
      <p:sp>
        <p:nvSpPr>
          <p:cNvPr id="5126" name="Rectangle 6"/>
          <p:cNvSpPr>
            <a:spLocks noGrp="1" noChangeArrowheads="1"/>
          </p:cNvSpPr>
          <p:nvPr>
            <p:ph type="body" idx="1"/>
          </p:nvPr>
        </p:nvSpPr>
        <p:spPr>
          <a:ln/>
        </p:spPr>
        <p:txBody>
          <a:bodyPr/>
          <a:lstStyle/>
          <a:p>
            <a:endParaRPr lang="en-US" altLang="en-US"/>
          </a:p>
        </p:txBody>
      </p:sp>
      <p:sp>
        <p:nvSpPr>
          <p:cNvPr id="5127" name="Rectangle 7"/>
          <p:cNvSpPr>
            <a:spLocks noChangeArrowheads="1"/>
          </p:cNvSpPr>
          <p:nvPr/>
        </p:nvSpPr>
        <p:spPr bwMode="auto">
          <a:xfrm>
            <a:off x="1597025"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pPr>
            <a:r>
              <a:rPr lang="en-US" altLang="en-US" sz="1400">
                <a:solidFill>
                  <a:schemeClr val="tx2"/>
                </a:solidFill>
                <a:latin typeface="Arial Narrow" panose="020B0606020202030204" pitchFamily="34" charset="0"/>
              </a:rPr>
              <a:t>Prepared by the Society for Industrial and Organizational Psychology - SIOP</a:t>
            </a:r>
          </a:p>
        </p:txBody>
      </p:sp>
      <p:sp>
        <p:nvSpPr>
          <p:cNvPr id="5128" name="Rectangle 8"/>
          <p:cNvSpPr>
            <a:spLocks noChangeArrowheads="1"/>
          </p:cNvSpPr>
          <p:nvPr/>
        </p:nvSpPr>
        <p:spPr bwMode="auto">
          <a:xfrm>
            <a:off x="1597025"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pPr>
            <a:r>
              <a:rPr lang="en-US" altLang="en-US" sz="1400">
                <a:solidFill>
                  <a:schemeClr val="tx2"/>
                </a:solidFill>
                <a:latin typeface="Arial Narrow" panose="020B0606020202030204" pitchFamily="34" charset="0"/>
              </a:rPr>
              <a:t>Prepared by the Society for Industrial and Organizational Psychology - SIOP</a:t>
            </a:r>
          </a:p>
        </p:txBody>
      </p:sp>
      <p:sp>
        <p:nvSpPr>
          <p:cNvPr id="5129" name="Rectangle 9"/>
          <p:cNvSpPr>
            <a:spLocks noChangeArrowheads="1"/>
          </p:cNvSpPr>
          <p:nvPr/>
        </p:nvSpPr>
        <p:spPr bwMode="auto">
          <a:xfrm>
            <a:off x="1597025"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pPr>
            <a:r>
              <a:rPr lang="en-US" altLang="en-US" sz="1400">
                <a:solidFill>
                  <a:schemeClr val="tx2"/>
                </a:solidFill>
                <a:latin typeface="Arial Narrow" panose="020B0606020202030204" pitchFamily="34" charset="0"/>
              </a:rPr>
              <a:t>Prepared by the Society for Industrial and Organizational Psychology - SIOP</a:t>
            </a:r>
          </a:p>
        </p:txBody>
      </p:sp>
    </p:spTree>
    <p:extLst>
      <p:ext uri="{BB962C8B-B14F-4D97-AF65-F5344CB8AC3E}">
        <p14:creationId xmlns:p14="http://schemas.microsoft.com/office/powerpoint/2010/main" val="2904226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Grp="1" noChangeArrowheads="1"/>
          </p:cNvSpPr>
          <p:nvPr>
            <p:ph type="sldNum" sz="quarter" idx="5"/>
          </p:nvPr>
        </p:nvSpPr>
        <p:spPr>
          <a:ln/>
        </p:spPr>
        <p:txBody>
          <a:bodyPr/>
          <a:lstStyle/>
          <a:p>
            <a:fld id="{FEDADB4A-240F-447C-8BB4-D66A9F885EBC}" type="slidenum">
              <a:rPr lang="en-US" altLang="en-US"/>
              <a:pPr/>
              <a:t>10</a:t>
            </a:fld>
            <a:endParaRPr lang="en-US" altLang="en-US"/>
          </a:p>
        </p:txBody>
      </p:sp>
      <p:sp>
        <p:nvSpPr>
          <p:cNvPr id="27650"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51"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52"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53" name="Rectangle 5"/>
          <p:cNvSpPr>
            <a:spLocks noChangeArrowheads="1" noTextEdit="1"/>
          </p:cNvSpPr>
          <p:nvPr>
            <p:ph type="sldImg"/>
          </p:nvPr>
        </p:nvSpPr>
        <p:spPr>
          <a:xfrm>
            <a:off x="1765300" y="533400"/>
            <a:ext cx="2641600" cy="1981200"/>
          </a:xfrm>
          <a:ln cap="flat"/>
        </p:spPr>
      </p:sp>
      <p:sp>
        <p:nvSpPr>
          <p:cNvPr id="27654" name="Rectangle 6"/>
          <p:cNvSpPr>
            <a:spLocks noGrp="1" noChangeArrowheads="1"/>
          </p:cNvSpPr>
          <p:nvPr>
            <p:ph type="body" idx="1"/>
          </p:nvPr>
        </p:nvSpPr>
        <p:spPr>
          <a:xfrm>
            <a:off x="685800" y="4343400"/>
            <a:ext cx="5562600" cy="4114800"/>
          </a:xfrm>
          <a:noFill/>
          <a:ln/>
        </p:spPr>
        <p:txBody>
          <a:bodyPr/>
          <a:lstStyle/>
          <a:p>
            <a:r>
              <a:rPr lang="en-US" altLang="en-US"/>
              <a:t>	Although from the discussion so far, it may seem that selection methods are designed, developed, and implemented as stand alone processes.  The more typical practice is to combine measures used for selection purposes, gradually weeding out those applicants with little potential for job success.</a:t>
            </a:r>
          </a:p>
          <a:p>
            <a:r>
              <a:rPr lang="en-US" altLang="en-US"/>
              <a:t>	A typical selection process is depicted above.  At each step, applicants deemed unsuitable or who are less likely to be successful if placed in the job are dropped from the process. These multiple steps are sometimes referred to as hurdles.</a:t>
            </a:r>
          </a:p>
          <a:p>
            <a:r>
              <a:rPr lang="en-US" altLang="en-US"/>
              <a:t>	The advantages and disadvantages of such multiple step processes deserve attention at this point.  Advantages include early identification of applicants who are wholly unsuited for the target job.  Such early identification prevents both the organization and the individual from having to endure a lengthy and involved selection process only to later find that there is no match for this job.  In addition, multiple methods of selection allow the organization to gather a range of information about job qualifications sufficient to make a high quality decision.  No individual measure will perfectly predict performance; therefore, combining methods helps to reduce the effect of error or inaccuracy in any one individual measure.</a:t>
            </a:r>
          </a:p>
          <a:p>
            <a:r>
              <a:rPr lang="en-US" altLang="en-US"/>
              <a:t>	Disadvantages revolve around the time required to collect information at these various stages.  Some organizational selection processes can take months to come to a final conclusion about applicant hiring.  These long time frames may mean that an organization will lose their most highly desired applicants to another opportunity:  those who are in most demand often have several choices of positions.  </a:t>
            </a:r>
          </a:p>
          <a:p>
            <a:r>
              <a:rPr lang="en-US" altLang="en-US"/>
              <a:t>	</a:t>
            </a:r>
          </a:p>
        </p:txBody>
      </p:sp>
    </p:spTree>
    <p:extLst>
      <p:ext uri="{BB962C8B-B14F-4D97-AF65-F5344CB8AC3E}">
        <p14:creationId xmlns:p14="http://schemas.microsoft.com/office/powerpoint/2010/main" val="24180845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sldNum" sz="quarter" idx="5"/>
          </p:nvPr>
        </p:nvSpPr>
        <p:spPr>
          <a:ln/>
        </p:spPr>
        <p:txBody>
          <a:bodyPr/>
          <a:lstStyle/>
          <a:p>
            <a:fld id="{D7104E6E-ACA9-4A93-9CB5-C067E0015F5C}" type="slidenum">
              <a:rPr lang="en-US" altLang="en-US"/>
              <a:pPr/>
              <a:t>11</a:t>
            </a:fld>
            <a:endParaRPr lang="en-US" altLang="en-US"/>
          </a:p>
        </p:txBody>
      </p:sp>
      <p:sp>
        <p:nvSpPr>
          <p:cNvPr id="51202" name="Rectangle 2"/>
          <p:cNvSpPr>
            <a:spLocks noChangeArrowheads="1" noTextEdit="1"/>
          </p:cNvSpPr>
          <p:nvPr>
            <p:ph type="sldImg"/>
          </p:nvPr>
        </p:nvSpPr>
        <p:spPr>
          <a:xfrm>
            <a:off x="1765300" y="533400"/>
            <a:ext cx="2641600" cy="1981200"/>
          </a:xfrm>
          <a:ln/>
        </p:spPr>
      </p:sp>
      <p:sp>
        <p:nvSpPr>
          <p:cNvPr id="51203" name="Rectangle 3"/>
          <p:cNvSpPr>
            <a:spLocks noGrp="1" noChangeArrowheads="1"/>
          </p:cNvSpPr>
          <p:nvPr>
            <p:ph type="body" idx="1"/>
          </p:nvPr>
        </p:nvSpPr>
        <p:spPr/>
        <p:txBody>
          <a:bodyPr/>
          <a:lstStyle/>
          <a:p>
            <a:r>
              <a:rPr lang="en-US" altLang="en-US" sz="800"/>
              <a:t>	In designing any selection system, like the one depicted above, there are multiple points at which the researcher, I/O psychologists, must make critical judgments about the manner in which measurement instruments should be used in the decision making process.  </a:t>
            </a:r>
          </a:p>
          <a:p>
            <a:r>
              <a:rPr lang="en-US" altLang="en-US" sz="800"/>
              <a:t>	If multiple measures are designed, developed, or identified, the researcher must determine how different measures will be combined in coming to a final decision.  Tests could be treated as multiple hurdles as described above such that the applicant must meet or surpass some minimal level on each test to progress in the selection process.  Alternatively, test results could be combined such that each test contributes to an overall evaluation upon which the final decision is made.  Either approach requires certain decisions about the use of the information derived from the test.  </a:t>
            </a:r>
          </a:p>
          <a:p>
            <a:r>
              <a:rPr lang="en-US" altLang="en-US" sz="800"/>
              <a:t>	If tests are to be used as hurdles to selection, the researchers must determine the appropriate point at which the applicant would be considered unqualified and would not be invited to continue.  Establishing such cut scores or passing standards must be supported by research evidence that the point at which the cut is set delineates that point in the distribution of performance where those below the cut are unlikely to be even “minimally successful” in the job while those above the cut point are more likely to be successful.  A great deal of psychological research is aimed at developing methods for identifying that point in the distribution of test performance.  Such methods include using predictor/criterion relationships, using subject matter expert judgment regarding test content, and/or using normative data regarding test performance.  All such methods are designed to improve the quality of the decisions made regarding where the most appropriate cut point should be set.</a:t>
            </a:r>
          </a:p>
          <a:p>
            <a:r>
              <a:rPr lang="en-US" altLang="en-US" sz="800"/>
              <a:t>	If measurements are to be combined in arriving at an overall or composite score for use in making a selection decision (whether or not a cut score is established on that composite), researchers must determine how different predictors should be combined and weighted in calculating the composite score.  These models are referred to as “compensatory” because superior performance or high scores on one measure can “make up for” or compensate for poor performance on another measure.  Again, researchers may take many approaches to determining the appropriate combination or weighting of different selection measures.  Some researchers advocate a simple unit weighting of different selection measures given research evidence that prediction is not vastly improved by more complex weighting strategies.  In other situations, job analysis information is used to determine the relative importance of different measures to predicting job success.  For example, measures that are designed to tap many KSAs critical for job success might be given more weight than measures of relatively minor job requirements.</a:t>
            </a:r>
          </a:p>
          <a:p>
            <a:r>
              <a:rPr lang="en-US" altLang="en-US" sz="800"/>
              <a:t>	Still another set of decisions involves determining the sequencing of the selection process.  Should interviews, which are time and labor intensive both for the applicant and for the organization, be used as a first hurdle or should less costly measures be applied in the first steps of the selection process?  Practical considerations such as time and effort are often considered in combination with the quality of available selection measures to aid in making these decisions.</a:t>
            </a:r>
          </a:p>
          <a:p>
            <a:r>
              <a:rPr lang="en-US" altLang="en-US" sz="800"/>
              <a:t>	Finally, researchers need to design and develop appropriate methods for administering the selection process.  Many, if not most, selection instruments rely upon a set of standardized or structured processes to ensure high quality and comparable results are obtained from all applicants.  Many selection systems are derailed by inadequate administration of the process.  The researcher must consider when, how, and who will be involved in administering the selection process, how those individuals will be trained to understand their role and apply it consistently, and how results will be captured and maintained for future use in documenting and evaluating the selection decisions made.</a:t>
            </a:r>
          </a:p>
          <a:p>
            <a:r>
              <a:rPr lang="en-US" altLang="en-US" sz="800"/>
              <a:t>	Developing a selection system involves both good judgment and a sound basis in good research.  I/O psychologists are both trained to understand these various issues and to develop and research methods by which improvements to both the process and the contents of a selection system are possible.</a:t>
            </a:r>
          </a:p>
        </p:txBody>
      </p:sp>
    </p:spTree>
    <p:extLst>
      <p:ext uri="{BB962C8B-B14F-4D97-AF65-F5344CB8AC3E}">
        <p14:creationId xmlns:p14="http://schemas.microsoft.com/office/powerpoint/2010/main" val="31384171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Grp="1" noChangeArrowheads="1"/>
          </p:cNvSpPr>
          <p:nvPr>
            <p:ph type="sldNum" sz="quarter" idx="5"/>
          </p:nvPr>
        </p:nvSpPr>
        <p:spPr>
          <a:ln/>
        </p:spPr>
        <p:txBody>
          <a:bodyPr/>
          <a:lstStyle/>
          <a:p>
            <a:fld id="{CC494B7F-D883-4057-A430-ED616D51A8F7}" type="slidenum">
              <a:rPr lang="en-US" altLang="en-US"/>
              <a:pPr/>
              <a:t>12</a:t>
            </a:fld>
            <a:endParaRPr lang="en-US" altLang="en-US"/>
          </a:p>
        </p:txBody>
      </p:sp>
      <p:sp>
        <p:nvSpPr>
          <p:cNvPr id="13314"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5"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6"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7" name="Rectangle 5"/>
          <p:cNvSpPr>
            <a:spLocks noChangeArrowheads="1" noTextEdit="1"/>
          </p:cNvSpPr>
          <p:nvPr>
            <p:ph type="sldImg"/>
          </p:nvPr>
        </p:nvSpPr>
        <p:spPr>
          <a:xfrm>
            <a:off x="1765300" y="533400"/>
            <a:ext cx="2641600" cy="1981200"/>
          </a:xfrm>
          <a:ln cap="flat"/>
        </p:spPr>
      </p:sp>
      <p:sp>
        <p:nvSpPr>
          <p:cNvPr id="13318" name="Rectangle 6"/>
          <p:cNvSpPr>
            <a:spLocks noGrp="1" noChangeArrowheads="1"/>
          </p:cNvSpPr>
          <p:nvPr>
            <p:ph type="body" idx="1"/>
          </p:nvPr>
        </p:nvSpPr>
        <p:spPr>
          <a:xfrm>
            <a:off x="381000" y="4343400"/>
            <a:ext cx="6019800" cy="4191000"/>
          </a:xfrm>
          <a:noFill/>
          <a:ln/>
        </p:spPr>
        <p:txBody>
          <a:bodyPr/>
          <a:lstStyle/>
          <a:p>
            <a:r>
              <a:rPr lang="en-US" altLang="en-US" sz="800"/>
              <a:t>     Selection, and testing in general, is one area of I/O psychology in which federal law and regulation are heavily influential in the definition and development of accepted practice.  Many of these laws and regulations impact others areas of human resources and more generally psychological practice; however, selection decisions have received the greatest attention, especially early in the history of what has become known as Equal Employment Opportunity (EEO) litigation.  </a:t>
            </a:r>
          </a:p>
          <a:p>
            <a:r>
              <a:rPr lang="en-US" altLang="en-US" sz="800"/>
              <a:t>	EEO laws are federal laws or executive orders whose purpose is the elimination of discrimination in human resources decisions.  Each of these laws and regulations serve to protect citizens from discrimination based on certain specific personal (and non job-related) characteristics such as sex, race, color, religion etc..  Other laws and regulations govern protections against discrimination based upon sex in pay decisions (Equal Pay Act, 1963), age (Age Discrimination in Employment Act of 1967), or physical or mental disability (Americans with Disabilities Act, 1990).  Executive Order 11246 specifically addresses civil rights protections for government contractors.  The Office of Federal Contract Compliance Programs (OFCCP) has oversight responsibility for Executive Order 11246.  Most of these other laws and regulations, in particular the EEOC Uniform Guidelines, emerged as a result of litigation brought against specific selection systems in the early 1960’s and later.  (</a:t>
            </a:r>
            <a:r>
              <a:rPr lang="en-US" altLang="en-US" sz="800" i="1"/>
              <a:t>A fuller discussion of case law can be found on the next slide).</a:t>
            </a:r>
            <a:endParaRPr lang="en-US" altLang="en-US" sz="800"/>
          </a:p>
          <a:p>
            <a:r>
              <a:rPr lang="en-US" altLang="en-US" sz="800"/>
              <a:t>	These laws and regulations make it unlawful for organizations to base their human resource decision making on non job-relevant characteristics and require that where the effect of a selection process limits the number of individuals hired representing specific groups, the organization must justify that selection measure on the basis of its relationship to job performance.  In other words, the organization must establish the validity of the selection measure for predicting job success.</a:t>
            </a:r>
          </a:p>
          <a:p>
            <a:r>
              <a:rPr lang="en-US" altLang="en-US" sz="800"/>
              <a:t>	To enforce these laws and regulations (with the notable exception of Executive Order 11246) the Equal Employment Opportunity Commission was established in 1965.  This federal commission acts in response to charges filed by individuals alleging discrimination based on non-job relevant characteristics. </a:t>
            </a:r>
          </a:p>
          <a:p>
            <a:r>
              <a:rPr lang="en-US" altLang="en-US" sz="800"/>
              <a:t>	In 1978, the EEOC in conjunction with other regulatory agencies (e.g., Department of Labor, Office of Federal Contract and Compliance Programs [OFCCP]) published guidelines describing what evidence will be considered in judging discrimination and how an employer may defend a selection system based upon research as to the quality or validity of the measures taken.</a:t>
            </a:r>
          </a:p>
          <a:p>
            <a:r>
              <a:rPr lang="en-US" altLang="en-US" sz="800"/>
              <a:t>	In addition to these federal laws and regulations, I/O psychologists working in selection must operate within the the guidelines established by state laws and statutes covering discrimination in employment.  In designing selection systems, I/O psychologists are also guided by scientific principles published by such organizations as the Society for Industrial and Organizational Psychology as expressed in the </a:t>
            </a:r>
            <a:r>
              <a:rPr lang="en-US" altLang="en-US" sz="800" i="1">
                <a:solidFill>
                  <a:srgbClr val="000000"/>
                </a:solidFill>
              </a:rPr>
              <a:t>Principles for the Validation and Use of Personnel Selection Procedures, </a:t>
            </a:r>
            <a:r>
              <a:rPr lang="en-US" altLang="en-US" sz="800">
                <a:solidFill>
                  <a:srgbClr val="000000"/>
                </a:solidFill>
              </a:rPr>
              <a:t>now in its third edition published in (1987) and currently under review for further revision, and a joint publication by the American Educational Research Association (AERA), American Psychological Association, and the National Council on Measurement in Education (NCME) as defined in the </a:t>
            </a:r>
            <a:r>
              <a:rPr lang="en-US" altLang="en-US" sz="800" i="1">
                <a:solidFill>
                  <a:srgbClr val="000000"/>
                </a:solidFill>
              </a:rPr>
              <a:t>Standards for Educational and Psychological Testing most </a:t>
            </a:r>
            <a:r>
              <a:rPr lang="en-US" altLang="en-US" sz="800">
                <a:solidFill>
                  <a:srgbClr val="000000"/>
                </a:solidFill>
              </a:rPr>
              <a:t>recently revised in 1999.</a:t>
            </a:r>
          </a:p>
          <a:p>
            <a:endParaRPr lang="en-US" altLang="en-US" sz="800">
              <a:solidFill>
                <a:srgbClr val="000000"/>
              </a:solidFill>
            </a:endParaRPr>
          </a:p>
          <a:p>
            <a:r>
              <a:rPr lang="en-US" altLang="en-US" sz="800"/>
              <a:t>Note to instructor:  This information pertains to United States laws and regulations only.  For instructors outside the U.S., it is recommended that this information be modified for the applicable laws, regulations and/or case law relevant to your environment.  </a:t>
            </a:r>
          </a:p>
          <a:p>
            <a:r>
              <a:rPr lang="en-US" altLang="en-US" sz="800"/>
              <a:t>For those interested in pursuing a more detailed discussion of EEO in class, Gatewood &amp; Feild provide a summary table showing the various federal laws relevant to selection (p. 35, 1998) as well as a rather detailed description of relevant case law.</a:t>
            </a:r>
          </a:p>
          <a:p>
            <a:endParaRPr lang="en-US" altLang="en-US" sz="800"/>
          </a:p>
        </p:txBody>
      </p:sp>
    </p:spTree>
    <p:extLst>
      <p:ext uri="{BB962C8B-B14F-4D97-AF65-F5344CB8AC3E}">
        <p14:creationId xmlns:p14="http://schemas.microsoft.com/office/powerpoint/2010/main" val="6511097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sldNum" sz="quarter" idx="5"/>
          </p:nvPr>
        </p:nvSpPr>
        <p:spPr>
          <a:ln/>
        </p:spPr>
        <p:txBody>
          <a:bodyPr/>
          <a:lstStyle/>
          <a:p>
            <a:fld id="{E4540301-6A11-454E-992F-7DE291798D5B}" type="slidenum">
              <a:rPr lang="en-US" altLang="en-US"/>
              <a:pPr/>
              <a:t>13</a:t>
            </a:fld>
            <a:endParaRPr lang="en-US" altLang="en-US"/>
          </a:p>
        </p:txBody>
      </p:sp>
      <p:sp>
        <p:nvSpPr>
          <p:cNvPr id="40962" name="Rectangle 2"/>
          <p:cNvSpPr>
            <a:spLocks noChangeArrowheads="1" noTextEdit="1"/>
          </p:cNvSpPr>
          <p:nvPr>
            <p:ph type="sldImg"/>
          </p:nvPr>
        </p:nvSpPr>
        <p:spPr>
          <a:xfrm>
            <a:off x="1765300" y="533400"/>
            <a:ext cx="2641600" cy="1981200"/>
          </a:xfrm>
          <a:ln/>
        </p:spPr>
      </p:sp>
      <p:sp>
        <p:nvSpPr>
          <p:cNvPr id="40963" name="Rectangle 3"/>
          <p:cNvSpPr>
            <a:spLocks noGrp="1" noChangeArrowheads="1"/>
          </p:cNvSpPr>
          <p:nvPr>
            <p:ph type="body" idx="1"/>
          </p:nvPr>
        </p:nvSpPr>
        <p:spPr/>
        <p:txBody>
          <a:bodyPr/>
          <a:lstStyle/>
          <a:p>
            <a:r>
              <a:rPr lang="en-US" altLang="en-US" sz="800"/>
              <a:t>NOTE TO INSTRUCTOR:  Because the relevant case law can be rather complicated and confusing, this slide may be considered optional and used at the discretion of the instructor and/or in response to particular student interest.</a:t>
            </a:r>
          </a:p>
          <a:p>
            <a:endParaRPr lang="en-US" altLang="en-US" sz="800"/>
          </a:p>
          <a:p>
            <a:r>
              <a:rPr lang="en-US" altLang="en-US" sz="800"/>
              <a:t>	Since the establishment of the EEOC, several landmark court cases have been brought specifically related to the legality of selection methods and processes.   Case law has, therefore, significantly changed the means by which I/O psychologists develop and research the validity of selection measures.  These specific cases are highlighted as having a direct impact on methods by which I/O psychologists conduct validation research and provide evidence supporting their claims of job-relatedness.</a:t>
            </a:r>
          </a:p>
          <a:p>
            <a:r>
              <a:rPr lang="en-US" altLang="en-US" sz="800"/>
              <a:t>	For example, in 1971, a first landmark case was decided by the Supreme Court in Griggs v. Duke Power.  In that case, 13 black employees filed a class-action suit challenging recently developed selection requirements for Duke Power company’s operational units.  These requirements included a high school diploma, a mechanical aptitude test, and a general intelligence test.  The plaintiffs showed that these new requirements screened out a much higher proportion of black applicants and white.  Duke Power had no evidence showing that these requirements were related to job performance.  The Supreme Court held that if an employment practice that operates to exclude members of the minority group (in this case blacks) cannot be shown to be related to job performance, it is prohibited.  The net result of Griggs v. Duke Power had two important impacts on selection work:  1) that the applicant bears the burden of proving the adverse impact of a selection procedure, and 2) that once adverse impact is established, the burden of proof shifts to the organization to establish the validity or job relatedness of the measure.</a:t>
            </a:r>
          </a:p>
          <a:p>
            <a:r>
              <a:rPr lang="en-US" altLang="en-US" sz="800"/>
              <a:t>	Albemarle Paper Co. v. Moody in 1975 solidified the use of the </a:t>
            </a:r>
            <a:r>
              <a:rPr lang="en-US" altLang="en-US" sz="800" i="1"/>
              <a:t>Uniform Guidelines on Employee Selection Procedures</a:t>
            </a:r>
            <a:r>
              <a:rPr lang="en-US" altLang="en-US" sz="800"/>
              <a:t> as a guiding force in evaluating the validity of selection systems.  In this case, a group of black employees of the Albemarle Paper Company in North Carolina challenged the promotional systems used by the company.  In addition to a seniority system, which served to exclude a group of employees who traditionally had limited access to employment in certain skilled jobs at the paper mill, the defendant was using two tests of general mental ability and a high school diploma as selection requirements.  On the eve of trial, the defendant hired a psychologist to investigate the validity of the selection measures in question.  The Supreme Court questioned the adequacy of the research conducted to support the selection system’s validity giving “great deference” to the </a:t>
            </a:r>
            <a:r>
              <a:rPr lang="en-US" altLang="en-US" sz="800" i="1"/>
              <a:t>Uniform Guidelines on Employee Selection Procedures</a:t>
            </a:r>
            <a:r>
              <a:rPr lang="en-US" altLang="en-US" sz="800"/>
              <a:t> in that evaluation.  In resolving this case, the courts ordered back pay relief to the class of black workers affected by the discriminatory practices, opening the door for significant organizational costs associated with such practices in the future. </a:t>
            </a:r>
          </a:p>
          <a:p>
            <a:r>
              <a:rPr lang="en-US" altLang="en-US" sz="800"/>
              <a:t>	In Watson v. Fort Worth Bank &amp; Trust (1988), the plaintiff, Clara Watson, had applied for several supervisory positions at Fort Worth Bank &amp; Trust.  The bank had not developed precise criteria for evaluating candidates for these positions.  It relied upon the subjective evaluation of supervisors familiar with the candidates and the position’s requirements.  The case was originally heard in the district and appellate courts under the requirements for disparate treatment, rather than the more rigorous requirements for disparate impact, stating that the requirements for disparate impact were not appropriately applied to subjective evaluations such as that used by the bank in this case.  The Supreme Court remanded the case back to the appellate court for further consideration under the requirements for disparate impact, holding that for subjective evaluations, such as that used by the bank or in other selection contexts involving the judgment of supervisors or raters, the standards of establishing validity evidence must still be applied.  This case had the effect of extending the requirements for establishing the validity of selection measures beyond the objective measures (tests and educational requirements) that had been challenged in Griggs and Albemarle.</a:t>
            </a:r>
          </a:p>
          <a:p>
            <a:r>
              <a:rPr lang="en-US" altLang="en-US" sz="800"/>
              <a:t>	Wards Cove Packing Co. v. Atonio (1989) involved the selection of two different types of employees in a salmon packing company.  Cannery jobs were unskilled, low-paying, seasonal positions primarily filled by members of minority groups, while the non-cannery jobs were higher paying, skilled jobs filled by whites.  The cannery workers brought a class action suit claiming evidence of discrimination based on a racial imbalance in the workforce.  The Supreme Court held that the appropriate comparison for calculating adverse impact is between qualified job applicants of different group membership or between the proportions of those selected in different groups from the qualified labor pool.  In addition, the court held that to establish the case for discrimination, the plaintiff must demonstrate that the disparity results from one or more of the organization’s employment practices and is not the result of statistical imbalances in the workforce.  Finally, the court ruled that alternatives showing less or no adverse impact must be equally effective in meeting the organization’s legitimate business purpose as the chosen procedure.  In essence, this case increases the burden of proof on the plaintiff to establish a prima facie case for discriminatory practice, which has altered the means by which psychologists compile and evaluate evidence of both validity and discrimination or adverse impact.</a:t>
            </a:r>
          </a:p>
        </p:txBody>
      </p:sp>
    </p:spTree>
    <p:extLst>
      <p:ext uri="{BB962C8B-B14F-4D97-AF65-F5344CB8AC3E}">
        <p14:creationId xmlns:p14="http://schemas.microsoft.com/office/powerpoint/2010/main" val="25570766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Grp="1" noChangeArrowheads="1"/>
          </p:cNvSpPr>
          <p:nvPr>
            <p:ph type="sldNum" sz="quarter" idx="5"/>
          </p:nvPr>
        </p:nvSpPr>
        <p:spPr>
          <a:ln/>
        </p:spPr>
        <p:txBody>
          <a:bodyPr/>
          <a:lstStyle/>
          <a:p>
            <a:fld id="{3AA647A0-7059-4CF0-8ACE-41101C1588BE}" type="slidenum">
              <a:rPr lang="en-US" altLang="en-US"/>
              <a:pPr/>
              <a:t>14</a:t>
            </a:fld>
            <a:endParaRPr lang="en-US" altLang="en-US"/>
          </a:p>
        </p:txBody>
      </p:sp>
      <p:sp>
        <p:nvSpPr>
          <p:cNvPr id="15362"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3"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4"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5" name="Rectangle 5"/>
          <p:cNvSpPr>
            <a:spLocks noChangeArrowheads="1" noTextEdit="1"/>
          </p:cNvSpPr>
          <p:nvPr>
            <p:ph type="sldImg"/>
          </p:nvPr>
        </p:nvSpPr>
        <p:spPr>
          <a:xfrm>
            <a:off x="1765300" y="533400"/>
            <a:ext cx="2641600" cy="1981200"/>
          </a:xfrm>
          <a:ln cap="flat"/>
        </p:spPr>
      </p:sp>
      <p:sp>
        <p:nvSpPr>
          <p:cNvPr id="15366" name="Rectangle 6"/>
          <p:cNvSpPr>
            <a:spLocks noGrp="1" noChangeArrowheads="1"/>
          </p:cNvSpPr>
          <p:nvPr>
            <p:ph type="body" idx="1"/>
          </p:nvPr>
        </p:nvSpPr>
        <p:spPr>
          <a:xfrm>
            <a:off x="685800" y="4343400"/>
            <a:ext cx="5486400" cy="4114800"/>
          </a:xfrm>
          <a:noFill/>
          <a:ln/>
        </p:spPr>
        <p:txBody>
          <a:bodyPr/>
          <a:lstStyle/>
          <a:p>
            <a:r>
              <a:rPr lang="en-US" altLang="en-US"/>
              <a:t>	With the various legal requirements and scientific research involved in developing and supporting the use of selection systems by organizations, I/O psychologists have had their work cut out for them in assisting organizations to improve their selection methods.  I/O psychologists work with organization to conduct job analysis research, to design selection measures, to analyze statistical relationships between various selection measures and actual job performance, to compile and conduct analyses of selection program fairness, to use the job analysis information to design other HR programs such as training and/or performance appraisal instruments, and many other useful endeavors.</a:t>
            </a:r>
          </a:p>
          <a:p>
            <a:r>
              <a:rPr lang="en-US" altLang="en-US"/>
              <a:t>	Specifically, with respect to selection programs, much of the work of I/O psychologists begins with a job analysis to identify the knowledge, skills, abilities, and other characteristics necessary to perform well.  I/O psychologists then use their understanding of these knowledge, skills and abilities, as well as their knowledge of psychological measurement to develop or identify various methods for measuring those job-related characteristics.</a:t>
            </a:r>
          </a:p>
          <a:p>
            <a:r>
              <a:rPr lang="en-US" altLang="en-US"/>
              <a:t>	The scientific research methods applied by individuals trained in psychology allow I/O psychologists to understand and/or improve the quality of measurements taken and information gathered for selection purposes and to collect and analyze statistical data relating to discrimination and fairness issues.</a:t>
            </a:r>
          </a:p>
          <a:p>
            <a:r>
              <a:rPr lang="en-US" altLang="en-US"/>
              <a:t>	At the same time, much of the basic research in I/O psychology related to selection involves improving our understanding of these human characteristics or KSAs and improving the current methods for measuring specific knowledge, skills, abilities or other characteristics, or helps to develop new methods for such purposes, thereby improving the likelihood that the prediction of which applicants will perform successfully in the job is accurate.  As described above, applied research informs psychological theory, and basic research on psychological theory is applied in improving selection system design.</a:t>
            </a:r>
          </a:p>
          <a:p>
            <a:r>
              <a:rPr lang="en-US" altLang="en-US"/>
              <a:t>	As an aside, many I/O psychologists are involved with testifying in court cases or other challenges to selection measures both in defense of the quality (e.g., reliability and validity) of the measure and in challenging the use of selection measures by organizations.  Psychologists are sometimes called upon to provide expert testimony in cases such as those described earlier.</a:t>
            </a:r>
          </a:p>
        </p:txBody>
      </p:sp>
    </p:spTree>
    <p:extLst>
      <p:ext uri="{BB962C8B-B14F-4D97-AF65-F5344CB8AC3E}">
        <p14:creationId xmlns:p14="http://schemas.microsoft.com/office/powerpoint/2010/main" val="29009066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sldNum" sz="quarter" idx="5"/>
          </p:nvPr>
        </p:nvSpPr>
        <p:spPr>
          <a:ln/>
        </p:spPr>
        <p:txBody>
          <a:bodyPr/>
          <a:lstStyle/>
          <a:p>
            <a:fld id="{8E5F1347-2A79-48A2-873A-2D8CAE97A721}" type="slidenum">
              <a:rPr lang="en-US" altLang="en-US"/>
              <a:pPr/>
              <a:t>15</a:t>
            </a:fld>
            <a:endParaRPr lang="en-US" altLang="en-US"/>
          </a:p>
        </p:txBody>
      </p:sp>
      <p:sp>
        <p:nvSpPr>
          <p:cNvPr id="45058" name="Rectangle 2"/>
          <p:cNvSpPr>
            <a:spLocks noChangeArrowheads="1" noTextEdit="1"/>
          </p:cNvSpPr>
          <p:nvPr>
            <p:ph type="sldImg"/>
          </p:nvPr>
        </p:nvSpPr>
        <p:spPr>
          <a:xfrm>
            <a:off x="1765300" y="533400"/>
            <a:ext cx="2641600" cy="1981200"/>
          </a:xfrm>
          <a:ln/>
        </p:spPr>
      </p:sp>
      <p:sp>
        <p:nvSpPr>
          <p:cNvPr id="45059" name="Rectangle 3"/>
          <p:cNvSpPr>
            <a:spLocks noGrp="1" noChangeArrowheads="1"/>
          </p:cNvSpPr>
          <p:nvPr>
            <p:ph type="body" idx="1"/>
          </p:nvPr>
        </p:nvSpPr>
        <p:spPr/>
        <p:txBody>
          <a:bodyPr/>
          <a:lstStyle/>
          <a:p>
            <a:r>
              <a:rPr lang="en-US" altLang="en-US" sz="800"/>
              <a:t>	Although this discussion is a very broad brush on the issues the I/O psychologists deal with in the area of selection, this section of the discussion gives some ideas of the emerging or up and coming issues facing selection researchers.</a:t>
            </a:r>
          </a:p>
          <a:p>
            <a:r>
              <a:rPr lang="en-US" altLang="en-US" sz="800"/>
              <a:t>	One very important point to keep in mind is that selection decisions can have a critical impact on the lives of those involved.  The applicant’s very livelihood depends upon the decisions made in this area.  It is, therefore, incumbent upon the psychologist to keep the ethics involved in selection decisions in mind.  The American Psychological Association (APA) has just recently published guidelines on the recommended qualifications in terms of knowledge and skill for those using tests in organizations or other contexts.  According to these qualifications, test users should have a basic understanding of the relevant concerns for using tests in decision making.  These recommendations are designed to ensure that tests are being used appropriately and fairly for their intended purpose.  Those I/O psychologists working in the area of selection testing should make themselves aware of and adhere to these recommendations.</a:t>
            </a:r>
          </a:p>
          <a:p>
            <a:r>
              <a:rPr lang="en-US" altLang="en-US" sz="800"/>
              <a:t>	Another relevant ethical issue facing I/O psychologists working in selection revolves around the ethics of collecting data and/or taking measurements in areas some people consider to be private.  Many organizations are finding that some measures, which may be useful for making selection decisions, are considered by some to be intrusive in areas not of concern to the organization.  In this aspect as with many other relevant ethical concerns, I/O psychologists must weigh the needs of the organization against the needs of the individual and make every effort to ensure that the information being collected is relevant to the job and the decisions for which the information would be used.</a:t>
            </a:r>
          </a:p>
          <a:p>
            <a:r>
              <a:rPr lang="en-US" altLang="en-US" sz="800"/>
              <a:t>	A second set of emerging issues for I/O psychologists working in selection involves responsiveness to the environmental conditions.  In order to be useful to an organization, selection programs must be responsive to the environment within which the organization operates.  For example, as economic conditions become more or less favorable, selection programs must respond to the increasing or decreasing availability of an “applicant pool.”  In particular, the “aging” of the workforce and the changing demographic makeup of the working population all affect how a selection program must be designed for maximal effectiveness.  I/O psychologists need to be aware of such issues.</a:t>
            </a:r>
          </a:p>
          <a:p>
            <a:r>
              <a:rPr lang="en-US" altLang="en-US" sz="800"/>
              <a:t>	One particular issue that has recently been “hot” for researchers in selection is the reactions that an applicant may have to the procedures and process used in making a selection decision.  Research in I/O psychology has addressed the perceptions that applicants gain from participating in the selection process.  In some cases, this research suggests that these perceptions affect how the applicant views the organization, as a whole, and whether they are likely to either pursue the job opportunity or even deal with the organization as a customer.  For example, perceptions of unfair treatment in applying for a job at XYZ grocery store may discourage the applicant from shopping at that store.  Research has suggested some simple strategies for dealing with these reactions.</a:t>
            </a:r>
          </a:p>
          <a:p>
            <a:r>
              <a:rPr lang="en-US" altLang="en-US" sz="800"/>
              <a:t>	Other researchers have been looking at defining work performance in broader terms, looking at more encompassing definitions of job performance and at more global team level or organizational level outcomes.  Notions of “contextual” performance as compared to the task performance of the job have emerged in the research literature encouraging a broader understanding of job performance.  Under this notion, task performance encompasses the traditional notion of ability:  how well workers perform and complete a specific task, e.g., a student taught, a story written, a brick laid, for example.  While contextual performance measures aspects of performance unrelated to specific tasks, e.g., volunteering, putting in extra effort, cooperating, following rules and procedures, and endorsing the goals of the organization that may be equally important to job performance.  Researchers in this area consider the two parts of job performance to be tapped by very different measurement instruments.  This research is one means by which measures of non-cognitive abilities, such as personality have gained in popularity as a means of capturing KSAs related to contextual performance.</a:t>
            </a:r>
          </a:p>
          <a:p>
            <a:r>
              <a:rPr lang="en-US" altLang="en-US" sz="800" i="1"/>
              <a:t>	</a:t>
            </a:r>
            <a:r>
              <a:rPr lang="en-US" altLang="en-US" sz="800"/>
              <a:t>Others in the area have broadened their understanding of how to measure and evaluate performance, by looking at outcome variables at either the work team level and/or at the unit or organizational level. Given that many organizations have moved to matrix and team organizational structures where contribution to the team’s work is critical to the success of both the team and the organization, these researchers are looking at ways to measuring success at a global level in terms of the team’s goal achievement and/or the organization’s performance.  These efforts have been particularly interested in how such performance measures are accepted by members of the team or organization in an individualized society such as our own.  </a:t>
            </a:r>
            <a:endParaRPr lang="en-US" altLang="en-US" sz="800" i="1"/>
          </a:p>
          <a:p>
            <a:r>
              <a:rPr lang="en-US" altLang="en-US" sz="800"/>
              <a:t>	Finally, as with all areas of life, technology has had a powerful impact on the methods by which selection is conducted.  In today’s world, applications and even some selection tests are being administered over the World Wide Web and through more sophisticated technology than has ever before been possible.  These advances in technology provide significant opportunities for improving the quality of selection measures and/or for measuring different KSAs than was ever even imagined in the past.  It is an exciting time to be involved with the development of new and innovative methods for making this critical organizational decision.</a:t>
            </a:r>
          </a:p>
          <a:p>
            <a:endParaRPr lang="en-US" altLang="en-US" sz="800"/>
          </a:p>
          <a:p>
            <a:r>
              <a:rPr lang="en-US" altLang="en-US" sz="800"/>
              <a:t>NOTE TO INSTRUCTOR:  This slide may be useful as a starting point for a more involved and/or engaging discussion of these issues.  For further information on test user qualifications see Turner,S.M., Demers, S.T., Fox, H.R., &amp; Reed, G.M.  (2001).  APA’s guidelines for test user qualifications:  An executive summary.  </a:t>
            </a:r>
            <a:r>
              <a:rPr lang="en-US" altLang="en-US" sz="800" u="sng"/>
              <a:t>American Psychologist,</a:t>
            </a:r>
            <a:r>
              <a:rPr lang="en-US" altLang="en-US" sz="800"/>
              <a:t> 56, 1080 – 1098. </a:t>
            </a:r>
          </a:p>
        </p:txBody>
      </p:sp>
    </p:spTree>
    <p:extLst>
      <p:ext uri="{BB962C8B-B14F-4D97-AF65-F5344CB8AC3E}">
        <p14:creationId xmlns:p14="http://schemas.microsoft.com/office/powerpoint/2010/main" val="28290791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Grp="1" noChangeArrowheads="1"/>
          </p:cNvSpPr>
          <p:nvPr>
            <p:ph type="sldNum" sz="quarter" idx="5"/>
          </p:nvPr>
        </p:nvSpPr>
        <p:spPr>
          <a:ln/>
        </p:spPr>
        <p:txBody>
          <a:bodyPr/>
          <a:lstStyle/>
          <a:p>
            <a:fld id="{D382982C-9D90-4D9B-81B9-A1BA5632353D}" type="slidenum">
              <a:rPr lang="en-US" altLang="en-US"/>
              <a:pPr/>
              <a:t>16</a:t>
            </a:fld>
            <a:endParaRPr lang="en-US" altLang="en-US"/>
          </a:p>
        </p:txBody>
      </p:sp>
      <p:sp>
        <p:nvSpPr>
          <p:cNvPr id="17410"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1"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2"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3" name="Rectangle 5"/>
          <p:cNvSpPr>
            <a:spLocks noChangeArrowheads="1" noTextEdit="1"/>
          </p:cNvSpPr>
          <p:nvPr>
            <p:ph type="sldImg"/>
          </p:nvPr>
        </p:nvSpPr>
        <p:spPr>
          <a:xfrm>
            <a:off x="1765300" y="533400"/>
            <a:ext cx="2641600" cy="1981200"/>
          </a:xfrm>
          <a:ln cap="flat"/>
        </p:spPr>
      </p:sp>
      <p:sp>
        <p:nvSpPr>
          <p:cNvPr id="17414" name="Rectangle 6"/>
          <p:cNvSpPr>
            <a:spLocks noGrp="1" noChangeArrowheads="1"/>
          </p:cNvSpPr>
          <p:nvPr>
            <p:ph type="body" idx="1"/>
          </p:nvPr>
        </p:nvSpPr>
        <p:spPr>
          <a:noFill/>
          <a:ln/>
        </p:spPr>
        <p:txBody>
          <a:bodyPr/>
          <a:lstStyle/>
          <a:p>
            <a:r>
              <a:rPr lang="en-US" altLang="en-US"/>
              <a:t>	Now, lets try to put these concepts into practice.  Given that you are all recipients of the instruction in this class, you have some unique experience with the position of instructor.  As a group, you will propose a process for selection the next instructor for this class.  Please recognize that this exercise will, in no way, emulate the complexity or context of a true organizational selection situation.  But, as with any exercise, it is designed to give you a very broad understanding of the critical steps in selection system design.  It is primarily intended, only, as a learning tool.</a:t>
            </a:r>
          </a:p>
          <a:p>
            <a:r>
              <a:rPr lang="en-US" altLang="en-US"/>
              <a:t>	Individually, think about the kinds of tasks or activities that an instructor must perform in this class.  Write down four or five of these activities as the relevant dimensions of performance.</a:t>
            </a:r>
          </a:p>
          <a:p>
            <a:endParaRPr lang="en-US" altLang="en-US"/>
          </a:p>
        </p:txBody>
      </p:sp>
    </p:spTree>
    <p:extLst>
      <p:ext uri="{BB962C8B-B14F-4D97-AF65-F5344CB8AC3E}">
        <p14:creationId xmlns:p14="http://schemas.microsoft.com/office/powerpoint/2010/main" val="8673354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Grp="1" noChangeArrowheads="1"/>
          </p:cNvSpPr>
          <p:nvPr>
            <p:ph type="sldNum" sz="quarter" idx="5"/>
          </p:nvPr>
        </p:nvSpPr>
        <p:spPr>
          <a:ln/>
        </p:spPr>
        <p:txBody>
          <a:bodyPr/>
          <a:lstStyle/>
          <a:p>
            <a:fld id="{60797C4C-7EA8-448B-9778-B024CC04C269}" type="slidenum">
              <a:rPr lang="en-US" altLang="en-US"/>
              <a:pPr/>
              <a:t>17</a:t>
            </a:fld>
            <a:endParaRPr lang="en-US" altLang="en-US"/>
          </a:p>
        </p:txBody>
      </p:sp>
      <p:sp>
        <p:nvSpPr>
          <p:cNvPr id="1945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59"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60"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61" name="Rectangle 5"/>
          <p:cNvSpPr>
            <a:spLocks noChangeArrowheads="1" noTextEdit="1"/>
          </p:cNvSpPr>
          <p:nvPr>
            <p:ph type="sldImg"/>
          </p:nvPr>
        </p:nvSpPr>
        <p:spPr>
          <a:xfrm>
            <a:off x="1765300" y="533400"/>
            <a:ext cx="2641600" cy="1981200"/>
          </a:xfrm>
          <a:ln cap="flat"/>
        </p:spPr>
      </p:sp>
      <p:sp>
        <p:nvSpPr>
          <p:cNvPr id="19462" name="Rectangle 6"/>
          <p:cNvSpPr>
            <a:spLocks noGrp="1" noChangeArrowheads="1"/>
          </p:cNvSpPr>
          <p:nvPr>
            <p:ph type="body" idx="1"/>
          </p:nvPr>
        </p:nvSpPr>
        <p:spPr>
          <a:noFill/>
          <a:ln/>
        </p:spPr>
        <p:txBody>
          <a:bodyPr/>
          <a:lstStyle/>
          <a:p>
            <a:r>
              <a:rPr lang="en-US" altLang="en-US"/>
              <a:t>     Next, in small groups, finalize your lists of performance dimensions and think about the kinds of KSAs that are required to perform in those areas.  Some KSAs might include:  interpersonal skills, reading comprehension, speaking and presentation skills, content knowledge, planning and organizing, etc…  Other KSAs are certainly possible.</a:t>
            </a:r>
          </a:p>
          <a:p>
            <a:r>
              <a:rPr lang="en-US" altLang="en-US"/>
              <a:t>	For some or all of the KSAs you have identified, think about the methods you might identify or develop to gather information about an applicant’s knowledge, skill or ability in that area.  In determining the measures to use, think about how the different KSAs could be exhibited in a selection context.  Use your knowledge of measurement and psychology and your creativity in devising these methods. Consider the quality of your suggested measurements in terms of the reliability and validity concepts discussed earlier. </a:t>
            </a:r>
          </a:p>
          <a:p>
            <a:r>
              <a:rPr lang="en-US" altLang="en-US"/>
              <a:t>	For example, if you suggest a work sample to measure skills related to delivering a lecture, consider by whom and how that measure could reliably be administered.  Think about how your process could improve the quality of the instruction you receive.</a:t>
            </a:r>
          </a:p>
          <a:p>
            <a:r>
              <a:rPr lang="en-US" altLang="en-US"/>
              <a:t>	As a group, write down the various steps through the selection system you have designed.  </a:t>
            </a:r>
          </a:p>
          <a:p>
            <a:endParaRPr lang="en-US" altLang="en-US"/>
          </a:p>
          <a:p>
            <a:endParaRPr lang="en-US" altLang="en-US"/>
          </a:p>
        </p:txBody>
      </p:sp>
    </p:spTree>
    <p:extLst>
      <p:ext uri="{BB962C8B-B14F-4D97-AF65-F5344CB8AC3E}">
        <p14:creationId xmlns:p14="http://schemas.microsoft.com/office/powerpoint/2010/main" val="15163333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Grp="1" noChangeArrowheads="1"/>
          </p:cNvSpPr>
          <p:nvPr>
            <p:ph type="sldNum" sz="quarter" idx="5"/>
          </p:nvPr>
        </p:nvSpPr>
        <p:spPr>
          <a:ln/>
        </p:spPr>
        <p:txBody>
          <a:bodyPr/>
          <a:lstStyle/>
          <a:p>
            <a:fld id="{D3F8259A-AFF0-40B2-9AA0-B6DD97B8AFD6}" type="slidenum">
              <a:rPr lang="en-US" altLang="en-US"/>
              <a:pPr/>
              <a:t>18</a:t>
            </a:fld>
            <a:endParaRPr lang="en-US" altLang="en-US"/>
          </a:p>
        </p:txBody>
      </p:sp>
      <p:sp>
        <p:nvSpPr>
          <p:cNvPr id="25602"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03"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04"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05" name="Rectangle 5"/>
          <p:cNvSpPr>
            <a:spLocks noChangeArrowheads="1" noTextEdit="1"/>
          </p:cNvSpPr>
          <p:nvPr>
            <p:ph type="sldImg"/>
          </p:nvPr>
        </p:nvSpPr>
        <p:spPr>
          <a:xfrm>
            <a:off x="1765300" y="533400"/>
            <a:ext cx="2641600" cy="1981200"/>
          </a:xfrm>
          <a:ln cap="flat"/>
        </p:spPr>
      </p:sp>
      <p:sp>
        <p:nvSpPr>
          <p:cNvPr id="25606" name="Rectangle 6"/>
          <p:cNvSpPr>
            <a:spLocks noGrp="1" noChangeArrowheads="1"/>
          </p:cNvSpPr>
          <p:nvPr>
            <p:ph type="body" idx="1"/>
          </p:nvPr>
        </p:nvSpPr>
        <p:spPr>
          <a:ln/>
        </p:spPr>
        <p:txBody>
          <a:bodyPr/>
          <a:lstStyle/>
          <a:p>
            <a:endParaRPr lang="en-US" altLang="en-US"/>
          </a:p>
        </p:txBody>
      </p:sp>
    </p:spTree>
    <p:extLst>
      <p:ext uri="{BB962C8B-B14F-4D97-AF65-F5344CB8AC3E}">
        <p14:creationId xmlns:p14="http://schemas.microsoft.com/office/powerpoint/2010/main" val="3285348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Grp="1" noChangeArrowheads="1"/>
          </p:cNvSpPr>
          <p:nvPr>
            <p:ph type="sldNum" sz="quarter" idx="5"/>
          </p:nvPr>
        </p:nvSpPr>
        <p:spPr>
          <a:ln/>
        </p:spPr>
        <p:txBody>
          <a:bodyPr/>
          <a:lstStyle/>
          <a:p>
            <a:fld id="{3BC87961-76FE-4275-8826-9A3611889B3A}" type="slidenum">
              <a:rPr lang="en-US" altLang="en-US"/>
              <a:pPr/>
              <a:t>2</a:t>
            </a:fld>
            <a:endParaRPr lang="en-US" altLang="en-US"/>
          </a:p>
        </p:txBody>
      </p:sp>
      <p:sp>
        <p:nvSpPr>
          <p:cNvPr id="7170"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1"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2"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3" name="Rectangle 5"/>
          <p:cNvSpPr>
            <a:spLocks noChangeArrowheads="1" noTextEdit="1"/>
          </p:cNvSpPr>
          <p:nvPr>
            <p:ph type="sldImg"/>
          </p:nvPr>
        </p:nvSpPr>
        <p:spPr>
          <a:xfrm>
            <a:off x="1765300" y="533400"/>
            <a:ext cx="2641600" cy="1981200"/>
          </a:xfrm>
          <a:ln cap="flat"/>
        </p:spPr>
      </p:sp>
      <p:sp>
        <p:nvSpPr>
          <p:cNvPr id="7174" name="Rectangle 6"/>
          <p:cNvSpPr>
            <a:spLocks noGrp="1" noChangeArrowheads="1"/>
          </p:cNvSpPr>
          <p:nvPr>
            <p:ph type="body" idx="1"/>
          </p:nvPr>
        </p:nvSpPr>
        <p:spPr>
          <a:ln/>
        </p:spPr>
        <p:txBody>
          <a:bodyPr/>
          <a:lstStyle/>
          <a:p>
            <a:endParaRPr lang="en-US" altLang="en-US"/>
          </a:p>
        </p:txBody>
      </p:sp>
    </p:spTree>
    <p:extLst>
      <p:ext uri="{BB962C8B-B14F-4D97-AF65-F5344CB8AC3E}">
        <p14:creationId xmlns:p14="http://schemas.microsoft.com/office/powerpoint/2010/main" val="13107380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sldNum" sz="quarter" idx="5"/>
          </p:nvPr>
        </p:nvSpPr>
        <p:spPr>
          <a:ln/>
        </p:spPr>
        <p:txBody>
          <a:bodyPr/>
          <a:lstStyle/>
          <a:p>
            <a:fld id="{23B5D684-9E38-4FE8-9DA7-E461A04CF9D4}" type="slidenum">
              <a:rPr lang="en-US" altLang="en-US"/>
              <a:pPr/>
              <a:t>3</a:t>
            </a:fld>
            <a:endParaRPr lang="en-US" altLang="en-US"/>
          </a:p>
        </p:txBody>
      </p:sp>
      <p:sp>
        <p:nvSpPr>
          <p:cNvPr id="47106" name="Rectangle 2"/>
          <p:cNvSpPr>
            <a:spLocks noChangeArrowheads="1" noTextEdit="1"/>
          </p:cNvSpPr>
          <p:nvPr>
            <p:ph type="sldImg"/>
          </p:nvPr>
        </p:nvSpPr>
        <p:spPr>
          <a:xfrm>
            <a:off x="1765300" y="533400"/>
            <a:ext cx="2641600" cy="1981200"/>
          </a:xfrm>
          <a:ln/>
        </p:spPr>
      </p:sp>
      <p:sp>
        <p:nvSpPr>
          <p:cNvPr id="47107" name="Rectangle 3"/>
          <p:cNvSpPr>
            <a:spLocks noGrp="1" noChangeArrowheads="1"/>
          </p:cNvSpPr>
          <p:nvPr>
            <p:ph type="body" idx="1"/>
          </p:nvPr>
        </p:nvSpPr>
        <p:spPr/>
        <p:txBody>
          <a:bodyPr/>
          <a:lstStyle/>
          <a:p>
            <a:r>
              <a:rPr lang="en-US" altLang="en-US"/>
              <a:t>	The methods used in selection research grew out of a long psychological history ranging almost to the beginning of psychology as a scientific endeavor in Wilhelm Wundt’s first psychological laboratory.  Methods of understanding, evaluating and scaling individual differences were first proposed and employed by Sir Francis Galton.  It is estimated that between 1880 and 1900, Galton took over 17,000 measurements of individual differences between human subjects.  Psychophysical methods employed at about the same time by Gustav Fechner have influenced modern methods of measurement and testing theory applied in personnel selection.  For example, modern theories of Item Response Theory – IRT are rooted in Fechner’s psychophysics.  Theories and research on individual differences form the basis for the predictive hypothesis described earlier and from which personnel selection systems are derived.  The psychological research regarding individual differences in the understanding and sensitivity to physical phenomena led to more complex theoretical discussions of differences in underlying traits such as human intelligence.  </a:t>
            </a:r>
          </a:p>
          <a:p>
            <a:r>
              <a:rPr lang="en-US" altLang="en-US"/>
              <a:t>	Psychologists interested in theories of intelligence went on to develop standardized methods for assessing human intelligence.  One example of such a standardized measure is the Binet-Simon intelligence test developed in 1878.  Some of you may be familiar with the current version of this test, the Stanford-Binet.  Originally, these measures were practically used for diagnosing mental retardation in children and adult populations. But it was not long before Hugo Munsterberg, whom some have called the “father of industrial psychology” applied these method to measurement in service to organizations.  Munsterberg’s 1913 book, </a:t>
            </a:r>
            <a:r>
              <a:rPr lang="en-US" altLang="en-US" i="1"/>
              <a:t>Psychology and Industrial Efficiency,</a:t>
            </a:r>
            <a:r>
              <a:rPr lang="en-US" altLang="en-US"/>
              <a:t> touches on applying psychological methods and measures to the selection of fit applicants for industrial jobs.</a:t>
            </a:r>
          </a:p>
          <a:p>
            <a:r>
              <a:rPr lang="en-US" altLang="en-US"/>
              <a:t>	Further advances in personnel selection and testing were encouraged by the needs of the military, in particular the Army, in gearing up for World War I.  Robert Yerkes led a team of psychologists in efforts to place over 17,000 draftees in an appropriate assignment based upon the results of a standardized, group administered intelligence test, Army Alpha and Army Beta.  </a:t>
            </a:r>
          </a:p>
          <a:p>
            <a:r>
              <a:rPr lang="en-US" altLang="en-US"/>
              <a:t>	Post World War II saw the institution of selection testing in organizational settings with many psychologists developing and validating measures of intelligence, later called cognitive ability, as well as beginning efforts to develop measures of other individual differences found to be important and critical to job success.   In particular, measures of personality based upon trait theories and/or on observations of “normal” and “abnormal” populations have been developed for various purposes, both clinical and industrial, and applied in personnel selection in order to capture more of the knowledge, skills, and abilities that underlie job success. </a:t>
            </a:r>
          </a:p>
          <a:p>
            <a:r>
              <a:rPr lang="en-US" altLang="en-US"/>
              <a:t>	As time has progressed applied research in personnel selection has informed basic psychological theory and methodology, and basic theory has informed and improved methods of personnel selection.  This useful interaction between basic and applied research will continue to influence the work of I/O psychologists working to improve organizational selection decisions.</a:t>
            </a:r>
          </a:p>
        </p:txBody>
      </p:sp>
    </p:spTree>
    <p:extLst>
      <p:ext uri="{BB962C8B-B14F-4D97-AF65-F5344CB8AC3E}">
        <p14:creationId xmlns:p14="http://schemas.microsoft.com/office/powerpoint/2010/main" val="24304386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Grp="1" noChangeArrowheads="1"/>
          </p:cNvSpPr>
          <p:nvPr>
            <p:ph type="sldNum" sz="quarter" idx="5"/>
          </p:nvPr>
        </p:nvSpPr>
        <p:spPr>
          <a:ln/>
        </p:spPr>
        <p:txBody>
          <a:bodyPr/>
          <a:lstStyle/>
          <a:p>
            <a:fld id="{0C282645-AACC-45FB-B943-CE8DA9BAB55A}" type="slidenum">
              <a:rPr lang="en-US" altLang="en-US"/>
              <a:pPr/>
              <a:t>4</a:t>
            </a:fld>
            <a:endParaRPr lang="en-US" altLang="en-US"/>
          </a:p>
        </p:txBody>
      </p:sp>
      <p:sp>
        <p:nvSpPr>
          <p:cNvPr id="921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19"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0"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1" name="Rectangle 5"/>
          <p:cNvSpPr>
            <a:spLocks noChangeArrowheads="1" noTextEdit="1"/>
          </p:cNvSpPr>
          <p:nvPr>
            <p:ph type="sldImg"/>
          </p:nvPr>
        </p:nvSpPr>
        <p:spPr>
          <a:xfrm>
            <a:off x="1765300" y="533400"/>
            <a:ext cx="2641600" cy="1981200"/>
          </a:xfrm>
          <a:ln cap="flat"/>
        </p:spPr>
      </p:sp>
      <p:sp>
        <p:nvSpPr>
          <p:cNvPr id="9222" name="Rectangle 6"/>
          <p:cNvSpPr>
            <a:spLocks noGrp="1" noChangeArrowheads="1"/>
          </p:cNvSpPr>
          <p:nvPr>
            <p:ph type="body" idx="1"/>
          </p:nvPr>
        </p:nvSpPr>
        <p:spPr>
          <a:noFill/>
          <a:ln/>
        </p:spPr>
        <p:txBody>
          <a:bodyPr/>
          <a:lstStyle/>
          <a:p>
            <a:r>
              <a:rPr lang="en-US" altLang="en-US" sz="800"/>
              <a:t>     </a:t>
            </a:r>
            <a:r>
              <a:rPr lang="en-US" altLang="en-US"/>
              <a:t>Domestic and international competition has affected the operations of virtually all organizations.  Such competition has demanded that organization’s do everything possible to eliminate or reduce inefficiency and improve production methods.  Those activities require a high quality, skilled workforce.  It is through selection decisions, made one at a time, that an organization creates the basis for this skilled workforce.  In many cases, there are more applicants for a job than there are available openings.  The organization must, therefore, determine who to hire.  Personnel selection is the process of collecting and evaluating information about the group of applicants for a particular job opening, which is used in making decisions about to which applicant(s) an offer of employment should be extended.  </a:t>
            </a:r>
          </a:p>
          <a:p>
            <a:pPr>
              <a:spcBef>
                <a:spcPct val="0"/>
              </a:spcBef>
            </a:pPr>
            <a:r>
              <a:rPr lang="en-US" altLang="en-US"/>
              <a:t>	The basic premise of any selection program suggests that from among a group of applicants some subset is more likely to possess the skills and abilities needed to perform the job.  The purpose behind any selection procedure is, therefore, to improve the prediction of which applicants are more then less likely to perform successfully on the job.  This prediction is made based upon information gathered regarding applicant knowledge, skills, abilities and other characteristics (KSAs).  As such, high quality selection is one method by which I/O psychologists working in organizations can impact the bottom line.</a:t>
            </a:r>
          </a:p>
          <a:p>
            <a:pPr>
              <a:spcBef>
                <a:spcPct val="0"/>
              </a:spcBef>
            </a:pPr>
            <a:r>
              <a:rPr lang="en-US" altLang="en-US"/>
              <a:t>	To improve the likelihood that predictions will be accurate, the information gathered about each applicant must be of high quality and there must be some evidence that the information collected is relevant to job performance. Selection decisions made based upon high quality information make good business sense.  They help to ensure that work is being done by employees who have the skills and abilities required to perform job functions.  Lower quality selection decisions reduce the likelihood that the predicted performance will meet expectation.  Applicants rejected because they lack KSAs unrelated to job performance may prove to be effective employees.</a:t>
            </a:r>
          </a:p>
          <a:p>
            <a:r>
              <a:rPr lang="en-US" altLang="en-US"/>
              <a:t>	In addition to the benefits relevant to bottom line results, selection programs have other benefits for both the organization and the individual.  Making decisions about selection based upon job relevant predictors of performance ensures that decisions are based upon fair criteria and not on irrelevant factors such as race, sex, religion, age, etc.   In addition, decisions made based upon relevant information help ensure that those individuals who are eventually hired into the position are less likely to end up in jobs for which they are ill-suited and, therefore, likely to fail and/or to experience job-related stress due to the poor match between their particular skill set and the job’s requirements.  </a:t>
            </a:r>
          </a:p>
          <a:p>
            <a:r>
              <a:rPr lang="en-US" altLang="en-US"/>
              <a:t>	The next section discusses the quality of measurement taken or information gathered in selection processes.	</a:t>
            </a:r>
          </a:p>
          <a:p>
            <a:r>
              <a:rPr lang="en-US" altLang="en-US"/>
              <a:t>	</a:t>
            </a:r>
          </a:p>
        </p:txBody>
      </p:sp>
    </p:spTree>
    <p:extLst>
      <p:ext uri="{BB962C8B-B14F-4D97-AF65-F5344CB8AC3E}">
        <p14:creationId xmlns:p14="http://schemas.microsoft.com/office/powerpoint/2010/main" val="1520682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Grp="1" noChangeArrowheads="1"/>
          </p:cNvSpPr>
          <p:nvPr>
            <p:ph type="sldNum" sz="quarter" idx="5"/>
          </p:nvPr>
        </p:nvSpPr>
        <p:spPr>
          <a:ln/>
        </p:spPr>
        <p:txBody>
          <a:bodyPr/>
          <a:lstStyle/>
          <a:p>
            <a:fld id="{D72CD22A-5F16-4160-A177-CEDD4F7B9574}" type="slidenum">
              <a:rPr lang="en-US" altLang="en-US"/>
              <a:pPr/>
              <a:t>5</a:t>
            </a:fld>
            <a:endParaRPr lang="en-US" altLang="en-US"/>
          </a:p>
        </p:txBody>
      </p:sp>
      <p:sp>
        <p:nvSpPr>
          <p:cNvPr id="33794"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795"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796"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797" name="Rectangle 5"/>
          <p:cNvSpPr>
            <a:spLocks noChangeArrowheads="1" noTextEdit="1"/>
          </p:cNvSpPr>
          <p:nvPr>
            <p:ph type="sldImg"/>
          </p:nvPr>
        </p:nvSpPr>
        <p:spPr>
          <a:xfrm>
            <a:off x="1765300" y="533400"/>
            <a:ext cx="2641600" cy="1981200"/>
          </a:xfrm>
          <a:ln cap="flat"/>
        </p:spPr>
      </p:sp>
      <p:sp>
        <p:nvSpPr>
          <p:cNvPr id="33798" name="Rectangle 6"/>
          <p:cNvSpPr>
            <a:spLocks noGrp="1" noChangeArrowheads="1"/>
          </p:cNvSpPr>
          <p:nvPr>
            <p:ph type="body" idx="1"/>
          </p:nvPr>
        </p:nvSpPr>
        <p:spPr>
          <a:xfrm>
            <a:off x="381000" y="4343400"/>
            <a:ext cx="6019800" cy="4191000"/>
          </a:xfrm>
          <a:noFill/>
          <a:ln/>
        </p:spPr>
        <p:txBody>
          <a:bodyPr/>
          <a:lstStyle/>
          <a:p>
            <a:r>
              <a:rPr lang="en-US" altLang="en-US"/>
              <a:t>     	The process by which I/O psychologists develop a selection system can seem both difficult and highly sophisticated, and is probably one of the more statistical and technical areas of psychology.  To provide a simplified process model, this section borrows from Gatewood and Feild (p. 19, 1998) who have suggested a model for the development of a selection process.  Following this model helps to ensure that the selection process is both job-related, as required by law, and better able to predict those applicants likely to be successful.</a:t>
            </a:r>
          </a:p>
          <a:p>
            <a:r>
              <a:rPr lang="en-US" altLang="en-US"/>
              <a:t>	We have already covered the main components of this model:  gathering relevant job analysis information, defining the types of measures which might be used and conducting research to support the validity of the measures developed.  </a:t>
            </a:r>
          </a:p>
          <a:p>
            <a:r>
              <a:rPr lang="en-US" altLang="en-US"/>
              <a:t>	The next section discusses job analysis techniques underlying personnel selection and other human resource functions.</a:t>
            </a:r>
          </a:p>
          <a:p>
            <a:endParaRPr lang="en-US" altLang="en-US"/>
          </a:p>
          <a:p>
            <a:r>
              <a:rPr lang="en-US" altLang="en-US"/>
              <a:t>NOTE TO INSTRUCTOR:  This may be a good stopping point to evaluate student understanding of the relevant issues to this point.</a:t>
            </a:r>
          </a:p>
          <a:p>
            <a:endParaRPr lang="en-US" altLang="en-US"/>
          </a:p>
          <a:p>
            <a:r>
              <a:rPr lang="en-US" altLang="en-US"/>
              <a:t>	</a:t>
            </a:r>
          </a:p>
        </p:txBody>
      </p:sp>
    </p:spTree>
    <p:extLst>
      <p:ext uri="{BB962C8B-B14F-4D97-AF65-F5344CB8AC3E}">
        <p14:creationId xmlns:p14="http://schemas.microsoft.com/office/powerpoint/2010/main" val="27778534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sldNum" sz="quarter" idx="5"/>
          </p:nvPr>
        </p:nvSpPr>
        <p:spPr>
          <a:ln/>
        </p:spPr>
        <p:txBody>
          <a:bodyPr/>
          <a:lstStyle/>
          <a:p>
            <a:fld id="{F3CA56A4-8E3E-4AC8-8AA5-12A82501B2F2}" type="slidenum">
              <a:rPr lang="en-US" altLang="en-US"/>
              <a:pPr/>
              <a:t>6</a:t>
            </a:fld>
            <a:endParaRPr lang="en-US" altLang="en-US"/>
          </a:p>
        </p:txBody>
      </p:sp>
      <p:sp>
        <p:nvSpPr>
          <p:cNvPr id="49154" name="Rectangle 2"/>
          <p:cNvSpPr>
            <a:spLocks noChangeArrowheads="1" noTextEdit="1"/>
          </p:cNvSpPr>
          <p:nvPr>
            <p:ph type="sldImg"/>
          </p:nvPr>
        </p:nvSpPr>
        <p:spPr>
          <a:xfrm>
            <a:off x="1765300" y="533400"/>
            <a:ext cx="2641600" cy="1981200"/>
          </a:xfrm>
          <a:ln/>
        </p:spPr>
      </p:sp>
      <p:sp>
        <p:nvSpPr>
          <p:cNvPr id="49155" name="Rectangle 3"/>
          <p:cNvSpPr>
            <a:spLocks noGrp="1" noChangeArrowheads="1"/>
          </p:cNvSpPr>
          <p:nvPr>
            <p:ph type="body" idx="1"/>
          </p:nvPr>
        </p:nvSpPr>
        <p:spPr/>
        <p:txBody>
          <a:bodyPr/>
          <a:lstStyle/>
          <a:p>
            <a:r>
              <a:rPr lang="en-US" altLang="en-US"/>
              <a:t>	Job analysis has been defined in many and varied ways.  For purposes of this discussion, job analysis will be defined as Gatewood and Feild have defined it:  “a purposeful, systematic process for collecting information on the important work-related aspects of a job” (p. 245).  Understanding the content and requirements of a job is useful for many human resources functions including training and training needs analysis, performance appraisal, and, most importantly for our purposes here, as the basis for selection system design and decision making.  In selection decision making, job analysis is frequently used to:  identify KSAs necessary for success on the job, to develop predictors and measures to screen job applicants against those KSAs, and to develop criteria or standards of performance that employees must meet to be considered successful.  Job analysis, therefore, serves as the basis for the predictive hypothesis to be tested in the validation research described below, and is critical to development efforts for any selection system.</a:t>
            </a:r>
          </a:p>
          <a:p>
            <a:r>
              <a:rPr lang="en-US" altLang="en-US"/>
              <a:t>	In collecting information about the job, psychologists look for data regarding the tasks and work activities performed in the job, the tools and/or equipment needed to perform job tasks, the environment in which work is completed, and the requirements in terms of knowledge, skills, abilities, and other characteristics (KSAs) necessary for successful performance of job tasks and activities.  All of this information is the foundation for identifying appropriate measurement devices to aid in making selection decisions.</a:t>
            </a:r>
          </a:p>
          <a:p>
            <a:r>
              <a:rPr lang="en-US" altLang="en-US"/>
              <a:t>	The methods by which jobs are analyzed are many and varied including such research as surveys of job incumbents (those who hold a specific job title) to group meetings among relevant subject matter experts (those who have a “stake” in the job of interest) to even more complex job analysis research techniques.  Specific discussion of job analysis methodology is beyond the scope of this discussion except to say that high quality information about the target job forms the basis for virtually all human resource functions and is a topic of extensive research by I/O psychologists in and of itself.  </a:t>
            </a:r>
          </a:p>
          <a:p>
            <a:r>
              <a:rPr lang="en-US" altLang="en-US"/>
              <a:t>	For purposes of this discussion, job analytic information provides the researcher with information from which to evaluate whether inferences or interpretations of selection measures are relevant to job performance.  The quality of the information gathered about the job directly impacts the quality of the selection process developed and the resulting hiring decisions made.  The job analysis should define what is required to perform successfully, i.e., what a “good” job really is.</a:t>
            </a:r>
          </a:p>
        </p:txBody>
      </p:sp>
    </p:spTree>
    <p:extLst>
      <p:ext uri="{BB962C8B-B14F-4D97-AF65-F5344CB8AC3E}">
        <p14:creationId xmlns:p14="http://schemas.microsoft.com/office/powerpoint/2010/main" val="3134112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Grp="1" noChangeArrowheads="1"/>
          </p:cNvSpPr>
          <p:nvPr>
            <p:ph type="sldNum" sz="quarter" idx="5"/>
          </p:nvPr>
        </p:nvSpPr>
        <p:spPr>
          <a:ln/>
        </p:spPr>
        <p:txBody>
          <a:bodyPr/>
          <a:lstStyle/>
          <a:p>
            <a:fld id="{2DE0C9A2-E84C-4E56-8BDB-6BD71B120706}" type="slidenum">
              <a:rPr lang="en-US" altLang="en-US"/>
              <a:pPr/>
              <a:t>7</a:t>
            </a:fld>
            <a:endParaRPr lang="en-US" altLang="en-US"/>
          </a:p>
        </p:txBody>
      </p:sp>
      <p:sp>
        <p:nvSpPr>
          <p:cNvPr id="31746"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47"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48"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49" name="Rectangle 5"/>
          <p:cNvSpPr>
            <a:spLocks noChangeArrowheads="1" noTextEdit="1"/>
          </p:cNvSpPr>
          <p:nvPr>
            <p:ph type="sldImg"/>
          </p:nvPr>
        </p:nvSpPr>
        <p:spPr>
          <a:xfrm>
            <a:off x="1765300" y="533400"/>
            <a:ext cx="2641600" cy="1981200"/>
          </a:xfrm>
          <a:ln cap="flat"/>
        </p:spPr>
      </p:sp>
      <p:sp>
        <p:nvSpPr>
          <p:cNvPr id="31750" name="Rectangle 6"/>
          <p:cNvSpPr>
            <a:spLocks noGrp="1" noChangeArrowheads="1"/>
          </p:cNvSpPr>
          <p:nvPr>
            <p:ph type="body" idx="1"/>
          </p:nvPr>
        </p:nvSpPr>
        <p:spPr>
          <a:xfrm>
            <a:off x="685800" y="4343400"/>
            <a:ext cx="5562600" cy="4114800"/>
          </a:xfrm>
          <a:noFill/>
          <a:ln/>
        </p:spPr>
        <p:txBody>
          <a:bodyPr/>
          <a:lstStyle/>
          <a:p>
            <a:r>
              <a:rPr lang="en-US" altLang="en-US"/>
              <a:t>     To make high quality decisions during information gathering in a selection context, the data collected regarding each applicant must similarly be of high quality.  </a:t>
            </a:r>
          </a:p>
          <a:p>
            <a:r>
              <a:rPr lang="en-US" altLang="en-US"/>
              <a:t>	Evaluating the quality of data collection instruments involves two concepts with which you may already be familiar:  Reliability and Validity.  The next section of this module covers each concept, starting with reliability.</a:t>
            </a:r>
          </a:p>
          <a:p>
            <a:r>
              <a:rPr lang="en-US" altLang="en-US"/>
              <a:t>	Reliability - refers to the consistency of the information collected from a particular measure.  If a measure lacks reliability than each time it is administered, a different score is likely to be generated – different implications would be drawn from each administration of the measure.  Such inconsistency or lack of reliability would greatly reduce the organization’s ability to accurately predict which applicants for a specific job are more likely to be successful.  </a:t>
            </a:r>
          </a:p>
          <a:p>
            <a:r>
              <a:rPr lang="en-US" altLang="en-US"/>
              <a:t>	By way of example, think about what would happen if the scores from a selection measure were inconsistent across different test administrations.  Suppose an organization has decided to use a paper and pencil measure of general intelligence, something similar to the SAT or ACT, which most of you probably took in applying for college.  The first time the applicant takes the test, he/she receives a relatively low score, the organization would most likely decide not to hire the person.  However, on a second test administration, the applicant receives a much higher score.  In such a circumstance, the inconsistency or poor quality of the selection measure has direct and negative consequence for the applicant’s life.  He or she does not get the job.</a:t>
            </a:r>
          </a:p>
          <a:p>
            <a:r>
              <a:rPr lang="en-US" altLang="en-US"/>
              <a:t>	Several approaches to assessing reliability have been developed over time; these approaches are certainly not the only means of assessing the consistency or reliability of measurement information.  Each approach relates to different aspects of consistency, or more appropriately, of inconsistency in measurement.</a:t>
            </a:r>
          </a:p>
          <a:p>
            <a:r>
              <a:rPr lang="en-US" altLang="en-US"/>
              <a:t>	Test-Retest reliability assesses consistency of measurement over time.  If the exact same measure were administered more than once, than test-retest reliability expresses the degree to scores will be consistent or similar between the first and second administration.</a:t>
            </a:r>
          </a:p>
          <a:p>
            <a:r>
              <a:rPr lang="en-US" altLang="en-US"/>
              <a:t>	Alternate-Forms reliability assesses the degree to which equivalent samples of items from the same content area(s) lead to consistency in measurement.  Alternate-forms reliability is usually estimated by developing unique but parallel forms of the test and administering them to the same set of individuals either immediately or after some time has passed.  </a:t>
            </a:r>
          </a:p>
          <a:p>
            <a:r>
              <a:rPr lang="en-US" altLang="en-US"/>
              <a:t>	Internal Consistency reliability assesses the degree to which the items on a particular measure relate to one another, the measure’s interitem consistency.  Often internal consistency is estimated by splitting the test into two equal halves and calculating the degree to which an individual’s scores on each half are related to his or her score on the other, so-called split-half reliability.</a:t>
            </a:r>
          </a:p>
          <a:p>
            <a:r>
              <a:rPr lang="en-US" altLang="en-US"/>
              <a:t>	Finally, inter-rater reliability refers to the degree to which independent raters generate consistent measures from the same test or measure.  Many measures used in selection require expert judgment of the applicants’ responses (e.g., interviews) when more than one rater will provide these judgments, calculations of the agreement among raters on the same measures estimate inter-rater reliability.</a:t>
            </a:r>
          </a:p>
          <a:p>
            <a:r>
              <a:rPr lang="en-US" altLang="en-US"/>
              <a:t>	</a:t>
            </a:r>
          </a:p>
          <a:p>
            <a:r>
              <a:rPr lang="en-US" altLang="en-US"/>
              <a:t>	</a:t>
            </a:r>
          </a:p>
        </p:txBody>
      </p:sp>
    </p:spTree>
    <p:extLst>
      <p:ext uri="{BB962C8B-B14F-4D97-AF65-F5344CB8AC3E}">
        <p14:creationId xmlns:p14="http://schemas.microsoft.com/office/powerpoint/2010/main" val="28086519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sldNum" sz="quarter" idx="5"/>
          </p:nvPr>
        </p:nvSpPr>
        <p:spPr>
          <a:ln/>
        </p:spPr>
        <p:txBody>
          <a:bodyPr/>
          <a:lstStyle/>
          <a:p>
            <a:fld id="{0EA19D18-0263-4403-80EC-30956DC68AF1}" type="slidenum">
              <a:rPr lang="en-US" altLang="en-US"/>
              <a:pPr/>
              <a:t>8</a:t>
            </a:fld>
            <a:endParaRPr lang="en-US" altLang="en-US"/>
          </a:p>
        </p:txBody>
      </p:sp>
      <p:sp>
        <p:nvSpPr>
          <p:cNvPr id="36866" name="Rectangle 2"/>
          <p:cNvSpPr>
            <a:spLocks noChangeArrowheads="1" noTextEdit="1"/>
          </p:cNvSpPr>
          <p:nvPr>
            <p:ph type="sldImg"/>
          </p:nvPr>
        </p:nvSpPr>
        <p:spPr>
          <a:xfrm>
            <a:off x="1765300" y="533400"/>
            <a:ext cx="2641600" cy="1981200"/>
          </a:xfrm>
          <a:ln/>
        </p:spPr>
      </p:sp>
      <p:sp>
        <p:nvSpPr>
          <p:cNvPr id="36867" name="Rectangle 3"/>
          <p:cNvSpPr>
            <a:spLocks noGrp="1" noChangeArrowheads="1"/>
          </p:cNvSpPr>
          <p:nvPr>
            <p:ph type="body" idx="1"/>
          </p:nvPr>
        </p:nvSpPr>
        <p:spPr/>
        <p:txBody>
          <a:bodyPr/>
          <a:lstStyle/>
          <a:p>
            <a:r>
              <a:rPr lang="en-US" altLang="en-US"/>
              <a:t>	Validity – refers to the accuracy of interpretations drawn from a particular score.  </a:t>
            </a:r>
          </a:p>
          <a:p>
            <a:r>
              <a:rPr lang="en-US" altLang="en-US"/>
              <a:t>	To evaluate the quality of measures used for selection, I/O psychologists or others involved in the development of those measures (e.g., psychometricians) conduct scientific research to evaluate the consistency and accuracy of scores generated by each individual measure.</a:t>
            </a:r>
          </a:p>
          <a:p>
            <a:r>
              <a:rPr lang="en-US" altLang="en-US"/>
              <a:t>	In order to research the quality of interpretations made from selection measures, then, information about the job is the logical starting place for any research on selection measure development.  The collection of job information is called job analysis.  You recall from the previous section of the discussion that job analysis information forms the basis for evaluating the predictive hypothesis in selection. </a:t>
            </a:r>
          </a:p>
          <a:p>
            <a:r>
              <a:rPr lang="en-US" altLang="en-US"/>
              <a:t>	Traditionally, research to investigate the validity of measurement has followed three general strategies:  criterion-oriented, content-oriented and construct-oriented.  All three research strategies attempt to relate the scores generated from a measurement procedure to the use for which the measure was intended.  These research efforts are aimed at understanding the “meaning” of the scores generated by the measurement tool.</a:t>
            </a:r>
          </a:p>
          <a:p>
            <a:r>
              <a:rPr lang="en-US" altLang="en-US"/>
              <a:t>	A criterion-oriented research strategy evaluates the relationship (usually through statistical analysis) between the predictor(s) or selection measures and a meaningful criterion of job performance, such as a performance evaluation completed by a supervisor.  </a:t>
            </a:r>
          </a:p>
          <a:p>
            <a:r>
              <a:rPr lang="en-US" altLang="en-US"/>
              <a:t>	A content-oriented research strategy establishes the job content from which a representative sampling forms the basis of the measure or test.  Content-oriented strategies rely most heavily upon accurate and useful job analysis information to define job content for sampling purposes.  </a:t>
            </a:r>
          </a:p>
          <a:p>
            <a:r>
              <a:rPr lang="en-US" altLang="en-US"/>
              <a:t>	A construct-oriented research strategy broadly assesses hypotheses or proposed relationships between measures of some underlying construct or attribute and the measures designed to assess that attribute, construct pr psychological trait versus other theoretical constructs.  Construct validation involves the gradual accumulation of evidence for the meaning of that underlying construct.  </a:t>
            </a:r>
          </a:p>
          <a:p>
            <a:r>
              <a:rPr lang="en-US" altLang="en-US"/>
              <a:t>	It should be noted that the most recent update of the </a:t>
            </a:r>
            <a:r>
              <a:rPr lang="en-US" altLang="en-US" i="1"/>
              <a:t>Standards for Educational and Psychological Testing</a:t>
            </a:r>
            <a:r>
              <a:rPr lang="en-US" altLang="en-US"/>
              <a:t> published in 1999 has moved away from a consideration of construct validation as a separate research strategy, viewing all efforts to provide evidence of the validity of test score interpretations as falling under one broad umbrella.  Current draft versions of a revision to the </a:t>
            </a:r>
            <a:r>
              <a:rPr lang="en-US" altLang="en-US" i="1"/>
              <a:t>Principles for the Validation and Use of Personnel Selection Procedures</a:t>
            </a:r>
            <a:r>
              <a:rPr lang="en-US" altLang="en-US"/>
              <a:t> follow the </a:t>
            </a:r>
            <a:r>
              <a:rPr lang="en-US" altLang="en-US" i="1"/>
              <a:t>Standards</a:t>
            </a:r>
            <a:r>
              <a:rPr lang="en-US" altLang="en-US"/>
              <a:t> in discussing validation research as encompassing many different strategies of collecting evidence.  Historical consistency, however, encourages a description of these different research strategies here.</a:t>
            </a:r>
          </a:p>
        </p:txBody>
      </p:sp>
    </p:spTree>
    <p:extLst>
      <p:ext uri="{BB962C8B-B14F-4D97-AF65-F5344CB8AC3E}">
        <p14:creationId xmlns:p14="http://schemas.microsoft.com/office/powerpoint/2010/main" val="13326129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Grp="1" noChangeArrowheads="1"/>
          </p:cNvSpPr>
          <p:nvPr>
            <p:ph type="sldNum" sz="quarter" idx="5"/>
          </p:nvPr>
        </p:nvSpPr>
        <p:spPr>
          <a:ln/>
        </p:spPr>
        <p:txBody>
          <a:bodyPr/>
          <a:lstStyle/>
          <a:p>
            <a:fld id="{AF2565B1-D95C-45B8-B3CF-75172345CA69}" type="slidenum">
              <a:rPr lang="en-US" altLang="en-US"/>
              <a:pPr/>
              <a:t>9</a:t>
            </a:fld>
            <a:endParaRPr lang="en-US" altLang="en-US"/>
          </a:p>
        </p:txBody>
      </p:sp>
      <p:sp>
        <p:nvSpPr>
          <p:cNvPr id="11266"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67"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68"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69" name="Rectangle 5"/>
          <p:cNvSpPr>
            <a:spLocks noChangeArrowheads="1" noTextEdit="1"/>
          </p:cNvSpPr>
          <p:nvPr>
            <p:ph type="sldImg"/>
          </p:nvPr>
        </p:nvSpPr>
        <p:spPr>
          <a:xfrm>
            <a:off x="1765300" y="533400"/>
            <a:ext cx="2641600" cy="1981200"/>
          </a:xfrm>
          <a:ln cap="flat"/>
        </p:spPr>
      </p:sp>
      <p:sp>
        <p:nvSpPr>
          <p:cNvPr id="11270" name="Rectangle 6"/>
          <p:cNvSpPr>
            <a:spLocks noGrp="1" noChangeArrowheads="1"/>
          </p:cNvSpPr>
          <p:nvPr>
            <p:ph type="body" idx="1"/>
          </p:nvPr>
        </p:nvSpPr>
        <p:spPr>
          <a:xfrm>
            <a:off x="685800" y="4343400"/>
            <a:ext cx="5562600" cy="4114800"/>
          </a:xfrm>
          <a:noFill/>
          <a:ln/>
        </p:spPr>
        <p:txBody>
          <a:bodyPr/>
          <a:lstStyle/>
          <a:p>
            <a:r>
              <a:rPr lang="en-US" altLang="en-US" sz="800"/>
              <a:t>	Personnel selection measures have more than 100 years of history.  Starting with the measures used by the U.S. Civil Service and Army in about 1883 to the present day, measures and tests have been used to differentiate applicants for selection purposes.  Over that history, I/O and other psychologists have developed and applied various types of tools for selection purposes.  </a:t>
            </a:r>
          </a:p>
          <a:p>
            <a:r>
              <a:rPr lang="en-US" altLang="en-US" sz="800"/>
              <a:t>	The earliest measures used for selection purposes included measures of past experience and training.  Such measures are in used in some form or another in virtually all organizations today.  Measures of education training and experience can take many forms from the simple collection of applications and resumes to be evaluated by recruiters or others involved in the selection process to more structured procedures represented by scored or weighted application blanks to instruments designed to assess specific types of experience of biographical history data with scoring schemes developed by I/O psychologists.  Though widespread in use, the less structured of these methods have shown poor evidence of either score consistency, reliability, or accuracy, validity, in measuring job relevant performance.  Their primary advantage is their ease of administration and ubiquitous use in selection contexts.</a:t>
            </a:r>
          </a:p>
          <a:p>
            <a:r>
              <a:rPr lang="en-US" altLang="en-US" sz="800"/>
              <a:t>	Abilities testing, in particular paper and pencil testing, has been around almost as long as selection methods in general.  The U.S. Army Alpha test mentioned above and developed to classify drafted recruits in World War I is generally considered the first application of standardized paper and pencil ability testing for selection and placement purposes.  Since that time, measures of cognitive abilities (e.g, reading comprehension skills, math ability) and other aptitudes (such as spatial visualization) have been widely used.  Measures of general mental ability (what is referred to by I/O psychologists as “g”) show strong evidence of quality both in measures of score reliability and accuracy in predicting performance in a wide range of jobs (Schmidt &amp; Hunter, 1998). Such measures also show advantages in ease and consistent standardized administration.</a:t>
            </a:r>
          </a:p>
          <a:p>
            <a:r>
              <a:rPr lang="en-US" altLang="en-US" sz="800"/>
              <a:t>	Job knowledge tests, as the name implies, are designed, typically from a content related validation strategy, to measure job-relevant knowledge, typically of technical areas of the job.  By their nature, job knowledge tests are specifically developed to measure the requirements for a specific job and show evidence of reliable and valid measurement.</a:t>
            </a:r>
          </a:p>
          <a:p>
            <a:r>
              <a:rPr lang="en-US" altLang="en-US" sz="800"/>
              <a:t>	In recent years, the deficiencies of abilities testing in being capable of tapping critical aspects of job performance related to the “softer” skills has encouraged a rebirth of interest in personality and interest measurement.  I/O psychologists had shied away from such measures due to their lower evidence of reliable or consistent measurement characteristics.  In recent years, the goal of accurately capturing more of the job domain as represented by these softer skills encourages the use of personality and interest measurement.  Researchers have found the personality characteristic of Conscientiousness shows a strong relationship with job performance.</a:t>
            </a:r>
          </a:p>
          <a:p>
            <a:r>
              <a:rPr lang="en-US" altLang="en-US" sz="800"/>
              <a:t>	Despite many years of research, which have attested to the low reliability of personal interviews as selection measures, interviews continue to be one of the most widely used measures for selection purposes.  One suggested reason for their popularity is that the interview can serve multiple purposes (e.g., recruiting information exchange, allowing the hiring manager an opportunity to develop a rapport with each applicant).  An important contribution that psychologists have made to improving the interview process is through the development of structured methods of administration and evaluation.  Carefully developed, structured interviews on job-relevant information show promise in terms of improving the reliability and validity of interviewing as a measurement tool.</a:t>
            </a:r>
          </a:p>
          <a:p>
            <a:r>
              <a:rPr lang="en-US" altLang="en-US" sz="800"/>
              <a:t>	Some of the most valid but also highly expensive measures used for selection purposes include assessment centers, mini-training and evaluation measures, and work samples.  These measures are developed as actual samples of job performance.  Putting the candidate into the actual work situation and observing his or her performance is perhaps the most direct measures that can be taken to predict future performance in similar situations.  However, such measures, by their very nature, require that each applicant be placed in either a simulated or actual work situation and be carefully observed, usually by multiple individuals, in performing the work.  The time and expense involved in such measures must surely be obvious.  Such measures are typically reserved for positions in which either the expense or cost of making a bad selection would be highly expensive for the organization, such as higher level managerial jobs.</a:t>
            </a:r>
          </a:p>
          <a:p>
            <a:r>
              <a:rPr lang="en-US" altLang="en-US" sz="800"/>
              <a:t>	The decisions regarding which measure is appropriate to the selection decision being made depend upon such factors as the size of the applicant pool, the consequences of inaccurate selections to organizational performance, the availability of up front investment to develop the selection systems, the availability of off the shelf or other readily available measures for similar job titles, and a host of other issues.  Typically, an organization will choose to employ some combination of measures that will help to provide measurement of maximum quality considering these other issues.  This point will become clearer in the next discussion section.</a:t>
            </a:r>
          </a:p>
          <a:p>
            <a:endParaRPr lang="en-US" altLang="en-US" sz="800"/>
          </a:p>
        </p:txBody>
      </p:sp>
    </p:spTree>
    <p:extLst>
      <p:ext uri="{BB962C8B-B14F-4D97-AF65-F5344CB8AC3E}">
        <p14:creationId xmlns:p14="http://schemas.microsoft.com/office/powerpoint/2010/main" val="1446141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2F778EF-E010-412E-AF20-4AEAD905EA8B}" type="slidenum">
              <a:rPr lang="en-US" altLang="en-US"/>
              <a:pPr/>
              <a:t>‹#›</a:t>
            </a:fld>
            <a:endParaRPr lang="en-US" altLang="en-US"/>
          </a:p>
        </p:txBody>
      </p:sp>
    </p:spTree>
    <p:extLst>
      <p:ext uri="{BB962C8B-B14F-4D97-AF65-F5344CB8AC3E}">
        <p14:creationId xmlns:p14="http://schemas.microsoft.com/office/powerpoint/2010/main" val="2809258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2C639D49-5072-4AE5-8304-82F53F585C95}" type="slidenum">
              <a:rPr lang="en-US" altLang="en-US"/>
              <a:pPr/>
              <a:t>‹#›</a:t>
            </a:fld>
            <a:endParaRPr lang="en-US" altLang="en-US"/>
          </a:p>
        </p:txBody>
      </p:sp>
    </p:spTree>
    <p:extLst>
      <p:ext uri="{BB962C8B-B14F-4D97-AF65-F5344CB8AC3E}">
        <p14:creationId xmlns:p14="http://schemas.microsoft.com/office/powerpoint/2010/main" val="2100030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67550" y="609600"/>
            <a:ext cx="184785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0" y="609600"/>
            <a:ext cx="539115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EFAEDFBC-624C-4812-87E0-25B538A6C65B}" type="slidenum">
              <a:rPr lang="en-US" altLang="en-US"/>
              <a:pPr/>
              <a:t>‹#›</a:t>
            </a:fld>
            <a:endParaRPr lang="en-US" altLang="en-US"/>
          </a:p>
        </p:txBody>
      </p:sp>
    </p:spTree>
    <p:extLst>
      <p:ext uri="{BB962C8B-B14F-4D97-AF65-F5344CB8AC3E}">
        <p14:creationId xmlns:p14="http://schemas.microsoft.com/office/powerpoint/2010/main" val="1886504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C4A7B02-A5E3-431A-B412-EA137A29A1D8}" type="slidenum">
              <a:rPr lang="en-US" altLang="en-US"/>
              <a:pPr/>
              <a:t>‹#›</a:t>
            </a:fld>
            <a:endParaRPr lang="en-US" altLang="en-US"/>
          </a:p>
        </p:txBody>
      </p:sp>
    </p:spTree>
    <p:extLst>
      <p:ext uri="{BB962C8B-B14F-4D97-AF65-F5344CB8AC3E}">
        <p14:creationId xmlns:p14="http://schemas.microsoft.com/office/powerpoint/2010/main" val="1771573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2D5A0804-B26F-45B8-A483-D6403FCD768B}" type="slidenum">
              <a:rPr lang="en-US" altLang="en-US"/>
              <a:pPr/>
              <a:t>‹#›</a:t>
            </a:fld>
            <a:endParaRPr lang="en-US" altLang="en-US"/>
          </a:p>
        </p:txBody>
      </p:sp>
    </p:spTree>
    <p:extLst>
      <p:ext uri="{BB962C8B-B14F-4D97-AF65-F5344CB8AC3E}">
        <p14:creationId xmlns:p14="http://schemas.microsoft.com/office/powerpoint/2010/main" val="3793185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0" y="1981200"/>
            <a:ext cx="36195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95900" y="1981200"/>
            <a:ext cx="36195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268B5662-8C86-4190-8E7F-5AFCD1DEADBA}" type="slidenum">
              <a:rPr lang="en-US" altLang="en-US"/>
              <a:pPr/>
              <a:t>‹#›</a:t>
            </a:fld>
            <a:endParaRPr lang="en-US" altLang="en-US"/>
          </a:p>
        </p:txBody>
      </p:sp>
    </p:spTree>
    <p:extLst>
      <p:ext uri="{BB962C8B-B14F-4D97-AF65-F5344CB8AC3E}">
        <p14:creationId xmlns:p14="http://schemas.microsoft.com/office/powerpoint/2010/main" val="763931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471678CF-99BD-4EA6-9965-957B7BD467EA}" type="slidenum">
              <a:rPr lang="en-US" altLang="en-US"/>
              <a:pPr/>
              <a:t>‹#›</a:t>
            </a:fld>
            <a:endParaRPr lang="en-US" altLang="en-US"/>
          </a:p>
        </p:txBody>
      </p:sp>
    </p:spTree>
    <p:extLst>
      <p:ext uri="{BB962C8B-B14F-4D97-AF65-F5344CB8AC3E}">
        <p14:creationId xmlns:p14="http://schemas.microsoft.com/office/powerpoint/2010/main" val="3293396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70CAEEDD-5BAA-4110-BB38-4FAE3D706F6D}" type="slidenum">
              <a:rPr lang="en-US" altLang="en-US"/>
              <a:pPr/>
              <a:t>‹#›</a:t>
            </a:fld>
            <a:endParaRPr lang="en-US" altLang="en-US"/>
          </a:p>
        </p:txBody>
      </p:sp>
    </p:spTree>
    <p:extLst>
      <p:ext uri="{BB962C8B-B14F-4D97-AF65-F5344CB8AC3E}">
        <p14:creationId xmlns:p14="http://schemas.microsoft.com/office/powerpoint/2010/main" val="351974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BF02812B-7C19-4E09-82ED-E2CC43530930}" type="slidenum">
              <a:rPr lang="en-US" altLang="en-US"/>
              <a:pPr/>
              <a:t>‹#›</a:t>
            </a:fld>
            <a:endParaRPr lang="en-US" altLang="en-US"/>
          </a:p>
        </p:txBody>
      </p:sp>
    </p:spTree>
    <p:extLst>
      <p:ext uri="{BB962C8B-B14F-4D97-AF65-F5344CB8AC3E}">
        <p14:creationId xmlns:p14="http://schemas.microsoft.com/office/powerpoint/2010/main" val="1711278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B21CCA27-22E7-41A9-92D0-8E322C27541A}" type="slidenum">
              <a:rPr lang="en-US" altLang="en-US"/>
              <a:pPr/>
              <a:t>‹#›</a:t>
            </a:fld>
            <a:endParaRPr lang="en-US" altLang="en-US"/>
          </a:p>
        </p:txBody>
      </p:sp>
    </p:spTree>
    <p:extLst>
      <p:ext uri="{BB962C8B-B14F-4D97-AF65-F5344CB8AC3E}">
        <p14:creationId xmlns:p14="http://schemas.microsoft.com/office/powerpoint/2010/main" val="2363995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A3DA1433-5300-48BD-BC43-2E955751754B}" type="slidenum">
              <a:rPr lang="en-US" altLang="en-US"/>
              <a:pPr/>
              <a:t>‹#›</a:t>
            </a:fld>
            <a:endParaRPr lang="en-US" altLang="en-US"/>
          </a:p>
        </p:txBody>
      </p:sp>
    </p:spTree>
    <p:extLst>
      <p:ext uri="{BB962C8B-B14F-4D97-AF65-F5344CB8AC3E}">
        <p14:creationId xmlns:p14="http://schemas.microsoft.com/office/powerpoint/2010/main" val="4170565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spcBef>
                <a:spcPct val="0"/>
              </a:spcBef>
              <a:defRPr sz="1400">
                <a:latin typeface="Times New Roman" panose="02020603050405020304" pitchFamily="18" charset="0"/>
              </a:defRPr>
            </a:lvl1pPr>
          </a:lstStyle>
          <a:p>
            <a:endParaRPr lang="en-US" altLang="en-US"/>
          </a:p>
        </p:txBody>
      </p:sp>
      <p:sp>
        <p:nvSpPr>
          <p:cNvPr id="1027" name="Rectangle 3"/>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ctr">
              <a:spcBef>
                <a:spcPct val="0"/>
              </a:spcBef>
              <a:defRPr sz="1400">
                <a:latin typeface="Times New Roman" panose="02020603050405020304" pitchFamily="18" charset="0"/>
              </a:defRPr>
            </a:lvl1pPr>
          </a:lstStyle>
          <a:p>
            <a:endParaRPr lang="en-US" altLang="en-US"/>
          </a:p>
        </p:txBody>
      </p:sp>
      <p:sp>
        <p:nvSpPr>
          <p:cNvPr id="1028" name="Rectangle 4"/>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r">
              <a:spcBef>
                <a:spcPct val="0"/>
              </a:spcBef>
              <a:defRPr sz="1400">
                <a:latin typeface="Times New Roman" panose="02020603050405020304" pitchFamily="18" charset="0"/>
              </a:defRPr>
            </a:lvl1pPr>
          </a:lstStyle>
          <a:p>
            <a:fld id="{204D4A8E-B514-48AD-A638-F1AB2601A380}" type="slidenum">
              <a:rPr lang="en-US" altLang="en-US"/>
              <a:pPr/>
              <a:t>‹#›</a:t>
            </a:fld>
            <a:endParaRPr lang="en-US" altLang="en-US"/>
          </a:p>
        </p:txBody>
      </p:sp>
      <p:sp>
        <p:nvSpPr>
          <p:cNvPr id="1029" name="Arc 5"/>
          <p:cNvSpPr>
            <a:spLocks/>
          </p:cNvSpPr>
          <p:nvPr/>
        </p:nvSpPr>
        <p:spPr bwMode="auto">
          <a:xfrm>
            <a:off x="0" y="844550"/>
            <a:ext cx="1447800" cy="60182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tx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0" name="Rectangle 6"/>
          <p:cNvSpPr>
            <a:spLocks noGrp="1" noChangeArrowheads="1"/>
          </p:cNvSpPr>
          <p:nvPr>
            <p:ph type="title"/>
          </p:nvPr>
        </p:nvSpPr>
        <p:spPr bwMode="auto">
          <a:xfrm>
            <a:off x="1524000" y="609600"/>
            <a:ext cx="7391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31" name="Rectangle 7"/>
          <p:cNvSpPr>
            <a:spLocks noGrp="1" noChangeArrowheads="1"/>
          </p:cNvSpPr>
          <p:nvPr>
            <p:ph type="body" idx="1"/>
          </p:nvPr>
        </p:nvSpPr>
        <p:spPr bwMode="auto">
          <a:xfrm>
            <a:off x="1524000" y="1981200"/>
            <a:ext cx="7391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69000"/>
        </a:lnSpc>
        <a:spcBef>
          <a:spcPct val="0"/>
        </a:spcBef>
        <a:spcAft>
          <a:spcPct val="0"/>
        </a:spcAft>
        <a:defRPr sz="4800" b="1" kern="1200">
          <a:solidFill>
            <a:schemeClr val="tx2"/>
          </a:solidFill>
          <a:latin typeface="+mj-lt"/>
          <a:ea typeface="+mj-ea"/>
          <a:cs typeface="+mj-cs"/>
        </a:defRPr>
      </a:lvl1pPr>
      <a:lvl2pPr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2pPr>
      <a:lvl3pPr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3pPr>
      <a:lvl4pPr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4pPr>
      <a:lvl5pPr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5pPr>
      <a:lvl6pPr marL="457200"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6pPr>
      <a:lvl7pPr marL="914400"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7pPr>
      <a:lvl8pPr marL="1371600"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8pPr>
      <a:lvl9pPr marL="1828800"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9pPr>
    </p:titleStyle>
    <p:bodyStyle>
      <a:lvl1pPr marL="342900" indent="-342900" algn="l" rtl="0" eaLnBrk="0" fontAlgn="base" hangingPunct="0">
        <a:spcBef>
          <a:spcPct val="20000"/>
        </a:spcBef>
        <a:spcAft>
          <a:spcPct val="0"/>
        </a:spcAft>
        <a:buClr>
          <a:schemeClr val="hlink"/>
        </a:buClr>
        <a:buSzPct val="75000"/>
        <a:buFont typeface="Monotype Sorts" pitchFamily="2" charset="2"/>
        <a:buChar char="n"/>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Monotype Sorts" pitchFamily="2" charset="2"/>
        <a:buChar char="u"/>
        <a:defRPr sz="26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hlink"/>
        </a:buClr>
        <a:buSzPct val="7500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2"/>
        </a:buClr>
        <a:buSzPct val="10000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hlink"/>
        </a:buClr>
        <a:buSzPct val="50000"/>
        <a:buFont typeface="Wingdings" panose="05000000000000000000" pitchFamily="2" charset="2"/>
        <a:buChar char="Ø"/>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304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9" name="Rectangle 3"/>
          <p:cNvSpPr>
            <a:spLocks noChangeArrowheads="1"/>
          </p:cNvSpPr>
          <p:nvPr/>
        </p:nvSpPr>
        <p:spPr bwMode="auto">
          <a:xfrm>
            <a:off x="35814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0" name="Line 4"/>
          <p:cNvSpPr>
            <a:spLocks noChangeShapeType="1"/>
          </p:cNvSpPr>
          <p:nvPr/>
        </p:nvSpPr>
        <p:spPr bwMode="auto">
          <a:xfrm>
            <a:off x="1588" y="1708150"/>
            <a:ext cx="9145587" cy="0"/>
          </a:xfrm>
          <a:prstGeom prst="line">
            <a:avLst/>
          </a:prstGeom>
          <a:noFill/>
          <a:ln w="12700">
            <a:solidFill>
              <a:schemeClr val="bg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1" name="Arc 5"/>
          <p:cNvSpPr>
            <a:spLocks/>
          </p:cNvSpPr>
          <p:nvPr/>
        </p:nvSpPr>
        <p:spPr bwMode="auto">
          <a:xfrm>
            <a:off x="0" y="844550"/>
            <a:ext cx="2895600" cy="60182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tx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2" name="Rectangle 6"/>
          <p:cNvSpPr>
            <a:spLocks noGrp="1" noChangeArrowheads="1"/>
          </p:cNvSpPr>
          <p:nvPr>
            <p:ph type="ctrTitle"/>
          </p:nvPr>
        </p:nvSpPr>
        <p:spPr>
          <a:xfrm>
            <a:off x="2209800" y="914400"/>
            <a:ext cx="6934200" cy="1676400"/>
          </a:xfrm>
          <a:noFill/>
          <a:ln/>
        </p:spPr>
        <p:txBody>
          <a:bodyPr/>
          <a:lstStyle/>
          <a:p>
            <a:pPr>
              <a:lnSpc>
                <a:spcPct val="80000"/>
              </a:lnSpc>
            </a:pPr>
            <a:r>
              <a:rPr lang="en-US" altLang="en-US" sz="3200"/>
              <a:t>Industrial-Organizational Psychology</a:t>
            </a:r>
            <a:br>
              <a:rPr lang="en-US" altLang="en-US" sz="3200"/>
            </a:br>
            <a:r>
              <a:rPr lang="en-US" altLang="en-US" sz="3200"/>
              <a:t> Learning Module</a:t>
            </a:r>
            <a:br>
              <a:rPr lang="en-US" altLang="en-US" sz="3200"/>
            </a:br>
            <a:endParaRPr lang="en-US" altLang="en-US" sz="7200"/>
          </a:p>
        </p:txBody>
      </p:sp>
      <p:sp>
        <p:nvSpPr>
          <p:cNvPr id="4103" name="Rectangle 7"/>
          <p:cNvSpPr>
            <a:spLocks noChangeArrowheads="1"/>
          </p:cNvSpPr>
          <p:nvPr/>
        </p:nvSpPr>
        <p:spPr bwMode="auto">
          <a:xfrm>
            <a:off x="3276600" y="6553200"/>
            <a:ext cx="5638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pPr>
            <a:r>
              <a:rPr lang="en-US" altLang="en-US" sz="1400">
                <a:solidFill>
                  <a:schemeClr val="tx2"/>
                </a:solidFill>
                <a:latin typeface="Arial Narrow" panose="020B0606020202030204" pitchFamily="34" charset="0"/>
              </a:rPr>
              <a:t>Prepared by the Society for Industrial and Organizational Psychology - SIOP  © 2002</a:t>
            </a:r>
          </a:p>
        </p:txBody>
      </p:sp>
      <p:sp>
        <p:nvSpPr>
          <p:cNvPr id="4104" name="Text Box 8"/>
          <p:cNvSpPr txBox="1">
            <a:spLocks noChangeArrowheads="1"/>
          </p:cNvSpPr>
          <p:nvPr/>
        </p:nvSpPr>
        <p:spPr bwMode="auto">
          <a:xfrm>
            <a:off x="3352800" y="3124200"/>
            <a:ext cx="41148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4400" b="1"/>
              <a:t>Selection</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27"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1" name="Rectangle 7"/>
          <p:cNvSpPr>
            <a:spLocks noGrp="1" noChangeArrowheads="1"/>
          </p:cNvSpPr>
          <p:nvPr>
            <p:ph type="title"/>
          </p:nvPr>
        </p:nvSpPr>
        <p:spPr/>
        <p:txBody>
          <a:bodyPr/>
          <a:lstStyle/>
          <a:p>
            <a:r>
              <a:rPr lang="en-US" altLang="en-US"/>
              <a:t>Typical Selection System</a:t>
            </a:r>
          </a:p>
        </p:txBody>
      </p:sp>
      <p:sp>
        <p:nvSpPr>
          <p:cNvPr id="26632" name="Rectangle 8"/>
          <p:cNvSpPr>
            <a:spLocks noGrp="1" noChangeArrowheads="1"/>
          </p:cNvSpPr>
          <p:nvPr>
            <p:ph type="body" idx="1"/>
          </p:nvPr>
        </p:nvSpPr>
        <p:spPr/>
        <p:txBody>
          <a:bodyPr/>
          <a:lstStyle/>
          <a:p>
            <a:pPr>
              <a:lnSpc>
                <a:spcPct val="90000"/>
              </a:lnSpc>
            </a:pPr>
            <a:r>
              <a:rPr lang="en-US" altLang="en-US" sz="2400"/>
              <a:t>Multiple methods typically applied</a:t>
            </a:r>
          </a:p>
          <a:p>
            <a:pPr>
              <a:lnSpc>
                <a:spcPct val="90000"/>
              </a:lnSpc>
            </a:pPr>
            <a:r>
              <a:rPr lang="en-US" altLang="en-US" sz="2400"/>
              <a:t>One model for the selection process:</a:t>
            </a:r>
          </a:p>
          <a:p>
            <a:pPr lvl="1">
              <a:lnSpc>
                <a:spcPct val="90000"/>
              </a:lnSpc>
            </a:pPr>
            <a:r>
              <a:rPr lang="en-US" altLang="en-US" sz="2200"/>
              <a:t>Applicant submits resume and/or completes application blank in Human Resources</a:t>
            </a:r>
          </a:p>
          <a:p>
            <a:pPr lvl="1">
              <a:lnSpc>
                <a:spcPct val="90000"/>
              </a:lnSpc>
            </a:pPr>
            <a:r>
              <a:rPr lang="en-US" altLang="en-US" sz="2200"/>
              <a:t>HR representatives screen application/resume for disqualifying factors (minimum qualifications)</a:t>
            </a:r>
          </a:p>
          <a:p>
            <a:pPr lvl="1">
              <a:lnSpc>
                <a:spcPct val="90000"/>
              </a:lnSpc>
            </a:pPr>
            <a:r>
              <a:rPr lang="en-US" altLang="en-US" sz="2200"/>
              <a:t>Applicant is administered one or more tests</a:t>
            </a:r>
          </a:p>
          <a:p>
            <a:pPr lvl="1">
              <a:lnSpc>
                <a:spcPct val="90000"/>
              </a:lnSpc>
            </a:pPr>
            <a:r>
              <a:rPr lang="en-US" altLang="en-US" sz="2200"/>
              <a:t>Applicant is interviewed by hiring manager or supervisor of the vacant job</a:t>
            </a:r>
          </a:p>
          <a:p>
            <a:pPr lvl="1">
              <a:lnSpc>
                <a:spcPct val="90000"/>
              </a:lnSpc>
            </a:pPr>
            <a:r>
              <a:rPr lang="en-US" altLang="en-US" sz="2200"/>
              <a:t>Applicants are ranked based on results of testing and/or interviews</a:t>
            </a:r>
          </a:p>
          <a:p>
            <a:pPr lvl="1">
              <a:lnSpc>
                <a:spcPct val="90000"/>
              </a:lnSpc>
            </a:pPr>
            <a:r>
              <a:rPr lang="en-US" altLang="en-US" sz="2200"/>
              <a:t>Final selection is made by hiring manager/supervisor in conjunction with HR</a:t>
            </a:r>
          </a:p>
        </p:txBody>
      </p:sp>
      <p:sp>
        <p:nvSpPr>
          <p:cNvPr id="26630" name="Rectangle 6"/>
          <p:cNvSpPr>
            <a:spLocks noChangeArrowheads="1"/>
          </p:cNvSpPr>
          <p:nvPr/>
        </p:nvSpPr>
        <p:spPr bwMode="auto">
          <a:xfrm>
            <a:off x="3276600" y="6553200"/>
            <a:ext cx="5638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pPr>
            <a:r>
              <a:rPr lang="en-US" altLang="en-US" sz="1400">
                <a:solidFill>
                  <a:schemeClr val="tx2"/>
                </a:solidFill>
                <a:latin typeface="Arial Narrow" panose="020B0606020202030204" pitchFamily="34" charset="0"/>
              </a:rPr>
              <a:t>Prepared by the Society for Industrial and Organizational Psychology - SIOP  © 2002</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Rectangle 4"/>
          <p:cNvSpPr>
            <a:spLocks noGrp="1" noChangeArrowheads="1"/>
          </p:cNvSpPr>
          <p:nvPr>
            <p:ph type="title"/>
          </p:nvPr>
        </p:nvSpPr>
        <p:spPr/>
        <p:txBody>
          <a:bodyPr/>
          <a:lstStyle/>
          <a:p>
            <a:r>
              <a:rPr lang="en-US" altLang="en-US"/>
              <a:t>Use of Assessment Instruments in Selection</a:t>
            </a:r>
          </a:p>
        </p:txBody>
      </p:sp>
      <p:sp>
        <p:nvSpPr>
          <p:cNvPr id="50181" name="Rectangle 5"/>
          <p:cNvSpPr>
            <a:spLocks noGrp="1" noChangeArrowheads="1"/>
          </p:cNvSpPr>
          <p:nvPr>
            <p:ph type="body" idx="1"/>
          </p:nvPr>
        </p:nvSpPr>
        <p:spPr/>
        <p:txBody>
          <a:bodyPr/>
          <a:lstStyle/>
          <a:p>
            <a:r>
              <a:rPr lang="en-US" altLang="en-US"/>
              <a:t>Decisions Regarding Use of Assessment Instruments</a:t>
            </a:r>
          </a:p>
          <a:p>
            <a:pPr lvl="1"/>
            <a:r>
              <a:rPr lang="en-US" altLang="en-US"/>
              <a:t>Combining different measurements</a:t>
            </a:r>
          </a:p>
          <a:p>
            <a:pPr lvl="1"/>
            <a:r>
              <a:rPr lang="en-US" altLang="en-US"/>
              <a:t>Establishing cut scores/passing standards</a:t>
            </a:r>
          </a:p>
          <a:p>
            <a:pPr lvl="1"/>
            <a:r>
              <a:rPr lang="en-US" altLang="en-US"/>
              <a:t>Sequencing of assessments in decision making</a:t>
            </a:r>
          </a:p>
          <a:p>
            <a:pPr lvl="1"/>
            <a:r>
              <a:rPr lang="en-US" altLang="en-US"/>
              <a:t>Administration issues</a:t>
            </a:r>
          </a:p>
        </p:txBody>
      </p:sp>
      <p:sp>
        <p:nvSpPr>
          <p:cNvPr id="50182" name="Rectangle 6"/>
          <p:cNvSpPr>
            <a:spLocks noChangeArrowheads="1"/>
          </p:cNvSpPr>
          <p:nvPr/>
        </p:nvSpPr>
        <p:spPr bwMode="auto">
          <a:xfrm>
            <a:off x="2971800" y="6477000"/>
            <a:ext cx="5943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pPr>
            <a:r>
              <a:rPr lang="en-US" altLang="en-US" sz="1400">
                <a:solidFill>
                  <a:schemeClr val="tx2"/>
                </a:solidFill>
                <a:latin typeface="Arial Narrow" panose="020B0606020202030204" pitchFamily="34" charset="0"/>
              </a:rPr>
              <a:t>Prepared by the Society for Industrial and Organizational Psychology - SIOP  © 2002</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1"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7" name="Rectangle 9"/>
          <p:cNvSpPr>
            <a:spLocks noGrp="1" noChangeArrowheads="1"/>
          </p:cNvSpPr>
          <p:nvPr>
            <p:ph type="title"/>
          </p:nvPr>
        </p:nvSpPr>
        <p:spPr/>
        <p:txBody>
          <a:bodyPr/>
          <a:lstStyle/>
          <a:p>
            <a:r>
              <a:rPr lang="en-US" altLang="en-US"/>
              <a:t>Legal Environment of Selection in the United States</a:t>
            </a:r>
          </a:p>
        </p:txBody>
      </p:sp>
      <p:sp>
        <p:nvSpPr>
          <p:cNvPr id="12298" name="Rectangle 10"/>
          <p:cNvSpPr>
            <a:spLocks noGrp="1" noChangeArrowheads="1"/>
          </p:cNvSpPr>
          <p:nvPr>
            <p:ph type="body" idx="1"/>
          </p:nvPr>
        </p:nvSpPr>
        <p:spPr>
          <a:xfrm>
            <a:off x="1447800" y="1752600"/>
            <a:ext cx="7696200" cy="4114800"/>
          </a:xfrm>
        </p:spPr>
        <p:txBody>
          <a:bodyPr/>
          <a:lstStyle/>
          <a:p>
            <a:pPr>
              <a:lnSpc>
                <a:spcPct val="90000"/>
              </a:lnSpc>
            </a:pPr>
            <a:r>
              <a:rPr lang="en-US" altLang="en-US" sz="2400"/>
              <a:t>Equal Employment Opportunity (EEO) law and regulation</a:t>
            </a:r>
          </a:p>
          <a:p>
            <a:pPr lvl="3">
              <a:lnSpc>
                <a:spcPct val="90000"/>
              </a:lnSpc>
            </a:pPr>
            <a:r>
              <a:rPr lang="en-US" altLang="en-US" sz="1800"/>
              <a:t>Title VII of the Civil Rights Act of 1964 as amended in 1991</a:t>
            </a:r>
          </a:p>
          <a:p>
            <a:pPr lvl="3">
              <a:lnSpc>
                <a:spcPct val="90000"/>
              </a:lnSpc>
            </a:pPr>
            <a:r>
              <a:rPr lang="en-US" altLang="en-US" sz="1800"/>
              <a:t>Executive Order No. 11246</a:t>
            </a:r>
          </a:p>
          <a:p>
            <a:pPr lvl="3">
              <a:lnSpc>
                <a:spcPct val="90000"/>
              </a:lnSpc>
            </a:pPr>
            <a:r>
              <a:rPr lang="en-US" altLang="en-US" sz="1800"/>
              <a:t>Equal Pay Act of 1963</a:t>
            </a:r>
          </a:p>
          <a:p>
            <a:pPr lvl="3">
              <a:lnSpc>
                <a:spcPct val="90000"/>
              </a:lnSpc>
            </a:pPr>
            <a:r>
              <a:rPr lang="en-US" altLang="en-US" sz="1800"/>
              <a:t>Age Discrimination in Employment Act of 1967</a:t>
            </a:r>
          </a:p>
          <a:p>
            <a:pPr lvl="3">
              <a:lnSpc>
                <a:spcPct val="90000"/>
              </a:lnSpc>
            </a:pPr>
            <a:r>
              <a:rPr lang="en-US" altLang="en-US" sz="1800"/>
              <a:t>Americans with Disabilities Act of 1990</a:t>
            </a:r>
          </a:p>
          <a:p>
            <a:pPr>
              <a:lnSpc>
                <a:spcPct val="90000"/>
              </a:lnSpc>
            </a:pPr>
            <a:r>
              <a:rPr lang="en-US" altLang="en-US" sz="2400"/>
              <a:t>Equal Employment Opportunity Commission (EEOC)</a:t>
            </a:r>
          </a:p>
          <a:p>
            <a:pPr lvl="3">
              <a:lnSpc>
                <a:spcPct val="90000"/>
              </a:lnSpc>
            </a:pPr>
            <a:r>
              <a:rPr lang="en-US" altLang="en-US" sz="1800"/>
              <a:t>Uniform Guidelines on Employee Selection Procedures (1978)</a:t>
            </a:r>
          </a:p>
          <a:p>
            <a:pPr>
              <a:lnSpc>
                <a:spcPct val="90000"/>
              </a:lnSpc>
            </a:pPr>
            <a:r>
              <a:rPr lang="en-US" altLang="en-US" sz="2400"/>
              <a:t>Scientific Standards and Principles</a:t>
            </a:r>
          </a:p>
          <a:p>
            <a:pPr lvl="3">
              <a:lnSpc>
                <a:spcPct val="90000"/>
              </a:lnSpc>
            </a:pPr>
            <a:r>
              <a:rPr lang="en-US" altLang="en-US" sz="1600"/>
              <a:t>Principles for the Validation and Use of Personnel Selection Procedures Third Edition (1987) </a:t>
            </a:r>
          </a:p>
          <a:p>
            <a:pPr lvl="3">
              <a:lnSpc>
                <a:spcPct val="90000"/>
              </a:lnSpc>
            </a:pPr>
            <a:r>
              <a:rPr lang="en-US" altLang="en-US" sz="1600"/>
              <a:t>Standards for Educational and Psychological Testing (1999)</a:t>
            </a:r>
          </a:p>
        </p:txBody>
      </p:sp>
      <p:sp>
        <p:nvSpPr>
          <p:cNvPr id="12299" name="Rectangle 11"/>
          <p:cNvSpPr>
            <a:spLocks noChangeArrowheads="1"/>
          </p:cNvSpPr>
          <p:nvPr/>
        </p:nvSpPr>
        <p:spPr bwMode="auto">
          <a:xfrm>
            <a:off x="2971800" y="6553200"/>
            <a:ext cx="5943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pPr>
            <a:r>
              <a:rPr lang="en-US" altLang="en-US" sz="1400">
                <a:solidFill>
                  <a:schemeClr val="tx2"/>
                </a:solidFill>
                <a:latin typeface="Arial Narrow" panose="020B0606020202030204" pitchFamily="34" charset="0"/>
              </a:rPr>
              <a:t>Prepared by the Society for Industrial and Organizational Psychology - SIOP  © 2002</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4"/>
          <p:cNvSpPr>
            <a:spLocks noGrp="1" noChangeArrowheads="1"/>
          </p:cNvSpPr>
          <p:nvPr>
            <p:ph type="title"/>
          </p:nvPr>
        </p:nvSpPr>
        <p:spPr/>
        <p:txBody>
          <a:bodyPr/>
          <a:lstStyle/>
          <a:p>
            <a:r>
              <a:rPr lang="en-US" altLang="en-US"/>
              <a:t>U.S. Case Law</a:t>
            </a:r>
          </a:p>
        </p:txBody>
      </p:sp>
      <p:sp>
        <p:nvSpPr>
          <p:cNvPr id="39941" name="Rectangle 5"/>
          <p:cNvSpPr>
            <a:spLocks noGrp="1" noChangeArrowheads="1"/>
          </p:cNvSpPr>
          <p:nvPr>
            <p:ph type="body" idx="1"/>
          </p:nvPr>
        </p:nvSpPr>
        <p:spPr/>
        <p:txBody>
          <a:bodyPr/>
          <a:lstStyle/>
          <a:p>
            <a:r>
              <a:rPr lang="en-US" altLang="en-US"/>
              <a:t>Griggs v. Duke Power (1971)</a:t>
            </a:r>
          </a:p>
          <a:p>
            <a:r>
              <a:rPr lang="en-US" altLang="en-US"/>
              <a:t>Albemarle Paper Co. v. Moody (1975)</a:t>
            </a:r>
          </a:p>
          <a:p>
            <a:r>
              <a:rPr lang="en-US" altLang="en-US"/>
              <a:t>Watson v. Fort Worth Bank &amp; Trust (1988)</a:t>
            </a:r>
          </a:p>
          <a:p>
            <a:r>
              <a:rPr lang="en-US" altLang="en-US"/>
              <a:t>Wards Cove Packing v. Atonio (1989)</a:t>
            </a:r>
          </a:p>
        </p:txBody>
      </p:sp>
      <p:sp>
        <p:nvSpPr>
          <p:cNvPr id="39942" name="Rectangle 6"/>
          <p:cNvSpPr>
            <a:spLocks noChangeArrowheads="1"/>
          </p:cNvSpPr>
          <p:nvPr/>
        </p:nvSpPr>
        <p:spPr bwMode="auto">
          <a:xfrm>
            <a:off x="2971800" y="6477000"/>
            <a:ext cx="5943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pPr>
            <a:r>
              <a:rPr lang="en-US" altLang="en-US" sz="1400">
                <a:solidFill>
                  <a:schemeClr val="tx2"/>
                </a:solidFill>
                <a:latin typeface="Arial Narrow" panose="020B0606020202030204" pitchFamily="34" charset="0"/>
              </a:rPr>
              <a:t>Prepared by the Society for Industrial and Organizational Psychology - SIOP  © 2002</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39"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4" name="Rectangle 8"/>
          <p:cNvSpPr>
            <a:spLocks noGrp="1" noChangeArrowheads="1"/>
          </p:cNvSpPr>
          <p:nvPr>
            <p:ph type="title"/>
          </p:nvPr>
        </p:nvSpPr>
        <p:spPr/>
        <p:txBody>
          <a:bodyPr/>
          <a:lstStyle/>
          <a:p>
            <a:r>
              <a:rPr lang="en-US" altLang="en-US"/>
              <a:t>How Do I/O Psychologists Help With Selection?</a:t>
            </a:r>
          </a:p>
        </p:txBody>
      </p:sp>
      <p:sp>
        <p:nvSpPr>
          <p:cNvPr id="14345" name="Rectangle 9"/>
          <p:cNvSpPr>
            <a:spLocks noGrp="1" noChangeArrowheads="1"/>
          </p:cNvSpPr>
          <p:nvPr>
            <p:ph type="body" idx="1"/>
          </p:nvPr>
        </p:nvSpPr>
        <p:spPr/>
        <p:txBody>
          <a:bodyPr/>
          <a:lstStyle/>
          <a:p>
            <a:r>
              <a:rPr lang="en-US" altLang="en-US" sz="2400"/>
              <a:t>Identify the knowledge, skills, abilities, and other qualities (KSAs) necessary for performance </a:t>
            </a:r>
          </a:p>
          <a:p>
            <a:r>
              <a:rPr lang="en-US" altLang="en-US" sz="2400"/>
              <a:t>Develop or identify measures of those KSAs</a:t>
            </a:r>
          </a:p>
          <a:p>
            <a:r>
              <a:rPr lang="en-US" altLang="en-US" sz="2400"/>
              <a:t>Conduct research on the relationship between selection measures and job performance</a:t>
            </a:r>
          </a:p>
          <a:p>
            <a:r>
              <a:rPr lang="en-US" altLang="en-US" sz="2400"/>
              <a:t>Evaluate evidence of fair treatment</a:t>
            </a:r>
          </a:p>
          <a:p>
            <a:r>
              <a:rPr lang="en-US" altLang="en-US" sz="2400"/>
              <a:t>Enhance current methods of measuring KSAs to improve prediction of job success</a:t>
            </a:r>
          </a:p>
        </p:txBody>
      </p:sp>
      <p:sp>
        <p:nvSpPr>
          <p:cNvPr id="14342" name="Rectangle 6"/>
          <p:cNvSpPr>
            <a:spLocks noChangeArrowheads="1"/>
          </p:cNvSpPr>
          <p:nvPr/>
        </p:nvSpPr>
        <p:spPr bwMode="auto">
          <a:xfrm>
            <a:off x="3276600" y="6553200"/>
            <a:ext cx="5638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pPr>
            <a:r>
              <a:rPr lang="en-US" altLang="en-US" sz="1400">
                <a:solidFill>
                  <a:schemeClr val="tx2"/>
                </a:solidFill>
                <a:latin typeface="Arial Narrow" panose="020B0606020202030204" pitchFamily="34" charset="0"/>
              </a:rPr>
              <a:t>Prepared by the Society for Industrial and Organizational Psychology - SIOP  © 2002</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7" name="Rectangle 5"/>
          <p:cNvSpPr>
            <a:spLocks noGrp="1" noChangeArrowheads="1"/>
          </p:cNvSpPr>
          <p:nvPr>
            <p:ph type="title"/>
          </p:nvPr>
        </p:nvSpPr>
        <p:spPr/>
        <p:txBody>
          <a:bodyPr/>
          <a:lstStyle/>
          <a:p>
            <a:r>
              <a:rPr lang="en-US" altLang="en-US"/>
              <a:t>Emerging/Recurring Issues</a:t>
            </a:r>
          </a:p>
        </p:txBody>
      </p:sp>
      <p:sp>
        <p:nvSpPr>
          <p:cNvPr id="44038" name="Rectangle 6"/>
          <p:cNvSpPr>
            <a:spLocks noGrp="1" noChangeArrowheads="1"/>
          </p:cNvSpPr>
          <p:nvPr>
            <p:ph type="body" idx="1"/>
          </p:nvPr>
        </p:nvSpPr>
        <p:spPr/>
        <p:txBody>
          <a:bodyPr/>
          <a:lstStyle/>
          <a:p>
            <a:pPr>
              <a:lnSpc>
                <a:spcPct val="90000"/>
              </a:lnSpc>
            </a:pPr>
            <a:r>
              <a:rPr lang="en-US" altLang="en-US" sz="2400"/>
              <a:t>Ethical Issues</a:t>
            </a:r>
          </a:p>
          <a:p>
            <a:pPr lvl="1">
              <a:lnSpc>
                <a:spcPct val="90000"/>
              </a:lnSpc>
            </a:pPr>
            <a:r>
              <a:rPr lang="en-US" altLang="en-US" sz="2200"/>
              <a:t>Test User Qualifications</a:t>
            </a:r>
          </a:p>
          <a:p>
            <a:pPr lvl="1">
              <a:lnSpc>
                <a:spcPct val="90000"/>
              </a:lnSpc>
            </a:pPr>
            <a:r>
              <a:rPr lang="en-US" altLang="en-US" sz="2200"/>
              <a:t>Privacy Issues </a:t>
            </a:r>
          </a:p>
          <a:p>
            <a:pPr>
              <a:lnSpc>
                <a:spcPct val="90000"/>
              </a:lnSpc>
            </a:pPr>
            <a:r>
              <a:rPr lang="en-US" altLang="en-US" sz="2400"/>
              <a:t>Environmental Issues</a:t>
            </a:r>
          </a:p>
          <a:p>
            <a:pPr lvl="1">
              <a:lnSpc>
                <a:spcPct val="90000"/>
              </a:lnSpc>
            </a:pPr>
            <a:r>
              <a:rPr lang="en-US" altLang="en-US" sz="2200"/>
              <a:t>Changing Demographics </a:t>
            </a:r>
          </a:p>
          <a:p>
            <a:pPr>
              <a:lnSpc>
                <a:spcPct val="90000"/>
              </a:lnSpc>
            </a:pPr>
            <a:r>
              <a:rPr lang="en-US" altLang="en-US" sz="2400"/>
              <a:t>Applicant Reactions</a:t>
            </a:r>
          </a:p>
          <a:p>
            <a:pPr>
              <a:lnSpc>
                <a:spcPct val="90000"/>
              </a:lnSpc>
            </a:pPr>
            <a:r>
              <a:rPr lang="en-US" altLang="en-US" sz="2400"/>
              <a:t>Changing Notions of Jobs</a:t>
            </a:r>
          </a:p>
          <a:p>
            <a:pPr lvl="1">
              <a:lnSpc>
                <a:spcPct val="90000"/>
              </a:lnSpc>
            </a:pPr>
            <a:r>
              <a:rPr lang="en-US" altLang="en-US" sz="2200"/>
              <a:t>Contextual Performance</a:t>
            </a:r>
          </a:p>
          <a:p>
            <a:pPr lvl="1">
              <a:lnSpc>
                <a:spcPct val="90000"/>
              </a:lnSpc>
            </a:pPr>
            <a:r>
              <a:rPr lang="en-US" altLang="en-US" sz="2200"/>
              <a:t>Work Team and Organizational Outcomes</a:t>
            </a:r>
          </a:p>
          <a:p>
            <a:pPr>
              <a:lnSpc>
                <a:spcPct val="90000"/>
              </a:lnSpc>
            </a:pPr>
            <a:r>
              <a:rPr lang="en-US" altLang="en-US" sz="2400"/>
              <a:t>Technology</a:t>
            </a:r>
          </a:p>
        </p:txBody>
      </p:sp>
      <p:sp>
        <p:nvSpPr>
          <p:cNvPr id="44039" name="Rectangle 7"/>
          <p:cNvSpPr>
            <a:spLocks noChangeArrowheads="1"/>
          </p:cNvSpPr>
          <p:nvPr/>
        </p:nvSpPr>
        <p:spPr bwMode="auto">
          <a:xfrm>
            <a:off x="2971800" y="6477000"/>
            <a:ext cx="5943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pPr>
            <a:r>
              <a:rPr lang="en-US" altLang="en-US" sz="1400">
                <a:solidFill>
                  <a:schemeClr val="tx2"/>
                </a:solidFill>
                <a:latin typeface="Arial Narrow" panose="020B0606020202030204" pitchFamily="34" charset="0"/>
              </a:rPr>
              <a:t>Prepared by the Society for Industrial and Organizational Psychology - SIOP  © 2002</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87"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1" name="Rectangle 7"/>
          <p:cNvSpPr>
            <a:spLocks noGrp="1" noChangeArrowheads="1"/>
          </p:cNvSpPr>
          <p:nvPr>
            <p:ph type="title"/>
          </p:nvPr>
        </p:nvSpPr>
        <p:spPr/>
        <p:txBody>
          <a:bodyPr/>
          <a:lstStyle/>
          <a:p>
            <a:r>
              <a:rPr lang="en-US" altLang="en-US"/>
              <a:t>Exercise: Developing a Selection System</a:t>
            </a:r>
          </a:p>
        </p:txBody>
      </p:sp>
      <p:sp>
        <p:nvSpPr>
          <p:cNvPr id="16392" name="Rectangle 8"/>
          <p:cNvSpPr>
            <a:spLocks noGrp="1" noChangeArrowheads="1"/>
          </p:cNvSpPr>
          <p:nvPr>
            <p:ph type="body" idx="1"/>
          </p:nvPr>
        </p:nvSpPr>
        <p:spPr/>
        <p:txBody>
          <a:bodyPr/>
          <a:lstStyle/>
          <a:p>
            <a:pPr>
              <a:lnSpc>
                <a:spcPct val="90000"/>
              </a:lnSpc>
            </a:pPr>
            <a:r>
              <a:rPr lang="en-US" altLang="en-US" sz="2400"/>
              <a:t>Think about the job of your instructor for this class</a:t>
            </a:r>
          </a:p>
          <a:p>
            <a:pPr>
              <a:lnSpc>
                <a:spcPct val="90000"/>
              </a:lnSpc>
            </a:pPr>
            <a:r>
              <a:rPr lang="en-US" altLang="en-US" sz="2400"/>
              <a:t>On a blank piece of paper, write down for or five relevant dimensions of performance in this position.  </a:t>
            </a:r>
          </a:p>
          <a:p>
            <a:pPr>
              <a:lnSpc>
                <a:spcPct val="90000"/>
              </a:lnSpc>
            </a:pPr>
            <a:r>
              <a:rPr lang="en-US" altLang="en-US" sz="2400"/>
              <a:t>Some examples:</a:t>
            </a:r>
          </a:p>
          <a:p>
            <a:pPr lvl="1">
              <a:lnSpc>
                <a:spcPct val="90000"/>
              </a:lnSpc>
            </a:pPr>
            <a:r>
              <a:rPr lang="en-US" altLang="en-US" sz="2200"/>
              <a:t>Developing lecture material </a:t>
            </a:r>
          </a:p>
          <a:p>
            <a:pPr lvl="1">
              <a:lnSpc>
                <a:spcPct val="90000"/>
              </a:lnSpc>
            </a:pPr>
            <a:r>
              <a:rPr lang="en-US" altLang="en-US" sz="2200"/>
              <a:t>Delivering lectures</a:t>
            </a:r>
          </a:p>
          <a:p>
            <a:pPr lvl="1">
              <a:lnSpc>
                <a:spcPct val="90000"/>
              </a:lnSpc>
            </a:pPr>
            <a:r>
              <a:rPr lang="en-US" altLang="en-US" sz="2200"/>
              <a:t>Developing tests or measures of class members’ performance </a:t>
            </a:r>
          </a:p>
          <a:p>
            <a:pPr lvl="1">
              <a:lnSpc>
                <a:spcPct val="90000"/>
              </a:lnSpc>
            </a:pPr>
            <a:r>
              <a:rPr lang="en-US" altLang="en-US" sz="2200"/>
              <a:t>Assisting class members’ in learning material </a:t>
            </a:r>
          </a:p>
          <a:p>
            <a:pPr lvl="1">
              <a:lnSpc>
                <a:spcPct val="90000"/>
              </a:lnSpc>
            </a:pPr>
            <a:r>
              <a:rPr lang="en-US" altLang="en-US" sz="2200"/>
              <a:t>Performing class administrative tasks (e.g., recording grades)</a:t>
            </a:r>
          </a:p>
        </p:txBody>
      </p:sp>
      <p:sp>
        <p:nvSpPr>
          <p:cNvPr id="16390" name="Rectangle 6"/>
          <p:cNvSpPr>
            <a:spLocks noChangeArrowheads="1"/>
          </p:cNvSpPr>
          <p:nvPr/>
        </p:nvSpPr>
        <p:spPr bwMode="auto">
          <a:xfrm>
            <a:off x="3200400" y="6553200"/>
            <a:ext cx="5715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pPr>
            <a:r>
              <a:rPr lang="en-US" altLang="en-US" sz="1400">
                <a:solidFill>
                  <a:schemeClr val="tx2"/>
                </a:solidFill>
                <a:latin typeface="Arial Narrow" panose="020B0606020202030204" pitchFamily="34" charset="0"/>
              </a:rPr>
              <a:t>Prepared by the Society for Industrial and Organizational Psychology - SIOP  © 2002</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35"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39" name="Rectangle 7"/>
          <p:cNvSpPr>
            <a:spLocks noGrp="1" noChangeArrowheads="1"/>
          </p:cNvSpPr>
          <p:nvPr>
            <p:ph type="title"/>
          </p:nvPr>
        </p:nvSpPr>
        <p:spPr/>
        <p:txBody>
          <a:bodyPr/>
          <a:lstStyle/>
          <a:p>
            <a:r>
              <a:rPr lang="en-US" altLang="en-US"/>
              <a:t>Exercise: Developing a selection system</a:t>
            </a:r>
          </a:p>
        </p:txBody>
      </p:sp>
      <p:sp>
        <p:nvSpPr>
          <p:cNvPr id="18440" name="Rectangle 8"/>
          <p:cNvSpPr>
            <a:spLocks noGrp="1" noChangeArrowheads="1"/>
          </p:cNvSpPr>
          <p:nvPr>
            <p:ph type="body" idx="1"/>
          </p:nvPr>
        </p:nvSpPr>
        <p:spPr/>
        <p:txBody>
          <a:bodyPr/>
          <a:lstStyle/>
          <a:p>
            <a:pPr>
              <a:lnSpc>
                <a:spcPct val="90000"/>
              </a:lnSpc>
            </a:pPr>
            <a:r>
              <a:rPr lang="en-US" altLang="en-US" sz="2400"/>
              <a:t>Next, with a small group of class mates:</a:t>
            </a:r>
          </a:p>
          <a:p>
            <a:pPr lvl="1">
              <a:lnSpc>
                <a:spcPct val="90000"/>
              </a:lnSpc>
            </a:pPr>
            <a:r>
              <a:rPr lang="en-US" altLang="en-US" sz="2200"/>
              <a:t>Read through each individuals’ dimensions</a:t>
            </a:r>
          </a:p>
          <a:p>
            <a:pPr lvl="1">
              <a:lnSpc>
                <a:spcPct val="90000"/>
              </a:lnSpc>
            </a:pPr>
            <a:r>
              <a:rPr lang="en-US" altLang="en-US" sz="2200"/>
              <a:t>Devise a final list of performance dimensions</a:t>
            </a:r>
          </a:p>
          <a:p>
            <a:pPr lvl="1">
              <a:lnSpc>
                <a:spcPct val="90000"/>
              </a:lnSpc>
            </a:pPr>
            <a:r>
              <a:rPr lang="en-US" altLang="en-US" sz="2200"/>
              <a:t>Brainstorm with the group on the KSAs required to perform those tasks and activities</a:t>
            </a:r>
          </a:p>
          <a:p>
            <a:pPr lvl="4">
              <a:lnSpc>
                <a:spcPct val="90000"/>
              </a:lnSpc>
            </a:pPr>
            <a:r>
              <a:rPr lang="en-US" altLang="en-US" sz="1400"/>
              <a:t>Interpersonal Skills,</a:t>
            </a:r>
          </a:p>
          <a:p>
            <a:pPr lvl="4">
              <a:lnSpc>
                <a:spcPct val="90000"/>
              </a:lnSpc>
            </a:pPr>
            <a:r>
              <a:rPr lang="en-US" altLang="en-US" sz="1400"/>
              <a:t>Reading Comprehension, </a:t>
            </a:r>
          </a:p>
          <a:p>
            <a:pPr lvl="4">
              <a:lnSpc>
                <a:spcPct val="90000"/>
              </a:lnSpc>
            </a:pPr>
            <a:r>
              <a:rPr lang="en-US" altLang="en-US" sz="1400"/>
              <a:t>Speaking and Presentation Skills, </a:t>
            </a:r>
          </a:p>
          <a:p>
            <a:pPr lvl="4">
              <a:lnSpc>
                <a:spcPct val="90000"/>
              </a:lnSpc>
            </a:pPr>
            <a:r>
              <a:rPr lang="en-US" altLang="en-US" sz="1400"/>
              <a:t>Content Knowledge, </a:t>
            </a:r>
          </a:p>
          <a:p>
            <a:pPr lvl="4">
              <a:lnSpc>
                <a:spcPct val="90000"/>
              </a:lnSpc>
            </a:pPr>
            <a:r>
              <a:rPr lang="en-US" altLang="en-US" sz="1400"/>
              <a:t>Planning and Organizing, etc.</a:t>
            </a:r>
          </a:p>
          <a:p>
            <a:pPr>
              <a:lnSpc>
                <a:spcPct val="90000"/>
              </a:lnSpc>
            </a:pPr>
            <a:r>
              <a:rPr lang="en-US" altLang="en-US" sz="2400"/>
              <a:t>Using some of the selected methods of measure:</a:t>
            </a:r>
          </a:p>
          <a:p>
            <a:pPr lvl="2">
              <a:lnSpc>
                <a:spcPct val="90000"/>
              </a:lnSpc>
            </a:pPr>
            <a:r>
              <a:rPr lang="en-US" altLang="en-US" sz="2000"/>
              <a:t>Identify one or more means of measuring these KSAs</a:t>
            </a:r>
          </a:p>
          <a:p>
            <a:pPr lvl="2">
              <a:lnSpc>
                <a:spcPct val="90000"/>
              </a:lnSpc>
            </a:pPr>
            <a:r>
              <a:rPr lang="en-US" altLang="en-US" sz="2000"/>
              <a:t>Document the selection system steps you have devised</a:t>
            </a:r>
          </a:p>
        </p:txBody>
      </p:sp>
      <p:sp>
        <p:nvSpPr>
          <p:cNvPr id="18438" name="Rectangle 6"/>
          <p:cNvSpPr>
            <a:spLocks noChangeArrowheads="1"/>
          </p:cNvSpPr>
          <p:nvPr/>
        </p:nvSpPr>
        <p:spPr bwMode="auto">
          <a:xfrm>
            <a:off x="3200400" y="6553200"/>
            <a:ext cx="5715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pPr>
            <a:r>
              <a:rPr lang="en-US" altLang="en-US" sz="1400">
                <a:solidFill>
                  <a:schemeClr val="tx2"/>
                </a:solidFill>
                <a:latin typeface="Arial Narrow" panose="020B0606020202030204" pitchFamily="34" charset="0"/>
              </a:rPr>
              <a:t>Prepared by the Society for Industrial and Organizational Psychology - SIOP  © 2002</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79"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3" name="Rectangle 7"/>
          <p:cNvSpPr>
            <a:spLocks noGrp="1" noChangeArrowheads="1"/>
          </p:cNvSpPr>
          <p:nvPr>
            <p:ph type="title"/>
          </p:nvPr>
        </p:nvSpPr>
        <p:spPr/>
        <p:txBody>
          <a:bodyPr/>
          <a:lstStyle/>
          <a:p>
            <a:r>
              <a:rPr lang="en-US" altLang="en-US"/>
              <a:t>Conclusions</a:t>
            </a:r>
          </a:p>
        </p:txBody>
      </p:sp>
      <p:sp>
        <p:nvSpPr>
          <p:cNvPr id="24584" name="Rectangle 8"/>
          <p:cNvSpPr>
            <a:spLocks noGrp="1" noChangeArrowheads="1"/>
          </p:cNvSpPr>
          <p:nvPr>
            <p:ph type="body" idx="1"/>
          </p:nvPr>
        </p:nvSpPr>
        <p:spPr>
          <a:xfrm>
            <a:off x="1524000" y="1828800"/>
            <a:ext cx="7391400" cy="4114800"/>
          </a:xfrm>
        </p:spPr>
        <p:txBody>
          <a:bodyPr/>
          <a:lstStyle/>
          <a:p>
            <a:pPr>
              <a:lnSpc>
                <a:spcPct val="90000"/>
              </a:lnSpc>
            </a:pPr>
            <a:r>
              <a:rPr lang="en-US" altLang="en-US" sz="2400"/>
              <a:t>Selection is an important issue both for organizations and for workers, i.e., the general population. </a:t>
            </a:r>
          </a:p>
          <a:p>
            <a:pPr>
              <a:lnSpc>
                <a:spcPct val="90000"/>
              </a:lnSpc>
            </a:pPr>
            <a:r>
              <a:rPr lang="en-US" altLang="en-US" sz="2400"/>
              <a:t>With careful design and appropriate use, selection systems can increase productivity and help ensure that selected applicants will be likely to be successful on the job.</a:t>
            </a:r>
          </a:p>
          <a:p>
            <a:pPr>
              <a:lnSpc>
                <a:spcPct val="90000"/>
              </a:lnSpc>
            </a:pPr>
            <a:r>
              <a:rPr lang="en-US" altLang="en-US" sz="2400"/>
              <a:t>Industrial-Organizational Psychologists apply their training in psychological theory and scientific methodology to help ensure that selection systems are designed appropriately and help to improve the quality of selection decisions made. </a:t>
            </a:r>
          </a:p>
        </p:txBody>
      </p:sp>
      <p:sp>
        <p:nvSpPr>
          <p:cNvPr id="24582" name="Rectangle 6"/>
          <p:cNvSpPr>
            <a:spLocks noChangeArrowheads="1"/>
          </p:cNvSpPr>
          <p:nvPr/>
        </p:nvSpPr>
        <p:spPr bwMode="auto">
          <a:xfrm>
            <a:off x="3352800" y="6553200"/>
            <a:ext cx="55626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pPr>
            <a:r>
              <a:rPr lang="en-US" altLang="en-US" sz="1400">
                <a:solidFill>
                  <a:schemeClr val="tx2"/>
                </a:solidFill>
                <a:latin typeface="Arial Narrow" panose="020B0606020202030204" pitchFamily="34" charset="0"/>
              </a:rPr>
              <a:t>Prepared by the Society for Industrial and Organizational Psychology - SIOP  © 2002</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4" name="Rectangle 10"/>
          <p:cNvSpPr>
            <a:spLocks noGrp="1" noChangeArrowheads="1"/>
          </p:cNvSpPr>
          <p:nvPr>
            <p:ph type="title"/>
          </p:nvPr>
        </p:nvSpPr>
        <p:spPr/>
        <p:txBody>
          <a:bodyPr/>
          <a:lstStyle/>
          <a:p>
            <a:r>
              <a:rPr lang="en-US" altLang="en-US"/>
              <a:t>Lesson Objectives</a:t>
            </a:r>
          </a:p>
        </p:txBody>
      </p:sp>
      <p:sp>
        <p:nvSpPr>
          <p:cNvPr id="6155" name="Rectangle 11"/>
          <p:cNvSpPr>
            <a:spLocks noGrp="1" noChangeArrowheads="1"/>
          </p:cNvSpPr>
          <p:nvPr>
            <p:ph type="body" idx="1"/>
          </p:nvPr>
        </p:nvSpPr>
        <p:spPr/>
        <p:txBody>
          <a:bodyPr/>
          <a:lstStyle/>
          <a:p>
            <a:r>
              <a:rPr lang="en-US" altLang="en-US" sz="2000"/>
              <a:t>Understand the psychological basis for selection research</a:t>
            </a:r>
          </a:p>
          <a:p>
            <a:r>
              <a:rPr lang="en-US" altLang="en-US" sz="2000"/>
              <a:t>Understand the economic value of selection to an organization</a:t>
            </a:r>
          </a:p>
          <a:p>
            <a:r>
              <a:rPr lang="en-US" altLang="en-US" sz="2000"/>
              <a:t>Understand how the quality of selection programs may be assessed</a:t>
            </a:r>
          </a:p>
          <a:p>
            <a:r>
              <a:rPr lang="en-US" altLang="en-US" sz="2000"/>
              <a:t>Understand various methods used in personnel selection</a:t>
            </a:r>
          </a:p>
          <a:p>
            <a:r>
              <a:rPr lang="en-US" altLang="en-US" sz="2000"/>
              <a:t>Understand one suggested process for developing a selection system</a:t>
            </a:r>
          </a:p>
          <a:p>
            <a:r>
              <a:rPr lang="en-US" altLang="en-US" sz="2000"/>
              <a:t>Appreciate the legal environment within which I/O psychologists working with organizational selection systems in the United States operate </a:t>
            </a:r>
          </a:p>
        </p:txBody>
      </p:sp>
      <p:sp>
        <p:nvSpPr>
          <p:cNvPr id="6150" name="Rectangle 6"/>
          <p:cNvSpPr>
            <a:spLocks noChangeArrowheads="1"/>
          </p:cNvSpPr>
          <p:nvPr/>
        </p:nvSpPr>
        <p:spPr bwMode="auto">
          <a:xfrm>
            <a:off x="1447800" y="1524000"/>
            <a:ext cx="7162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nSpc>
                <a:spcPct val="69000"/>
              </a:lnSpc>
              <a:spcBef>
                <a:spcPct val="0"/>
              </a:spcBef>
              <a:defRPr sz="4800" b="1">
                <a:solidFill>
                  <a:schemeClr val="tx2"/>
                </a:solidFill>
                <a:latin typeface="Arial Narrow" panose="020B0606020202030204" pitchFamily="34" charset="0"/>
              </a:defRPr>
            </a:lvl1pPr>
            <a:lvl2pPr>
              <a:lnSpc>
                <a:spcPct val="69000"/>
              </a:lnSpc>
              <a:spcBef>
                <a:spcPct val="0"/>
              </a:spcBef>
              <a:defRPr sz="4800" b="1">
                <a:solidFill>
                  <a:schemeClr val="tx2"/>
                </a:solidFill>
                <a:latin typeface="Arial Narrow" panose="020B0606020202030204" pitchFamily="34" charset="0"/>
              </a:defRPr>
            </a:lvl2pPr>
            <a:lvl3pPr>
              <a:lnSpc>
                <a:spcPct val="69000"/>
              </a:lnSpc>
              <a:spcBef>
                <a:spcPct val="0"/>
              </a:spcBef>
              <a:defRPr sz="4800" b="1">
                <a:solidFill>
                  <a:schemeClr val="tx2"/>
                </a:solidFill>
                <a:latin typeface="Arial Narrow" panose="020B0606020202030204" pitchFamily="34" charset="0"/>
              </a:defRPr>
            </a:lvl3pPr>
            <a:lvl4pPr>
              <a:lnSpc>
                <a:spcPct val="69000"/>
              </a:lnSpc>
              <a:spcBef>
                <a:spcPct val="0"/>
              </a:spcBef>
              <a:defRPr sz="4800" b="1">
                <a:solidFill>
                  <a:schemeClr val="tx2"/>
                </a:solidFill>
                <a:latin typeface="Arial Narrow" panose="020B0606020202030204" pitchFamily="34" charset="0"/>
              </a:defRPr>
            </a:lvl4pPr>
            <a:lvl5pPr>
              <a:lnSpc>
                <a:spcPct val="69000"/>
              </a:lnSpc>
              <a:spcBef>
                <a:spcPct val="0"/>
              </a:spcBef>
              <a:defRPr sz="4800" b="1">
                <a:solidFill>
                  <a:schemeClr val="tx2"/>
                </a:solidFill>
                <a:latin typeface="Arial Narrow" panose="020B0606020202030204" pitchFamily="34" charset="0"/>
              </a:defRPr>
            </a:lvl5pPr>
            <a:lvl6pPr marL="457200" eaLnBrk="0" fontAlgn="base" hangingPunct="0">
              <a:lnSpc>
                <a:spcPct val="69000"/>
              </a:lnSpc>
              <a:spcBef>
                <a:spcPct val="0"/>
              </a:spcBef>
              <a:spcAft>
                <a:spcPct val="0"/>
              </a:spcAft>
              <a:defRPr sz="4800" b="1">
                <a:solidFill>
                  <a:schemeClr val="tx2"/>
                </a:solidFill>
                <a:latin typeface="Arial Narrow" panose="020B0606020202030204" pitchFamily="34" charset="0"/>
              </a:defRPr>
            </a:lvl6pPr>
            <a:lvl7pPr marL="914400" eaLnBrk="0" fontAlgn="base" hangingPunct="0">
              <a:lnSpc>
                <a:spcPct val="69000"/>
              </a:lnSpc>
              <a:spcBef>
                <a:spcPct val="0"/>
              </a:spcBef>
              <a:spcAft>
                <a:spcPct val="0"/>
              </a:spcAft>
              <a:defRPr sz="4800" b="1">
                <a:solidFill>
                  <a:schemeClr val="tx2"/>
                </a:solidFill>
                <a:latin typeface="Arial Narrow" panose="020B0606020202030204" pitchFamily="34" charset="0"/>
              </a:defRPr>
            </a:lvl7pPr>
            <a:lvl8pPr marL="1371600" eaLnBrk="0" fontAlgn="base" hangingPunct="0">
              <a:lnSpc>
                <a:spcPct val="69000"/>
              </a:lnSpc>
              <a:spcBef>
                <a:spcPct val="0"/>
              </a:spcBef>
              <a:spcAft>
                <a:spcPct val="0"/>
              </a:spcAft>
              <a:defRPr sz="4800" b="1">
                <a:solidFill>
                  <a:schemeClr val="tx2"/>
                </a:solidFill>
                <a:latin typeface="Arial Narrow" panose="020B0606020202030204" pitchFamily="34" charset="0"/>
              </a:defRPr>
            </a:lvl8pPr>
            <a:lvl9pPr marL="1828800" eaLnBrk="0" fontAlgn="base" hangingPunct="0">
              <a:lnSpc>
                <a:spcPct val="69000"/>
              </a:lnSpc>
              <a:spcBef>
                <a:spcPct val="0"/>
              </a:spcBef>
              <a:spcAft>
                <a:spcPct val="0"/>
              </a:spcAft>
              <a:defRPr sz="4800" b="1">
                <a:solidFill>
                  <a:schemeClr val="tx2"/>
                </a:solidFill>
                <a:latin typeface="Arial Narrow" panose="020B0606020202030204" pitchFamily="34" charset="0"/>
              </a:defRPr>
            </a:lvl9pPr>
          </a:lstStyle>
          <a:p>
            <a:pPr>
              <a:lnSpc>
                <a:spcPct val="70000"/>
              </a:lnSpc>
            </a:pPr>
            <a:r>
              <a:rPr lang="en-US" altLang="en-US" sz="2800" b="0">
                <a:solidFill>
                  <a:schemeClr val="tx1"/>
                </a:solidFill>
                <a:latin typeface="Arial" panose="020B0604020202020204" pitchFamily="34" charset="0"/>
              </a:rPr>
              <a:t>At the end of this lecture, you should:</a:t>
            </a:r>
            <a:endParaRPr lang="en-US" altLang="en-US" sz="2800"/>
          </a:p>
        </p:txBody>
      </p:sp>
      <p:sp>
        <p:nvSpPr>
          <p:cNvPr id="6151" name="Rectangle 7"/>
          <p:cNvSpPr>
            <a:spLocks noChangeArrowheads="1"/>
          </p:cNvSpPr>
          <p:nvPr/>
        </p:nvSpPr>
        <p:spPr bwMode="auto">
          <a:xfrm>
            <a:off x="3200400" y="6553200"/>
            <a:ext cx="5715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pPr>
            <a:r>
              <a:rPr lang="en-US" altLang="en-US" sz="1400">
                <a:solidFill>
                  <a:schemeClr val="tx2"/>
                </a:solidFill>
                <a:latin typeface="Arial Narrow" panose="020B0606020202030204" pitchFamily="34" charset="0"/>
              </a:rPr>
              <a:t>Prepared by the Society for Industrial and Organizational Psychology - SIOP  © 2002</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90" name="Rectangle 10"/>
          <p:cNvSpPr>
            <a:spLocks noGrp="1" noChangeArrowheads="1"/>
          </p:cNvSpPr>
          <p:nvPr>
            <p:ph type="title"/>
          </p:nvPr>
        </p:nvSpPr>
        <p:spPr/>
        <p:txBody>
          <a:bodyPr/>
          <a:lstStyle/>
          <a:p>
            <a:r>
              <a:rPr lang="en-US" altLang="en-US"/>
              <a:t>Historical/Psychological Basis for Selection Research</a:t>
            </a:r>
          </a:p>
        </p:txBody>
      </p:sp>
      <p:sp>
        <p:nvSpPr>
          <p:cNvPr id="46091" name="Rectangle 11"/>
          <p:cNvSpPr>
            <a:spLocks noGrp="1" noChangeArrowheads="1"/>
          </p:cNvSpPr>
          <p:nvPr>
            <p:ph type="body" idx="1"/>
          </p:nvPr>
        </p:nvSpPr>
        <p:spPr>
          <a:xfrm>
            <a:off x="1524000" y="1828800"/>
            <a:ext cx="7391400" cy="4114800"/>
          </a:xfrm>
        </p:spPr>
        <p:txBody>
          <a:bodyPr/>
          <a:lstStyle/>
          <a:p>
            <a:pPr>
              <a:lnSpc>
                <a:spcPct val="90000"/>
              </a:lnSpc>
            </a:pPr>
            <a:r>
              <a:rPr lang="en-US" altLang="en-US" sz="2200"/>
              <a:t>Psychological Underpinnings of Selection Research</a:t>
            </a:r>
          </a:p>
          <a:p>
            <a:pPr lvl="1">
              <a:lnSpc>
                <a:spcPct val="90000"/>
              </a:lnSpc>
            </a:pPr>
            <a:r>
              <a:rPr lang="en-US" altLang="en-US" sz="2200"/>
              <a:t>Individual Differences/Psychophysical Research</a:t>
            </a:r>
          </a:p>
          <a:p>
            <a:pPr lvl="3">
              <a:lnSpc>
                <a:spcPct val="90000"/>
              </a:lnSpc>
            </a:pPr>
            <a:r>
              <a:rPr lang="en-US" altLang="en-US" sz="1800"/>
              <a:t>Sir Francis Galton</a:t>
            </a:r>
          </a:p>
          <a:p>
            <a:pPr lvl="3">
              <a:lnSpc>
                <a:spcPct val="90000"/>
              </a:lnSpc>
            </a:pPr>
            <a:r>
              <a:rPr lang="en-US" altLang="en-US" sz="1800"/>
              <a:t>Gustav Fechner</a:t>
            </a:r>
          </a:p>
          <a:p>
            <a:pPr lvl="1">
              <a:lnSpc>
                <a:spcPct val="90000"/>
              </a:lnSpc>
            </a:pPr>
            <a:r>
              <a:rPr lang="en-US" altLang="en-US" sz="2200"/>
              <a:t>Psychometrics and Intelligence Testing</a:t>
            </a:r>
          </a:p>
          <a:p>
            <a:pPr lvl="3">
              <a:lnSpc>
                <a:spcPct val="90000"/>
              </a:lnSpc>
            </a:pPr>
            <a:r>
              <a:rPr lang="en-US" altLang="en-US" sz="1800"/>
              <a:t>Alfred Binet, Charles Spearman, L.L. Thurstone</a:t>
            </a:r>
          </a:p>
          <a:p>
            <a:pPr lvl="1">
              <a:lnSpc>
                <a:spcPct val="90000"/>
              </a:lnSpc>
            </a:pPr>
            <a:r>
              <a:rPr lang="en-US" altLang="en-US" sz="2200"/>
              <a:t>Applied Psychology</a:t>
            </a:r>
          </a:p>
          <a:p>
            <a:pPr lvl="3">
              <a:lnSpc>
                <a:spcPct val="90000"/>
              </a:lnSpc>
            </a:pPr>
            <a:r>
              <a:rPr lang="en-US" altLang="en-US" sz="1800"/>
              <a:t>Hugo Munsterberg – “Father of Industrial Psychology”</a:t>
            </a:r>
          </a:p>
          <a:p>
            <a:pPr lvl="1">
              <a:lnSpc>
                <a:spcPct val="90000"/>
              </a:lnSpc>
            </a:pPr>
            <a:r>
              <a:rPr lang="en-US" altLang="en-US" sz="2200"/>
              <a:t>Military Efforts </a:t>
            </a:r>
          </a:p>
          <a:p>
            <a:pPr lvl="3">
              <a:lnSpc>
                <a:spcPct val="90000"/>
              </a:lnSpc>
            </a:pPr>
            <a:r>
              <a:rPr lang="en-US" altLang="en-US" sz="1800"/>
              <a:t>Robert Mearns Yerkes – Army Alpha &amp; Beta</a:t>
            </a:r>
          </a:p>
          <a:p>
            <a:pPr lvl="1">
              <a:lnSpc>
                <a:spcPct val="90000"/>
              </a:lnSpc>
            </a:pPr>
            <a:r>
              <a:rPr lang="en-US" altLang="en-US" sz="2200"/>
              <a:t>Personality Testing</a:t>
            </a:r>
          </a:p>
          <a:p>
            <a:pPr lvl="3">
              <a:lnSpc>
                <a:spcPct val="90000"/>
              </a:lnSpc>
            </a:pPr>
            <a:r>
              <a:rPr lang="en-US" altLang="en-US" sz="1400"/>
              <a:t>Raymond Cattell – 16PF</a:t>
            </a:r>
          </a:p>
          <a:p>
            <a:pPr lvl="3">
              <a:lnSpc>
                <a:spcPct val="90000"/>
              </a:lnSpc>
            </a:pPr>
            <a:r>
              <a:rPr lang="en-US" altLang="en-US" sz="1400"/>
              <a:t>Harrison Gough – CPI</a:t>
            </a:r>
          </a:p>
          <a:p>
            <a:pPr lvl="3">
              <a:lnSpc>
                <a:spcPct val="90000"/>
              </a:lnSpc>
            </a:pPr>
            <a:r>
              <a:rPr lang="en-US" altLang="en-US" sz="1400"/>
              <a:t>Minnesota Multiphasic Personality Inventory</a:t>
            </a:r>
          </a:p>
          <a:p>
            <a:pPr lvl="3">
              <a:lnSpc>
                <a:spcPct val="90000"/>
              </a:lnSpc>
            </a:pPr>
            <a:r>
              <a:rPr lang="en-US" altLang="en-US" sz="1400"/>
              <a:t>Paul Costa &amp; Robert McCrae – NEO-PI-R</a:t>
            </a:r>
          </a:p>
        </p:txBody>
      </p:sp>
      <p:sp>
        <p:nvSpPr>
          <p:cNvPr id="46092" name="Rectangle 12"/>
          <p:cNvSpPr>
            <a:spLocks noChangeArrowheads="1"/>
          </p:cNvSpPr>
          <p:nvPr/>
        </p:nvSpPr>
        <p:spPr bwMode="auto">
          <a:xfrm>
            <a:off x="2971800" y="6553200"/>
            <a:ext cx="5943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pPr>
            <a:r>
              <a:rPr lang="en-US" altLang="en-US" sz="1400">
                <a:solidFill>
                  <a:schemeClr val="tx2"/>
                </a:solidFill>
                <a:latin typeface="Arial Narrow" panose="020B0606020202030204" pitchFamily="34" charset="0"/>
              </a:rPr>
              <a:t>Prepared by the Society for Industrial and Organizational Psychology - SIOP  © 2002</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5"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5" name="Rectangle 13"/>
          <p:cNvSpPr>
            <a:spLocks noGrp="1" noChangeArrowheads="1"/>
          </p:cNvSpPr>
          <p:nvPr>
            <p:ph type="title"/>
          </p:nvPr>
        </p:nvSpPr>
        <p:spPr/>
        <p:txBody>
          <a:bodyPr/>
          <a:lstStyle/>
          <a:p>
            <a:r>
              <a:rPr lang="en-US" altLang="en-US"/>
              <a:t>Why Selection Makes Good Business Sense.</a:t>
            </a:r>
          </a:p>
        </p:txBody>
      </p:sp>
      <p:sp>
        <p:nvSpPr>
          <p:cNvPr id="8206" name="Rectangle 14"/>
          <p:cNvSpPr>
            <a:spLocks noGrp="1" noChangeArrowheads="1"/>
          </p:cNvSpPr>
          <p:nvPr>
            <p:ph type="body" idx="1"/>
          </p:nvPr>
        </p:nvSpPr>
        <p:spPr/>
        <p:txBody>
          <a:bodyPr/>
          <a:lstStyle/>
          <a:p>
            <a:r>
              <a:rPr lang="en-US" altLang="en-US" sz="2400"/>
              <a:t>Improves organizational performance</a:t>
            </a:r>
          </a:p>
          <a:p>
            <a:r>
              <a:rPr lang="en-US" altLang="en-US" sz="2400"/>
              <a:t>Separates applicants who are more likely to perform successfully from those who are less likely to perform successfully</a:t>
            </a:r>
          </a:p>
          <a:p>
            <a:r>
              <a:rPr lang="en-US" altLang="en-US" sz="2400"/>
              <a:t>Identifies people who have the skills and abilities to perform up to expectations and improves “fit” between personal KSAs and job requirements </a:t>
            </a:r>
          </a:p>
          <a:p>
            <a:r>
              <a:rPr lang="en-US" altLang="en-US" sz="2400"/>
              <a:t>Helps to ensure equal opportunity for employment decision making</a:t>
            </a:r>
          </a:p>
        </p:txBody>
      </p:sp>
      <p:sp>
        <p:nvSpPr>
          <p:cNvPr id="8198" name="Rectangle 6"/>
          <p:cNvSpPr>
            <a:spLocks noChangeArrowheads="1"/>
          </p:cNvSpPr>
          <p:nvPr/>
        </p:nvSpPr>
        <p:spPr bwMode="auto">
          <a:xfrm>
            <a:off x="2971800" y="6477000"/>
            <a:ext cx="5943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pPr>
            <a:r>
              <a:rPr lang="en-US" altLang="en-US" sz="1400">
                <a:solidFill>
                  <a:schemeClr val="tx2"/>
                </a:solidFill>
                <a:latin typeface="Arial Narrow" panose="020B0606020202030204" pitchFamily="34" charset="0"/>
              </a:rPr>
              <a:t>Prepared by the Society for Industrial and Organizational Psychology - SIOP  © 2002</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026"/>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2" name="Rectangle 1028"/>
          <p:cNvSpPr>
            <a:spLocks noGrp="1" noChangeArrowheads="1"/>
          </p:cNvSpPr>
          <p:nvPr>
            <p:ph type="title"/>
          </p:nvPr>
        </p:nvSpPr>
        <p:spPr>
          <a:xfrm>
            <a:off x="838200" y="457200"/>
            <a:ext cx="8077200" cy="1295400"/>
          </a:xfrm>
          <a:noFill/>
          <a:ln/>
        </p:spPr>
        <p:txBody>
          <a:bodyPr/>
          <a:lstStyle/>
          <a:p>
            <a:pPr>
              <a:lnSpc>
                <a:spcPct val="70000"/>
              </a:lnSpc>
            </a:pPr>
            <a:r>
              <a:rPr lang="en-US" altLang="en-US"/>
              <a:t>Development Model</a:t>
            </a:r>
          </a:p>
        </p:txBody>
      </p:sp>
      <p:sp>
        <p:nvSpPr>
          <p:cNvPr id="32774" name="Rectangle 1030"/>
          <p:cNvSpPr>
            <a:spLocks noChangeArrowheads="1"/>
          </p:cNvSpPr>
          <p:nvPr/>
        </p:nvSpPr>
        <p:spPr bwMode="auto">
          <a:xfrm>
            <a:off x="3124200" y="6477000"/>
            <a:ext cx="5791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pPr>
            <a:r>
              <a:rPr lang="en-US" altLang="en-US" sz="1400">
                <a:solidFill>
                  <a:schemeClr val="tx2"/>
                </a:solidFill>
                <a:latin typeface="Arial Narrow" panose="020B0606020202030204" pitchFamily="34" charset="0"/>
              </a:rPr>
              <a:t>Prepared by the Society for Industrial and Organizational Psychology - SIOP  © 2002</a:t>
            </a:r>
          </a:p>
        </p:txBody>
      </p:sp>
      <p:sp>
        <p:nvSpPr>
          <p:cNvPr id="32775" name="Text Box 1031"/>
          <p:cNvSpPr txBox="1">
            <a:spLocks noChangeArrowheads="1"/>
          </p:cNvSpPr>
          <p:nvPr/>
        </p:nvSpPr>
        <p:spPr bwMode="auto">
          <a:xfrm>
            <a:off x="1447800" y="1371600"/>
            <a:ext cx="6400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b="1"/>
              <a:t>Steps in the Development of a Selection Program</a:t>
            </a:r>
          </a:p>
        </p:txBody>
      </p:sp>
      <p:sp>
        <p:nvSpPr>
          <p:cNvPr id="32777" name="Text Box 1033"/>
          <p:cNvSpPr txBox="1">
            <a:spLocks noChangeArrowheads="1"/>
          </p:cNvSpPr>
          <p:nvPr/>
        </p:nvSpPr>
        <p:spPr bwMode="auto">
          <a:xfrm>
            <a:off x="2667000" y="1905000"/>
            <a:ext cx="3886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b="1"/>
              <a:t>Job Analysis</a:t>
            </a:r>
          </a:p>
        </p:txBody>
      </p:sp>
      <p:sp>
        <p:nvSpPr>
          <p:cNvPr id="32778" name="Line 1034"/>
          <p:cNvSpPr>
            <a:spLocks noChangeShapeType="1"/>
          </p:cNvSpPr>
          <p:nvPr/>
        </p:nvSpPr>
        <p:spPr bwMode="auto">
          <a:xfrm>
            <a:off x="4460875" y="2316163"/>
            <a:ext cx="0" cy="182562"/>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79" name="Rectangle 1035"/>
          <p:cNvSpPr>
            <a:spLocks noChangeArrowheads="1"/>
          </p:cNvSpPr>
          <p:nvPr/>
        </p:nvSpPr>
        <p:spPr bwMode="auto">
          <a:xfrm>
            <a:off x="2514600" y="1905000"/>
            <a:ext cx="4191000" cy="411163"/>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2" name="Line 1038"/>
          <p:cNvSpPr>
            <a:spLocks noChangeShapeType="1"/>
          </p:cNvSpPr>
          <p:nvPr/>
        </p:nvSpPr>
        <p:spPr bwMode="auto">
          <a:xfrm>
            <a:off x="4495800" y="3094038"/>
            <a:ext cx="0" cy="182562"/>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83" name="Rectangle 1039"/>
          <p:cNvSpPr>
            <a:spLocks noChangeArrowheads="1"/>
          </p:cNvSpPr>
          <p:nvPr/>
        </p:nvSpPr>
        <p:spPr bwMode="auto">
          <a:xfrm>
            <a:off x="2514600" y="2514600"/>
            <a:ext cx="4191000" cy="579438"/>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5" name="Line 1041"/>
          <p:cNvSpPr>
            <a:spLocks noChangeShapeType="1"/>
          </p:cNvSpPr>
          <p:nvPr/>
        </p:nvSpPr>
        <p:spPr bwMode="auto">
          <a:xfrm>
            <a:off x="4495800" y="3810000"/>
            <a:ext cx="0" cy="182563"/>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86" name="Rectangle 1042"/>
          <p:cNvSpPr>
            <a:spLocks noChangeArrowheads="1"/>
          </p:cNvSpPr>
          <p:nvPr/>
        </p:nvSpPr>
        <p:spPr bwMode="auto">
          <a:xfrm>
            <a:off x="2514600" y="3276600"/>
            <a:ext cx="4191000" cy="5334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8" name="Line 1044"/>
          <p:cNvSpPr>
            <a:spLocks noChangeShapeType="1"/>
          </p:cNvSpPr>
          <p:nvPr/>
        </p:nvSpPr>
        <p:spPr bwMode="auto">
          <a:xfrm>
            <a:off x="4495800" y="4572000"/>
            <a:ext cx="0" cy="182563"/>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89" name="Rectangle 1045"/>
          <p:cNvSpPr>
            <a:spLocks noChangeArrowheads="1"/>
          </p:cNvSpPr>
          <p:nvPr/>
        </p:nvSpPr>
        <p:spPr bwMode="auto">
          <a:xfrm>
            <a:off x="2514600" y="4038600"/>
            <a:ext cx="4267200" cy="5334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91" name="Line 1047"/>
          <p:cNvSpPr>
            <a:spLocks noChangeShapeType="1"/>
          </p:cNvSpPr>
          <p:nvPr/>
        </p:nvSpPr>
        <p:spPr bwMode="auto">
          <a:xfrm>
            <a:off x="4567238" y="5726113"/>
            <a:ext cx="0" cy="182562"/>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92" name="Rectangle 1048"/>
          <p:cNvSpPr>
            <a:spLocks noChangeArrowheads="1"/>
          </p:cNvSpPr>
          <p:nvPr/>
        </p:nvSpPr>
        <p:spPr bwMode="auto">
          <a:xfrm>
            <a:off x="2514600" y="4800600"/>
            <a:ext cx="4267200" cy="925513"/>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99" name="Text Box 1055"/>
          <p:cNvSpPr txBox="1">
            <a:spLocks noChangeArrowheads="1"/>
          </p:cNvSpPr>
          <p:nvPr/>
        </p:nvSpPr>
        <p:spPr bwMode="auto">
          <a:xfrm>
            <a:off x="2514600" y="2514600"/>
            <a:ext cx="41148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b="1"/>
              <a:t>Identification of Relevant Job Performance Dimensions</a:t>
            </a:r>
          </a:p>
        </p:txBody>
      </p:sp>
      <p:sp>
        <p:nvSpPr>
          <p:cNvPr id="32800" name="Text Box 1056"/>
          <p:cNvSpPr txBox="1">
            <a:spLocks noChangeArrowheads="1"/>
          </p:cNvSpPr>
          <p:nvPr/>
        </p:nvSpPr>
        <p:spPr bwMode="auto">
          <a:xfrm>
            <a:off x="2514600" y="3276600"/>
            <a:ext cx="41148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b="1"/>
              <a:t>Identification of Knowledge, Skills and Abilities (KSAs) Necessary for Job</a:t>
            </a:r>
          </a:p>
        </p:txBody>
      </p:sp>
      <p:sp>
        <p:nvSpPr>
          <p:cNvPr id="32801" name="Text Box 1057"/>
          <p:cNvSpPr txBox="1">
            <a:spLocks noChangeArrowheads="1"/>
          </p:cNvSpPr>
          <p:nvPr/>
        </p:nvSpPr>
        <p:spPr bwMode="auto">
          <a:xfrm>
            <a:off x="2590800" y="4038600"/>
            <a:ext cx="41148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b="1"/>
              <a:t>Development of Assessment Devices to Measure KSAs</a:t>
            </a:r>
          </a:p>
        </p:txBody>
      </p:sp>
      <p:sp>
        <p:nvSpPr>
          <p:cNvPr id="32804" name="Rectangle 1060"/>
          <p:cNvSpPr>
            <a:spLocks noChangeArrowheads="1"/>
          </p:cNvSpPr>
          <p:nvPr/>
        </p:nvSpPr>
        <p:spPr bwMode="auto">
          <a:xfrm>
            <a:off x="2514600" y="5943600"/>
            <a:ext cx="4267200" cy="5334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805" name="Text Box 1061"/>
          <p:cNvSpPr txBox="1">
            <a:spLocks noChangeArrowheads="1"/>
          </p:cNvSpPr>
          <p:nvPr/>
        </p:nvSpPr>
        <p:spPr bwMode="auto">
          <a:xfrm>
            <a:off x="2590800" y="4800600"/>
            <a:ext cx="4114800" cy="974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b="1"/>
              <a:t>Validation of Assessment Devices</a:t>
            </a:r>
            <a:br>
              <a:rPr lang="en-US" altLang="en-US" sz="1600" b="1"/>
            </a:br>
            <a:r>
              <a:rPr lang="en-US" altLang="en-US" sz="1400" b="1"/>
              <a:t>1. Content</a:t>
            </a:r>
            <a:br>
              <a:rPr lang="en-US" altLang="en-US" sz="1400" b="1"/>
            </a:br>
            <a:r>
              <a:rPr lang="en-US" altLang="en-US" sz="1400" b="1"/>
              <a:t>2. Construct</a:t>
            </a:r>
            <a:br>
              <a:rPr lang="en-US" altLang="en-US" sz="1400" b="1"/>
            </a:br>
            <a:r>
              <a:rPr lang="en-US" altLang="en-US" sz="1400" b="1"/>
              <a:t>3. Criterion</a:t>
            </a:r>
          </a:p>
        </p:txBody>
      </p:sp>
      <p:sp>
        <p:nvSpPr>
          <p:cNvPr id="32807" name="Text Box 1063"/>
          <p:cNvSpPr txBox="1">
            <a:spLocks noChangeArrowheads="1"/>
          </p:cNvSpPr>
          <p:nvPr/>
        </p:nvSpPr>
        <p:spPr bwMode="auto">
          <a:xfrm>
            <a:off x="2590800" y="5943600"/>
            <a:ext cx="41148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b="1"/>
              <a:t>Use of Assessment Devices in the Processing of Applications</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Rectangle 4"/>
          <p:cNvSpPr>
            <a:spLocks noGrp="1" noChangeArrowheads="1"/>
          </p:cNvSpPr>
          <p:nvPr>
            <p:ph type="title"/>
          </p:nvPr>
        </p:nvSpPr>
        <p:spPr/>
        <p:txBody>
          <a:bodyPr/>
          <a:lstStyle/>
          <a:p>
            <a:r>
              <a:rPr lang="en-US" altLang="en-US"/>
              <a:t>Job Analysis</a:t>
            </a:r>
          </a:p>
        </p:txBody>
      </p:sp>
      <p:sp>
        <p:nvSpPr>
          <p:cNvPr id="48133" name="Rectangle 5"/>
          <p:cNvSpPr>
            <a:spLocks noGrp="1" noChangeArrowheads="1"/>
          </p:cNvSpPr>
          <p:nvPr>
            <p:ph type="body" idx="1"/>
          </p:nvPr>
        </p:nvSpPr>
        <p:spPr/>
        <p:txBody>
          <a:bodyPr/>
          <a:lstStyle/>
          <a:p>
            <a:pPr>
              <a:lnSpc>
                <a:spcPct val="90000"/>
              </a:lnSpc>
            </a:pPr>
            <a:r>
              <a:rPr lang="en-US" altLang="en-US" sz="2400"/>
              <a:t>Basis for many Human Resources Decisions</a:t>
            </a:r>
          </a:p>
          <a:p>
            <a:pPr lvl="1">
              <a:lnSpc>
                <a:spcPct val="90000"/>
              </a:lnSpc>
            </a:pPr>
            <a:r>
              <a:rPr lang="en-US" altLang="en-US" sz="2200"/>
              <a:t>Training </a:t>
            </a:r>
          </a:p>
          <a:p>
            <a:pPr lvl="1">
              <a:lnSpc>
                <a:spcPct val="90000"/>
              </a:lnSpc>
            </a:pPr>
            <a:r>
              <a:rPr lang="en-US" altLang="en-US" sz="2200"/>
              <a:t>Performance</a:t>
            </a:r>
          </a:p>
          <a:p>
            <a:pPr lvl="1">
              <a:lnSpc>
                <a:spcPct val="90000"/>
              </a:lnSpc>
            </a:pPr>
            <a:r>
              <a:rPr lang="en-US" altLang="en-US" sz="2200"/>
              <a:t>Selection, etc.</a:t>
            </a:r>
          </a:p>
          <a:p>
            <a:pPr>
              <a:lnSpc>
                <a:spcPct val="90000"/>
              </a:lnSpc>
            </a:pPr>
            <a:r>
              <a:rPr lang="en-US" altLang="en-US" sz="2400"/>
              <a:t>Job Analysis Content</a:t>
            </a:r>
          </a:p>
          <a:p>
            <a:pPr lvl="1">
              <a:lnSpc>
                <a:spcPct val="90000"/>
              </a:lnSpc>
            </a:pPr>
            <a:r>
              <a:rPr lang="en-US" altLang="en-US" sz="2200"/>
              <a:t>Task and Work Activity Analysis</a:t>
            </a:r>
          </a:p>
          <a:p>
            <a:pPr lvl="1">
              <a:lnSpc>
                <a:spcPct val="90000"/>
              </a:lnSpc>
            </a:pPr>
            <a:r>
              <a:rPr lang="en-US" altLang="en-US" sz="2200"/>
              <a:t>Tools and Equipment</a:t>
            </a:r>
          </a:p>
          <a:p>
            <a:pPr lvl="1">
              <a:lnSpc>
                <a:spcPct val="90000"/>
              </a:lnSpc>
            </a:pPr>
            <a:r>
              <a:rPr lang="en-US" altLang="en-US" sz="2200"/>
              <a:t>Work Environment</a:t>
            </a:r>
          </a:p>
          <a:p>
            <a:pPr lvl="1">
              <a:lnSpc>
                <a:spcPct val="90000"/>
              </a:lnSpc>
            </a:pPr>
            <a:r>
              <a:rPr lang="en-US" altLang="en-US" sz="2200"/>
              <a:t>Knowledge, Skills, Abilities and Other Characteristics Analysis</a:t>
            </a:r>
          </a:p>
          <a:p>
            <a:pPr>
              <a:lnSpc>
                <a:spcPct val="90000"/>
              </a:lnSpc>
            </a:pPr>
            <a:r>
              <a:rPr lang="en-US" altLang="en-US" sz="2400"/>
              <a:t>Methods of Job Analysis Data Collection</a:t>
            </a:r>
          </a:p>
          <a:p>
            <a:pPr>
              <a:lnSpc>
                <a:spcPct val="90000"/>
              </a:lnSpc>
            </a:pPr>
            <a:r>
              <a:rPr lang="en-US" altLang="en-US" sz="2400"/>
              <a:t>Use of Job Analysis in Selection System Design</a:t>
            </a:r>
          </a:p>
        </p:txBody>
      </p:sp>
      <p:sp>
        <p:nvSpPr>
          <p:cNvPr id="48134" name="Rectangle 6"/>
          <p:cNvSpPr>
            <a:spLocks noChangeArrowheads="1"/>
          </p:cNvSpPr>
          <p:nvPr/>
        </p:nvSpPr>
        <p:spPr bwMode="auto">
          <a:xfrm>
            <a:off x="2971800" y="6477000"/>
            <a:ext cx="5943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pPr>
            <a:r>
              <a:rPr lang="en-US" altLang="en-US" sz="1400">
                <a:solidFill>
                  <a:schemeClr val="tx2"/>
                </a:solidFill>
                <a:latin typeface="Arial Narrow" panose="020B0606020202030204" pitchFamily="34" charset="0"/>
              </a:rPr>
              <a:t>Prepared by the Society for Industrial and Organizational Psychology - SIOP  © 2002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050"/>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3" name="Rectangle 2051"/>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7" name="Rectangle 2055"/>
          <p:cNvSpPr>
            <a:spLocks noGrp="1" noChangeArrowheads="1"/>
          </p:cNvSpPr>
          <p:nvPr>
            <p:ph type="title"/>
          </p:nvPr>
        </p:nvSpPr>
        <p:spPr/>
        <p:txBody>
          <a:bodyPr/>
          <a:lstStyle/>
          <a:p>
            <a:r>
              <a:rPr lang="en-US" altLang="en-US"/>
              <a:t>Reliability</a:t>
            </a:r>
          </a:p>
        </p:txBody>
      </p:sp>
      <p:sp>
        <p:nvSpPr>
          <p:cNvPr id="30728" name="Rectangle 2056"/>
          <p:cNvSpPr>
            <a:spLocks noGrp="1" noChangeArrowheads="1"/>
          </p:cNvSpPr>
          <p:nvPr>
            <p:ph type="body" idx="1"/>
          </p:nvPr>
        </p:nvSpPr>
        <p:spPr/>
        <p:txBody>
          <a:bodyPr/>
          <a:lstStyle/>
          <a:p>
            <a:r>
              <a:rPr lang="en-US" altLang="en-US"/>
              <a:t>Reliability – score consistency</a:t>
            </a:r>
          </a:p>
          <a:p>
            <a:pPr lvl="1"/>
            <a:r>
              <a:rPr lang="en-US" altLang="en-US"/>
              <a:t>Test-Retest</a:t>
            </a:r>
          </a:p>
          <a:p>
            <a:pPr lvl="1"/>
            <a:r>
              <a:rPr lang="en-US" altLang="en-US"/>
              <a:t>Alternate-Forms</a:t>
            </a:r>
          </a:p>
          <a:p>
            <a:pPr lvl="1"/>
            <a:r>
              <a:rPr lang="en-US" altLang="en-US"/>
              <a:t>Internal-Consistency</a:t>
            </a:r>
          </a:p>
          <a:p>
            <a:pPr lvl="1"/>
            <a:r>
              <a:rPr lang="en-US" altLang="en-US"/>
              <a:t>Inter-Rater</a:t>
            </a:r>
          </a:p>
        </p:txBody>
      </p:sp>
      <p:sp>
        <p:nvSpPr>
          <p:cNvPr id="30726" name="Rectangle 2054"/>
          <p:cNvSpPr>
            <a:spLocks noChangeArrowheads="1"/>
          </p:cNvSpPr>
          <p:nvPr/>
        </p:nvSpPr>
        <p:spPr bwMode="auto">
          <a:xfrm>
            <a:off x="2971800" y="6477000"/>
            <a:ext cx="5943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pPr>
            <a:r>
              <a:rPr lang="en-US" altLang="en-US" sz="1400">
                <a:solidFill>
                  <a:schemeClr val="tx2"/>
                </a:solidFill>
                <a:latin typeface="Arial Narrow" panose="020B0606020202030204" pitchFamily="34" charset="0"/>
              </a:rPr>
              <a:t>Prepared by the Society for Industrial and Organizational Psychology - SIOP  © 2002</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Rectangle 1028"/>
          <p:cNvSpPr>
            <a:spLocks noGrp="1" noChangeArrowheads="1"/>
          </p:cNvSpPr>
          <p:nvPr>
            <p:ph type="title"/>
          </p:nvPr>
        </p:nvSpPr>
        <p:spPr/>
        <p:txBody>
          <a:bodyPr/>
          <a:lstStyle/>
          <a:p>
            <a:r>
              <a:rPr lang="en-US" altLang="en-US"/>
              <a:t>Validity</a:t>
            </a:r>
          </a:p>
        </p:txBody>
      </p:sp>
      <p:sp>
        <p:nvSpPr>
          <p:cNvPr id="35845" name="Rectangle 1029"/>
          <p:cNvSpPr>
            <a:spLocks noGrp="1" noChangeArrowheads="1"/>
          </p:cNvSpPr>
          <p:nvPr>
            <p:ph type="body" idx="1"/>
          </p:nvPr>
        </p:nvSpPr>
        <p:spPr/>
        <p:txBody>
          <a:bodyPr/>
          <a:lstStyle/>
          <a:p>
            <a:r>
              <a:rPr lang="en-US" altLang="en-US"/>
              <a:t>Validity – accuracy of interpretation</a:t>
            </a:r>
          </a:p>
          <a:p>
            <a:r>
              <a:rPr lang="en-US" altLang="en-US"/>
              <a:t>I/O psychologists conduct research on the quality of measures used for selection</a:t>
            </a:r>
          </a:p>
          <a:p>
            <a:r>
              <a:rPr lang="en-US" altLang="en-US"/>
              <a:t>Validation research strategies:</a:t>
            </a:r>
          </a:p>
          <a:p>
            <a:pPr lvl="1"/>
            <a:r>
              <a:rPr lang="en-US" altLang="en-US"/>
              <a:t>Criterion-oriented</a:t>
            </a:r>
          </a:p>
          <a:p>
            <a:pPr lvl="1"/>
            <a:r>
              <a:rPr lang="en-US" altLang="en-US"/>
              <a:t>Content-oriented</a:t>
            </a:r>
          </a:p>
          <a:p>
            <a:pPr lvl="1"/>
            <a:r>
              <a:rPr lang="en-US" altLang="en-US"/>
              <a:t>Construct-oriented</a:t>
            </a:r>
          </a:p>
        </p:txBody>
      </p:sp>
      <p:sp>
        <p:nvSpPr>
          <p:cNvPr id="35846" name="Rectangle 1030"/>
          <p:cNvSpPr>
            <a:spLocks noChangeArrowheads="1"/>
          </p:cNvSpPr>
          <p:nvPr/>
        </p:nvSpPr>
        <p:spPr bwMode="auto">
          <a:xfrm>
            <a:off x="2971800" y="6477000"/>
            <a:ext cx="5943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pPr>
            <a:r>
              <a:rPr lang="en-US" altLang="en-US" sz="1400">
                <a:solidFill>
                  <a:schemeClr val="tx2"/>
                </a:solidFill>
                <a:latin typeface="Arial Narrow" panose="020B0606020202030204" pitchFamily="34" charset="0"/>
              </a:rPr>
              <a:t>Prepared by the Society for Industrial and Organizational Psychology - SIOP  © 2002</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3"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7" name="Rectangle 7"/>
          <p:cNvSpPr>
            <a:spLocks noGrp="1" noChangeArrowheads="1"/>
          </p:cNvSpPr>
          <p:nvPr>
            <p:ph type="title"/>
          </p:nvPr>
        </p:nvSpPr>
        <p:spPr/>
        <p:txBody>
          <a:bodyPr/>
          <a:lstStyle/>
          <a:p>
            <a:r>
              <a:rPr lang="en-US" altLang="en-US"/>
              <a:t>Methods Used in Selection</a:t>
            </a:r>
          </a:p>
        </p:txBody>
      </p:sp>
      <p:sp>
        <p:nvSpPr>
          <p:cNvPr id="10248" name="Rectangle 8"/>
          <p:cNvSpPr>
            <a:spLocks noGrp="1" noChangeArrowheads="1"/>
          </p:cNvSpPr>
          <p:nvPr>
            <p:ph type="body" idx="1"/>
          </p:nvPr>
        </p:nvSpPr>
        <p:spPr>
          <a:xfrm>
            <a:off x="1447800" y="1524000"/>
            <a:ext cx="7391400" cy="4114800"/>
          </a:xfrm>
        </p:spPr>
        <p:txBody>
          <a:bodyPr/>
          <a:lstStyle/>
          <a:p>
            <a:pPr lvl="1">
              <a:lnSpc>
                <a:spcPct val="90000"/>
              </a:lnSpc>
            </a:pPr>
            <a:r>
              <a:rPr lang="en-US" altLang="en-US" sz="2200"/>
              <a:t>Minimum Qualification Screens</a:t>
            </a:r>
          </a:p>
          <a:p>
            <a:pPr lvl="2">
              <a:lnSpc>
                <a:spcPct val="90000"/>
              </a:lnSpc>
            </a:pPr>
            <a:r>
              <a:rPr lang="en-US" altLang="en-US" sz="2000"/>
              <a:t>T&amp;E Ratings</a:t>
            </a:r>
          </a:p>
          <a:p>
            <a:pPr lvl="2">
              <a:lnSpc>
                <a:spcPct val="90000"/>
              </a:lnSpc>
            </a:pPr>
            <a:r>
              <a:rPr lang="en-US" altLang="en-US" sz="2000"/>
              <a:t>Weighted Application Blanks</a:t>
            </a:r>
          </a:p>
          <a:p>
            <a:pPr lvl="2">
              <a:lnSpc>
                <a:spcPct val="90000"/>
              </a:lnSpc>
            </a:pPr>
            <a:r>
              <a:rPr lang="en-US" altLang="en-US" sz="2000"/>
              <a:t>Biographical Data</a:t>
            </a:r>
          </a:p>
          <a:p>
            <a:pPr lvl="1">
              <a:lnSpc>
                <a:spcPct val="90000"/>
              </a:lnSpc>
            </a:pPr>
            <a:r>
              <a:rPr lang="en-US" altLang="en-US" sz="2200"/>
              <a:t>Abilities Testing</a:t>
            </a:r>
          </a:p>
          <a:p>
            <a:pPr lvl="2">
              <a:lnSpc>
                <a:spcPct val="90000"/>
              </a:lnSpc>
            </a:pPr>
            <a:r>
              <a:rPr lang="en-US" altLang="en-US" sz="2000"/>
              <a:t>Cognitive Abilities Testing</a:t>
            </a:r>
          </a:p>
          <a:p>
            <a:pPr lvl="2">
              <a:lnSpc>
                <a:spcPct val="90000"/>
              </a:lnSpc>
            </a:pPr>
            <a:r>
              <a:rPr lang="en-US" altLang="en-US" sz="2000"/>
              <a:t>Job Knowledge Testing</a:t>
            </a:r>
          </a:p>
          <a:p>
            <a:pPr lvl="1">
              <a:lnSpc>
                <a:spcPct val="90000"/>
              </a:lnSpc>
            </a:pPr>
            <a:r>
              <a:rPr lang="en-US" altLang="en-US" sz="2200"/>
              <a:t>Personality and Interest Inventories</a:t>
            </a:r>
          </a:p>
          <a:p>
            <a:pPr lvl="2">
              <a:lnSpc>
                <a:spcPct val="90000"/>
              </a:lnSpc>
            </a:pPr>
            <a:r>
              <a:rPr lang="en-US" altLang="en-US" sz="2000"/>
              <a:t>Personality Measures</a:t>
            </a:r>
          </a:p>
          <a:p>
            <a:pPr lvl="1">
              <a:lnSpc>
                <a:spcPct val="90000"/>
              </a:lnSpc>
            </a:pPr>
            <a:r>
              <a:rPr lang="en-US" altLang="en-US" sz="2200"/>
              <a:t>Employment Interviews</a:t>
            </a:r>
          </a:p>
          <a:p>
            <a:pPr lvl="1">
              <a:lnSpc>
                <a:spcPct val="90000"/>
              </a:lnSpc>
            </a:pPr>
            <a:r>
              <a:rPr lang="en-US" altLang="en-US" sz="2200"/>
              <a:t>Assessment Centers</a:t>
            </a:r>
          </a:p>
          <a:p>
            <a:pPr lvl="3">
              <a:lnSpc>
                <a:spcPct val="90000"/>
              </a:lnSpc>
            </a:pPr>
            <a:r>
              <a:rPr lang="en-US" altLang="en-US" sz="1800"/>
              <a:t>Work Samples</a:t>
            </a:r>
          </a:p>
          <a:p>
            <a:pPr lvl="3">
              <a:lnSpc>
                <a:spcPct val="90000"/>
              </a:lnSpc>
            </a:pPr>
            <a:r>
              <a:rPr lang="en-US" altLang="en-US" sz="1800"/>
              <a:t>Mini-Training and Evaluation</a:t>
            </a:r>
          </a:p>
          <a:p>
            <a:pPr lvl="3">
              <a:lnSpc>
                <a:spcPct val="90000"/>
              </a:lnSpc>
            </a:pPr>
            <a:r>
              <a:rPr lang="en-US" altLang="en-US" sz="1800"/>
              <a:t>Simulations</a:t>
            </a:r>
          </a:p>
        </p:txBody>
      </p:sp>
      <p:sp>
        <p:nvSpPr>
          <p:cNvPr id="10246" name="Rectangle 6"/>
          <p:cNvSpPr>
            <a:spLocks noChangeArrowheads="1"/>
          </p:cNvSpPr>
          <p:nvPr/>
        </p:nvSpPr>
        <p:spPr bwMode="auto">
          <a:xfrm>
            <a:off x="3048000" y="6553200"/>
            <a:ext cx="58674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pPr>
            <a:r>
              <a:rPr lang="en-US" altLang="en-US" sz="1400">
                <a:solidFill>
                  <a:schemeClr val="tx2"/>
                </a:solidFill>
                <a:latin typeface="Arial Narrow" panose="020B0606020202030204" pitchFamily="34" charset="0"/>
              </a:rPr>
              <a:t>Prepared by the Society for Industrial and Organizational Psychology - SIOP  © 2002</a:t>
            </a:r>
          </a:p>
        </p:txBody>
      </p:sp>
    </p:spTree>
  </p:cSld>
  <p:clrMapOvr>
    <a:masterClrMapping/>
  </p:clrMapOvr>
  <p:transition/>
</p:sld>
</file>

<file path=ppt/theme/theme1.xml><?xml version="1.0" encoding="utf-8"?>
<a:theme xmlns:a="http://schemas.openxmlformats.org/drawingml/2006/main" name="divers2">
  <a:themeElements>
    <a:clrScheme name="">
      <a:dk1>
        <a:srgbClr val="00279F"/>
      </a:dk1>
      <a:lt1>
        <a:srgbClr val="FFFFFF"/>
      </a:lt1>
      <a:dk2>
        <a:srgbClr val="081D58"/>
      </a:dk2>
      <a:lt2>
        <a:srgbClr val="010000"/>
      </a:lt2>
      <a:accent1>
        <a:srgbClr val="CCECFF"/>
      </a:accent1>
      <a:accent2>
        <a:srgbClr val="FFFFCC"/>
      </a:accent2>
      <a:accent3>
        <a:srgbClr val="FFFFFF"/>
      </a:accent3>
      <a:accent4>
        <a:srgbClr val="002087"/>
      </a:accent4>
      <a:accent5>
        <a:srgbClr val="E2F4FF"/>
      </a:accent5>
      <a:accent6>
        <a:srgbClr val="E7E7B9"/>
      </a:accent6>
      <a:hlink>
        <a:srgbClr val="280049"/>
      </a:hlink>
      <a:folHlink>
        <a:srgbClr val="FFFFCC"/>
      </a:folHlink>
    </a:clrScheme>
    <a:fontScheme name="divers2">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2075" tIns="46038" rIns="92075" bIns="46038" numCol="1" anchor="t" anchorCtr="0" compatLnSpc="1">
        <a:prstTxWarp prst="textNoShape">
          <a:avLst/>
        </a:prstTxWarp>
      </a:bodyPr>
      <a:lstStyle>
        <a:defPPr marL="0" marR="0" indent="0" algn="l" defTabSz="914400" rtl="0" eaLnBrk="0" fontAlgn="base" latinLnBrk="0" hangingPunct="0">
          <a:lnSpc>
            <a:spcPct val="100000"/>
          </a:lnSpc>
          <a:spcBef>
            <a:spcPct val="30000"/>
          </a:spcBef>
          <a:spcAft>
            <a:spcPct val="0"/>
          </a:spcAft>
          <a:buClrTx/>
          <a:buSzTx/>
          <a:buFontTx/>
          <a:buNone/>
          <a:tabLst/>
          <a:defRPr kumimoji="0" lang="en-US" altLang="en-US" sz="9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2075" tIns="46038" rIns="92075" bIns="46038" numCol="1" anchor="t" anchorCtr="0" compatLnSpc="1">
        <a:prstTxWarp prst="textNoShape">
          <a:avLst/>
        </a:prstTxWarp>
      </a:bodyPr>
      <a:lstStyle>
        <a:defPPr marL="0" marR="0" indent="0" algn="l" defTabSz="914400" rtl="0" eaLnBrk="0" fontAlgn="base" latinLnBrk="0" hangingPunct="0">
          <a:lnSpc>
            <a:spcPct val="100000"/>
          </a:lnSpc>
          <a:spcBef>
            <a:spcPct val="30000"/>
          </a:spcBef>
          <a:spcAft>
            <a:spcPct val="0"/>
          </a:spcAft>
          <a:buClrTx/>
          <a:buSzTx/>
          <a:buFontTx/>
          <a:buNone/>
          <a:tabLst/>
          <a:defRPr kumimoji="0" lang="en-US" altLang="en-US" sz="9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ivers2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vers2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ivers2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vers2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vers2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vers2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ivers2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C:\MSOFFICE\POWERPNT\divers2.ppt</Template>
  <TotalTime>0</TotalTime>
  <Pages>11</Pages>
  <Words>1571</Words>
  <Application>Microsoft Office PowerPoint</Application>
  <PresentationFormat>Letter Paper (8.5x11 in)</PresentationFormat>
  <Paragraphs>291</Paragraphs>
  <Slides>18</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Times New Roman</vt:lpstr>
      <vt:lpstr>Arial Narrow</vt:lpstr>
      <vt:lpstr>Arial</vt:lpstr>
      <vt:lpstr>Monotype Sorts</vt:lpstr>
      <vt:lpstr>Wingdings</vt:lpstr>
      <vt:lpstr>divers2</vt:lpstr>
      <vt:lpstr>Industrial-Organizational Psychology  Learning Module </vt:lpstr>
      <vt:lpstr>Lesson Objectives</vt:lpstr>
      <vt:lpstr>Historical/Psychological Basis for Selection Research</vt:lpstr>
      <vt:lpstr>Why Selection Makes Good Business Sense.</vt:lpstr>
      <vt:lpstr>Development Model</vt:lpstr>
      <vt:lpstr>Job Analysis</vt:lpstr>
      <vt:lpstr>Reliability</vt:lpstr>
      <vt:lpstr>Validity</vt:lpstr>
      <vt:lpstr>Methods Used in Selection</vt:lpstr>
      <vt:lpstr>Typical Selection System</vt:lpstr>
      <vt:lpstr>Use of Assessment Instruments in Selection</vt:lpstr>
      <vt:lpstr>Legal Environment of Selection in the United States</vt:lpstr>
      <vt:lpstr>U.S. Case Law</vt:lpstr>
      <vt:lpstr>How Do I/O Psychologists Help With Selection?</vt:lpstr>
      <vt:lpstr>Emerging/Recurring Issues</vt:lpstr>
      <vt:lpstr>Exercise: Developing a Selection System</vt:lpstr>
      <vt:lpstr>Exercise: Developing a selection system</vt:lpstr>
      <vt:lpstr>Conclusions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SIOP-Industrial-Organizational Psychology  Learning Segment</dc:title>
  <dc:subject>Evaluating Work Performance</dc:subject>
  <dc:creator>Jeffrey Stanton</dc:creator>
  <cp:keywords/>
  <dc:description/>
  <cp:lastModifiedBy>Jayne Tegge</cp:lastModifiedBy>
  <cp:revision>76</cp:revision>
  <cp:lastPrinted>1998-12-22T18:10:11Z</cp:lastPrinted>
  <dcterms:created xsi:type="dcterms:W3CDTF">1998-04-19T13:19:56Z</dcterms:created>
  <dcterms:modified xsi:type="dcterms:W3CDTF">2015-08-06T21:14:03Z</dcterms:modified>
</cp:coreProperties>
</file>