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33" d="100"/>
          <a:sy n="33" d="100"/>
        </p:scale>
        <p:origin x="-924" y="-174"/>
      </p:cViewPr>
      <p:guideLst>
        <p:guide orient="horz" pos="2160"/>
        <p:guide pos="2880"/>
      </p:guideLst>
    </p:cSldViewPr>
  </p:slideViewPr>
  <p:sorterViewPr>
    <p:cViewPr>
      <p:scale>
        <a:sx n="66" d="100"/>
        <a:sy n="66" d="100"/>
      </p:scale>
      <p:origin x="0" y="0"/>
    </p:cViewPr>
  </p:sorterViewPr>
  <p:notesViewPr>
    <p:cSldViewPr>
      <p:cViewPr varScale="1">
        <p:scale>
          <a:sx n="63" d="100"/>
          <a:sy n="63" d="100"/>
        </p:scale>
        <p:origin x="2630" y="6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7FC72B29-2BBB-4F36-95ED-8EF0998D87A5}" type="slidenum">
              <a:rPr lang="en-US" altLang="en-US"/>
              <a:pPr/>
              <a:t>‹#›</a:t>
            </a:fld>
            <a:endParaRPr lang="en-US" altLang="en-US"/>
          </a:p>
        </p:txBody>
      </p:sp>
    </p:spTree>
    <p:extLst>
      <p:ext uri="{BB962C8B-B14F-4D97-AF65-F5344CB8AC3E}">
        <p14:creationId xmlns:p14="http://schemas.microsoft.com/office/powerpoint/2010/main" val="731585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2FF670F5-9960-4C4E-B717-76B94A20348B}"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6316138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68910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1150938" y="692150"/>
            <a:ext cx="4556125" cy="3416300"/>
          </a:xfrm>
          <a:ln cap="flat"/>
        </p:spPr>
      </p:sp>
      <p:sp>
        <p:nvSpPr>
          <p:cNvPr id="23558" name="Rectangle 6"/>
          <p:cNvSpPr>
            <a:spLocks noGrp="1" noChangeArrowheads="1"/>
          </p:cNvSpPr>
          <p:nvPr>
            <p:ph type="body" idx="1"/>
          </p:nvPr>
        </p:nvSpPr>
        <p:spPr>
          <a:noFill/>
          <a:ln/>
        </p:spPr>
        <p:txBody>
          <a:bodyPr/>
          <a:lstStyle/>
          <a:p>
            <a:r>
              <a:rPr lang="en-US" altLang="en-US"/>
              <a:t>     This actually happened in the Denver Colorado public schools in about 1995.  The teacher and administration were found liable in a sexual harassment suit for not doing anything to eliminate the hostile environment.</a:t>
            </a:r>
          </a:p>
        </p:txBody>
      </p:sp>
    </p:spTree>
    <p:extLst>
      <p:ext uri="{BB962C8B-B14F-4D97-AF65-F5344CB8AC3E}">
        <p14:creationId xmlns:p14="http://schemas.microsoft.com/office/powerpoint/2010/main" val="228078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noTextEdit="1"/>
          </p:cNvSpPr>
          <p:nvPr>
            <p:ph type="sldImg"/>
          </p:nvPr>
        </p:nvSpPr>
        <p:spPr>
          <a:xfrm>
            <a:off x="1150938" y="692150"/>
            <a:ext cx="4556125" cy="3416300"/>
          </a:xfrm>
          <a:ln cap="flat"/>
        </p:spPr>
      </p:sp>
      <p:sp>
        <p:nvSpPr>
          <p:cNvPr id="25606" name="Rectangle 6"/>
          <p:cNvSpPr>
            <a:spLocks noGrp="1" noChangeArrowheads="1"/>
          </p:cNvSpPr>
          <p:nvPr>
            <p:ph type="body" idx="1"/>
          </p:nvPr>
        </p:nvSpPr>
        <p:spPr>
          <a:noFill/>
          <a:ln/>
        </p:spPr>
        <p:txBody>
          <a:bodyPr/>
          <a:lstStyle/>
          <a:p>
            <a:r>
              <a:rPr lang="en-US" altLang="en-US"/>
              <a:t>     Again, this is likely to be ruled sexual harassment if it went to court.  This is classic “hostile work environment” sexual harassment.  There is the request to stop, and the feeling of dread coming to work.  The only issue would be whether the woman could document the requests to stop, or prove her feelings of anxiety and depression were real.</a:t>
            </a:r>
          </a:p>
        </p:txBody>
      </p:sp>
    </p:spTree>
    <p:extLst>
      <p:ext uri="{BB962C8B-B14F-4D97-AF65-F5344CB8AC3E}">
        <p14:creationId xmlns:p14="http://schemas.microsoft.com/office/powerpoint/2010/main" val="2737676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Rectangle 5"/>
          <p:cNvSpPr>
            <a:spLocks noChangeArrowheads="1" noTextEdit="1"/>
          </p:cNvSpPr>
          <p:nvPr>
            <p:ph type="sldImg"/>
          </p:nvPr>
        </p:nvSpPr>
        <p:spPr>
          <a:xfrm>
            <a:off x="1150938" y="692150"/>
            <a:ext cx="4556125" cy="3416300"/>
          </a:xfrm>
          <a:ln cap="flat"/>
        </p:spPr>
      </p:sp>
      <p:sp>
        <p:nvSpPr>
          <p:cNvPr id="27654" name="Rectangle 6"/>
          <p:cNvSpPr>
            <a:spLocks noGrp="1" noChangeArrowheads="1"/>
          </p:cNvSpPr>
          <p:nvPr>
            <p:ph type="body" idx="1"/>
          </p:nvPr>
        </p:nvSpPr>
        <p:spPr>
          <a:noFill/>
          <a:ln/>
        </p:spPr>
        <p:txBody>
          <a:bodyPr/>
          <a:lstStyle/>
          <a:p>
            <a:r>
              <a:rPr lang="en-US" altLang="en-US"/>
              <a:t>As discussed earlier, this case is less likely to be interpreted as sexual harassment because the gender of the victim and perpetrator are reversed.  Additionally, it is not clear whether the behavior is unwanted.  </a:t>
            </a:r>
          </a:p>
          <a:p>
            <a:r>
              <a:rPr lang="en-US" altLang="en-US"/>
              <a:t>     However, this is a situation with elements of both a hostile working environment and quid pro quo.  The subordinate begins to experience anxiety and the supervisor uses stronger (more threatening) language on the fourth occasion.  The combination of these factors increases the likelihood that the courts might rule that this is a hostile work environment. </a:t>
            </a:r>
          </a:p>
          <a:p>
            <a:r>
              <a:rPr lang="en-US" altLang="en-US"/>
              <a:t>     The supervisor also raises the stakes on the fourth occasion.  Given that consequences are contingent upon “playing ball” this would be ruled as a quid pro quo case of sexual harassment.</a:t>
            </a:r>
          </a:p>
          <a:p>
            <a:r>
              <a:rPr lang="en-US" altLang="en-US"/>
              <a:t>     Under Supreme Court decisions in the summer of 1998, hostile work environment cases are made more easily and the gender of the victim and perpetrator (traditionally female/male) are not as important as they used to be.</a:t>
            </a:r>
          </a:p>
          <a:p>
            <a:endParaRPr lang="en-US" altLang="en-US"/>
          </a:p>
        </p:txBody>
      </p:sp>
      <p:sp>
        <p:nvSpPr>
          <p:cNvPr id="27655" name="Rectangle 7"/>
          <p:cNvSpPr>
            <a:spLocks noChangeArrowheads="1"/>
          </p:cNvSpPr>
          <p:nvPr/>
        </p:nvSpPr>
        <p:spPr bwMode="auto">
          <a:xfrm>
            <a:off x="947738" y="4003675"/>
            <a:ext cx="260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a:t>
            </a:r>
          </a:p>
        </p:txBody>
      </p:sp>
    </p:spTree>
    <p:extLst>
      <p:ext uri="{BB962C8B-B14F-4D97-AF65-F5344CB8AC3E}">
        <p14:creationId xmlns:p14="http://schemas.microsoft.com/office/powerpoint/2010/main" val="1873043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1" name="Rectangle 5"/>
          <p:cNvSpPr>
            <a:spLocks noChangeArrowheads="1" noTextEdit="1"/>
          </p:cNvSpPr>
          <p:nvPr>
            <p:ph type="sldImg"/>
          </p:nvPr>
        </p:nvSpPr>
        <p:spPr>
          <a:xfrm>
            <a:off x="1150938" y="692150"/>
            <a:ext cx="4556125" cy="3416300"/>
          </a:xfrm>
          <a:ln cap="flat"/>
        </p:spPr>
      </p:sp>
      <p:sp>
        <p:nvSpPr>
          <p:cNvPr id="29702" name="Rectangle 6"/>
          <p:cNvSpPr>
            <a:spLocks noGrp="1" noChangeArrowheads="1"/>
          </p:cNvSpPr>
          <p:nvPr>
            <p:ph type="body" idx="1"/>
          </p:nvPr>
        </p:nvSpPr>
        <p:spPr>
          <a:noFill/>
          <a:ln/>
        </p:spPr>
        <p:txBody>
          <a:bodyPr/>
          <a:lstStyle/>
          <a:p>
            <a:r>
              <a:rPr lang="en-US" altLang="en-US"/>
              <a:t>     Although there is nothing “sexual” here, there is differential treatment on the basis of sex.  Therefore, there is possibly something illegal here (under the Civil Rights Act of 1964), but it isn’t sexual harassment.</a:t>
            </a:r>
          </a:p>
          <a:p>
            <a:r>
              <a:rPr lang="en-US" altLang="en-US"/>
              <a:t>     It is likely that if this were brought to court, it would not be a sexual harassment case, but it would be a sex discrimination case.  As there is a pattern of tying rewards to gender, the female subordinates have a good case.</a:t>
            </a:r>
          </a:p>
          <a:p>
            <a:endParaRPr lang="en-US" altLang="en-US"/>
          </a:p>
        </p:txBody>
      </p:sp>
    </p:spTree>
    <p:extLst>
      <p:ext uri="{BB962C8B-B14F-4D97-AF65-F5344CB8AC3E}">
        <p14:creationId xmlns:p14="http://schemas.microsoft.com/office/powerpoint/2010/main" val="4254901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9" name="Rectangle 5"/>
          <p:cNvSpPr>
            <a:spLocks noChangeArrowheads="1" noTextEdit="1"/>
          </p:cNvSpPr>
          <p:nvPr>
            <p:ph type="sldImg"/>
          </p:nvPr>
        </p:nvSpPr>
        <p:spPr>
          <a:xfrm>
            <a:off x="1150938" y="692150"/>
            <a:ext cx="4556125" cy="3416300"/>
          </a:xfrm>
          <a:ln cap="flat"/>
        </p:spPr>
      </p:sp>
      <p:sp>
        <p:nvSpPr>
          <p:cNvPr id="31750" name="Rectangle 6"/>
          <p:cNvSpPr>
            <a:spLocks noGrp="1" noChangeArrowheads="1"/>
          </p:cNvSpPr>
          <p:nvPr>
            <p:ph type="body" idx="1"/>
          </p:nvPr>
        </p:nvSpPr>
        <p:spPr>
          <a:noFill/>
          <a:ln/>
        </p:spPr>
        <p:txBody>
          <a:bodyPr/>
          <a:lstStyle/>
          <a:p>
            <a:r>
              <a:rPr lang="en-US" altLang="en-US"/>
              <a:t>     I-O psychologists are not lawyers.  Their primary role in dealing with sexual harassment is a preventative one.  First, they can help organizations develop effective policies and procedures for dealing with sexual harassment.  While this may include formal complaint procedures, I-O psychologists can also help establish intermediate steps (e.g., coaching) that may help resolve problems before they escalate. </a:t>
            </a:r>
          </a:p>
          <a:p>
            <a:r>
              <a:rPr lang="en-US" altLang="en-US"/>
              <a:t>     Training to address the problem of sexual harassment often begins with a common understanding of what constitutes harassment, from both a legal and psychological standpoint.  The cases outlined previously are one type of approach taken to raise awareness of what is and is not sexual harassment.</a:t>
            </a:r>
          </a:p>
          <a:p>
            <a:r>
              <a:rPr lang="en-US" altLang="en-US"/>
              <a:t>     The next step may involve providing employees with standards of communication that help avoid harassment before it happens.  Awareness of the types of language that could be offensive to others is just a first step.  Again, the purpose of this training is to raise sensitivity to the feelings and perceptions of others.</a:t>
            </a:r>
          </a:p>
          <a:p>
            <a:r>
              <a:rPr lang="en-US" altLang="en-US"/>
              <a:t>     Third, training in conflict resolution assists managers when a harassment situation develops.  Such training provides skills to address the situation and come to a mutually-accepted resolution (if possible).  If a resolution is not possible, this training also outlines the procedures required in the company’s policy on sexual harassment.  Use of the appropriate grievance channels is often an issue in sexual harassment litigation.</a:t>
            </a:r>
          </a:p>
        </p:txBody>
      </p:sp>
    </p:spTree>
    <p:extLst>
      <p:ext uri="{BB962C8B-B14F-4D97-AF65-F5344CB8AC3E}">
        <p14:creationId xmlns:p14="http://schemas.microsoft.com/office/powerpoint/2010/main" val="394416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20254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     To understand sexual harassment, it is important to consider it from both a legal and a psychological perspective.</a:t>
            </a:r>
          </a:p>
          <a:p>
            <a:r>
              <a:rPr lang="en-US" altLang="en-US"/>
              <a:t>     First, what do we mean by sexual harassment?</a:t>
            </a:r>
          </a:p>
          <a:p>
            <a:r>
              <a:rPr lang="en-US" altLang="en-US"/>
              <a:t>     The definition above takes a legal perspective, meaning that it is drawn from laws that were written to protect victims of sexual harassment.</a:t>
            </a:r>
          </a:p>
          <a:p>
            <a:r>
              <a:rPr lang="en-US" altLang="en-US"/>
              <a:t>     Points one and two are known as “quid pro quo” sexual harassment--the victim is punished somehow as a result of saying no.</a:t>
            </a:r>
          </a:p>
          <a:p>
            <a:r>
              <a:rPr lang="en-US" altLang="en-US"/>
              <a:t>     The third point has emerged over time and refers to situations in which either the direct behavior or surrounding behavior of perpetrators creates personal stress or a situation in which one would not want to work.</a:t>
            </a:r>
          </a:p>
        </p:txBody>
      </p:sp>
    </p:spTree>
    <p:extLst>
      <p:ext uri="{BB962C8B-B14F-4D97-AF65-F5344CB8AC3E}">
        <p14:creationId xmlns:p14="http://schemas.microsoft.com/office/powerpoint/2010/main" val="3844858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xfrm>
            <a:off x="685800" y="4343400"/>
            <a:ext cx="4953000" cy="4267200"/>
          </a:xfrm>
          <a:noFill/>
          <a:ln/>
        </p:spPr>
        <p:txBody>
          <a:bodyPr/>
          <a:lstStyle/>
          <a:p>
            <a:r>
              <a:rPr lang="en-US" altLang="en-US">
                <a:solidFill>
                  <a:srgbClr val="000000"/>
                </a:solidFill>
              </a:rPr>
              <a:t> </a:t>
            </a:r>
            <a:r>
              <a:rPr lang="en-US" altLang="en-US" sz="1000">
                <a:solidFill>
                  <a:srgbClr val="000000"/>
                </a:solidFill>
              </a:rPr>
              <a:t>Sexual harassment was made illegal under the Civil Rights Act of 1964, which prohibited special treatment on the basis of race, sex, religion, national origin in the areas of employment, education, housing, etc.  While the thrust of the Civil Rights Act was preventing organizations from not hiring women and minorities, if a male made a sexual relationship a condition of employment for women employees but not males, that would violate the law.</a:t>
            </a:r>
          </a:p>
          <a:p>
            <a:r>
              <a:rPr lang="en-US" altLang="en-US" sz="1000"/>
              <a:t>As a brief aside, it is interesting to note that as Congress battled over the CRA in the early 1960s, gender was never included as a protected group.  When it appeared that the law (focusing on race, religion, and national origin) would pass, several Southern members of Congress tacked “sex” onto the list of protected groups because they thought the idea of equal protection for women was so laughable that it would kill the bill.</a:t>
            </a:r>
          </a:p>
          <a:p>
            <a:r>
              <a:rPr lang="en-US" altLang="en-US" sz="1000">
                <a:solidFill>
                  <a:srgbClr val="000000"/>
                </a:solidFill>
              </a:rPr>
              <a:t> Although the Civil Rights Act was passed in 1964, it was not until 1977 that the first quid pro quo case was heard by the Supreme Court, and not until 1986 that the Supreme Court ruled that a pattern of harassment that resulted in a “hostile” or unpleasant work environment was illegal.</a:t>
            </a:r>
          </a:p>
          <a:p>
            <a:r>
              <a:rPr lang="en-US" altLang="en-US" sz="1000">
                <a:solidFill>
                  <a:srgbClr val="000000"/>
                </a:solidFill>
              </a:rPr>
              <a:t>     A big impact though on the public’s understanding of sexual harassment was the public (televised) hearings over the appointment of Clarence Thomas to the Supreme Court.  For a while, the appointment seemed to hinge on whether he did or did not harass Anita Hill, a young female lawyer who worked for him for a number of years.</a:t>
            </a:r>
          </a:p>
          <a:p>
            <a:r>
              <a:rPr lang="en-US" altLang="en-US" sz="1000"/>
              <a:t>     In the much-publicized case involving President Clinton and Paula Jones, Ms. Jones charged sexual harassment on all 3 points mentioned in the original definition. Jones claimed her supervisors at a state office where she was a clerk mistreated her after she rejected the governor's advances, giving her co-workers bigger raises and making her job a "dead end." Clinton's lawyers countered that she did receive a promotion and pay hikes as the others did.  Paula Jones' lawyers then emphasized the hostile work environment aspect, that it was degrading and intimidating to be propositioned in a hotel room by one's boss.  The subsequent out-of-court settlement may have put an end to any litigation on this case however.</a:t>
            </a:r>
          </a:p>
          <a:p>
            <a:endParaRPr lang="en-US" altLang="en-US" sz="1000"/>
          </a:p>
        </p:txBody>
      </p:sp>
    </p:spTree>
    <p:extLst>
      <p:ext uri="{BB962C8B-B14F-4D97-AF65-F5344CB8AC3E}">
        <p14:creationId xmlns:p14="http://schemas.microsoft.com/office/powerpoint/2010/main" val="2788971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xfrm>
            <a:off x="914400" y="4267200"/>
            <a:ext cx="5105400" cy="4191000"/>
          </a:xfrm>
          <a:noFill/>
          <a:ln/>
        </p:spPr>
        <p:txBody>
          <a:bodyPr/>
          <a:lstStyle/>
          <a:p>
            <a:r>
              <a:rPr lang="en-US" altLang="en-US" sz="1100"/>
              <a:t>     Some of the first research on sexual harassment focused on how frequently it occurred.  Typically, this was done by conducting large surveys of workers.  The numbers 42% and 92% reflect the ends of a range of the percentage of women reporting being sexually harassed across several different surveys.  For example, in 1987 the Merit Systems Protection Board surveyed several thousand federal female employees and reported:</a:t>
            </a:r>
          </a:p>
          <a:p>
            <a:pPr lvl="1">
              <a:buFontTx/>
              <a:buChar char="•"/>
            </a:pPr>
            <a:r>
              <a:rPr lang="en-US" altLang="en-US" sz="1100"/>
              <a:t>75% experienced sexual teasing and jokes</a:t>
            </a:r>
          </a:p>
          <a:p>
            <a:pPr lvl="1">
              <a:buFontTx/>
              <a:buChar char="•"/>
            </a:pPr>
            <a:r>
              <a:rPr lang="en-US" altLang="en-US" sz="1100"/>
              <a:t>54% reported being pressured for sex more than once</a:t>
            </a:r>
          </a:p>
          <a:p>
            <a:r>
              <a:rPr lang="en-US" altLang="en-US" sz="1100"/>
              <a:t>     Typically, the percentage of men reporting being harassed in the workplace is between 15 and 20%.</a:t>
            </a:r>
          </a:p>
          <a:p>
            <a:r>
              <a:rPr lang="en-US" altLang="en-US" sz="1100"/>
              <a:t>     There is some evidence that the frequency of harassment is declining since the late 1980s.</a:t>
            </a:r>
          </a:p>
          <a:p>
            <a:r>
              <a:rPr lang="en-US" altLang="en-US" sz="1100"/>
              <a:t>     For example, the Department of Defense surveyed its employees both in 1988 and 1995.  The percentage of women who reported they had been subjected to unwanted sexual attention dropped from 64% to 55%; for men it dropped from 17 to 14%.</a:t>
            </a:r>
          </a:p>
          <a:p>
            <a:r>
              <a:rPr lang="en-US" altLang="en-US" sz="1100"/>
              <a:t>     In the same survey, 60% of women and 76% of men said that harassment occurs less frequently than a few years ago.</a:t>
            </a:r>
          </a:p>
          <a:p>
            <a:r>
              <a:rPr lang="en-US" altLang="en-US" sz="1100"/>
              <a:t>     Additionally, a Time/CNN poll reported in 1991 that in 1991 37% of people surveyed reported that harassment of women is a big problem, but in 1998 only 26% said so.</a:t>
            </a:r>
          </a:p>
          <a:p>
            <a:r>
              <a:rPr lang="en-US" altLang="en-US" sz="1100"/>
              <a:t>     Still, SH litigation is escalating rapidly.  In the 80s, the number of cases was under 1,000.  In 1991 = 6,900 and in 1997 = 15,500.</a:t>
            </a:r>
          </a:p>
        </p:txBody>
      </p:sp>
    </p:spTree>
    <p:extLst>
      <p:ext uri="{BB962C8B-B14F-4D97-AF65-F5344CB8AC3E}">
        <p14:creationId xmlns:p14="http://schemas.microsoft.com/office/powerpoint/2010/main" val="2821625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xfrm>
            <a:off x="914400" y="4343400"/>
            <a:ext cx="5257800" cy="4191000"/>
          </a:xfrm>
          <a:noFill/>
          <a:ln/>
        </p:spPr>
        <p:txBody>
          <a:bodyPr/>
          <a:lstStyle/>
          <a:p>
            <a:r>
              <a:rPr lang="en-US" altLang="en-US"/>
              <a:t>     If both men and women are reporting that sexual harassment is less likely today than it was 5 or 10 years ago, why is the number of lawsuits being filed for harassment increasing?  </a:t>
            </a:r>
            <a:r>
              <a:rPr lang="en-US" altLang="en-US" u="sng"/>
              <a:t>One reason is that, collectively, our perception of what harassment is has changed.</a:t>
            </a:r>
            <a:endParaRPr lang="en-US" altLang="en-US"/>
          </a:p>
          <a:p>
            <a:r>
              <a:rPr lang="en-US" altLang="en-US"/>
              <a:t>     As public awareness of sexual harassment increases, more and more people are likely to interpret a broader range of behaviors as offensive or illegal.  For example, in the late 1970s, a female worker was repeatedly threatened with rape and even grabbed in the crotch by male co-workers.  But when she sued, a judge </a:t>
            </a:r>
            <a:r>
              <a:rPr lang="en-US" altLang="en-US" u="sng"/>
              <a:t>at that time</a:t>
            </a:r>
            <a:r>
              <a:rPr lang="en-US" altLang="en-US"/>
              <a:t> ruled that it was not sexual harassment because it was simply part of the regular horseplay that went on between co-workers.  In the 1990s, a male graduate student had to remove a picture </a:t>
            </a:r>
            <a:r>
              <a:rPr lang="en-US" altLang="en-US" u="sng"/>
              <a:t>of his wife</a:t>
            </a:r>
            <a:r>
              <a:rPr lang="en-US" altLang="en-US"/>
              <a:t> in a bikini from his desk because the placement of the picture there offended female office mates.</a:t>
            </a:r>
          </a:p>
          <a:p>
            <a:r>
              <a:rPr lang="en-US" altLang="en-US"/>
              <a:t>     I-O psychologists have long recognized that “harassment is in the eye of the beholder,” and have conducted studies to identify aspects of the situation, the victim, or the perpetrator that are more likely to lead to a conclusion that harassment occurred.  Initially, this was done by providing written scenarios of social situations that varied, for example, whether the perpetrator was a co-worker or supervisor.  More recently, this research has been done by broad surveys that measure not only whether harassment occurred, but other organizational factors.  The list on this page reflects some of the emerging evidence on what leads to the conclusion that a certain behavior is sexual harassment.</a:t>
            </a:r>
          </a:p>
        </p:txBody>
      </p:sp>
    </p:spTree>
    <p:extLst>
      <p:ext uri="{BB962C8B-B14F-4D97-AF65-F5344CB8AC3E}">
        <p14:creationId xmlns:p14="http://schemas.microsoft.com/office/powerpoint/2010/main" val="931394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xfrm>
            <a:off x="609600" y="4343400"/>
            <a:ext cx="5486400" cy="4114800"/>
          </a:xfrm>
          <a:noFill/>
          <a:ln/>
        </p:spPr>
        <p:txBody>
          <a:bodyPr/>
          <a:lstStyle/>
          <a:p>
            <a:r>
              <a:rPr lang="en-US" altLang="en-US"/>
              <a:t>     The following slides contain 7 events that provide examples of either possible quid pro quo or hostile work environment sexual harassment.  Students can discuss whether or not they think sexual harassment has occurred or whether it should be interpreted as harassment.  Frequently, in discussing these events, students come to the realization that while sexual harassment is serious, there are also consequences of “over-interpreting” behaviors as harassment.  The consequences are the loss of civility and individuality (e.g., being unable to compliment a worker).  In each case, challenge students to develop ways in which the situation could be avoided or resolved.</a:t>
            </a:r>
          </a:p>
          <a:p>
            <a:r>
              <a:rPr lang="en-US" altLang="en-US"/>
              <a:t>     This event illustrates the problem of a hostile work environment.  It is not quid pro quo because there is no evidence that the cashier’s job status or job performance is endangered.  The female is not the target of the harassment, but works in an environment which she finds uncomfortable or hostile.  The off-color comments are a common workplace problem.  Likewise, the posting of calendars, posters, etc. would be mildly offensive to many people.  While there is evidence of a hostile working environment, her case would be stronger if she could show: 1) she has asked them to stop doing the things that offend her; 2) they have continued doing it after; and 3) she has suffered emotionally from the experience.</a:t>
            </a:r>
          </a:p>
        </p:txBody>
      </p:sp>
    </p:spTree>
    <p:extLst>
      <p:ext uri="{BB962C8B-B14F-4D97-AF65-F5344CB8AC3E}">
        <p14:creationId xmlns:p14="http://schemas.microsoft.com/office/powerpoint/2010/main" val="116798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xfrm>
            <a:off x="381000" y="4343400"/>
            <a:ext cx="6019800" cy="4114800"/>
          </a:xfrm>
          <a:noFill/>
          <a:ln/>
        </p:spPr>
        <p:txBody>
          <a:bodyPr/>
          <a:lstStyle/>
          <a:p>
            <a:r>
              <a:rPr lang="en-US" altLang="en-US"/>
              <a:t>     This happened recently in a small New England college.  Female students complained about both his choice of readings (although all books were considered outstanding literary works) and his examples and metaphors in class.  He was threatened with dismissal by the administration and sued over his right to teach the class as he felt appropriate.</a:t>
            </a:r>
          </a:p>
          <a:p>
            <a:r>
              <a:rPr lang="en-US" altLang="en-US"/>
              <a:t>      Supported by the Center for Individual Rights, a conservative Washington-based advocacy group, the professor won. A federal judge ruled that the school had violated his First Amendment rights. The college reinstated the professor who is teaching once again.</a:t>
            </a:r>
          </a:p>
        </p:txBody>
      </p:sp>
    </p:spTree>
    <p:extLst>
      <p:ext uri="{BB962C8B-B14F-4D97-AF65-F5344CB8AC3E}">
        <p14:creationId xmlns:p14="http://schemas.microsoft.com/office/powerpoint/2010/main" val="1398352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noFill/>
          <a:ln/>
        </p:spPr>
        <p:txBody>
          <a:bodyPr/>
          <a:lstStyle/>
          <a:p>
            <a:r>
              <a:rPr lang="en-US" altLang="en-US"/>
              <a:t>     This is a classic “quid pro quo” sexual harassment scenario.  Note that nothing sexual really happened.  The boss did not proposition the subordinate.  In court, the boss would argue that while the secretary felt she deserved a higher rating, the lower rating was deserved based on his interpretation of her performance.  However, it is likely that the boss (and the organization) would lose a lawsuit.  The request </a:t>
            </a:r>
            <a:r>
              <a:rPr lang="en-US" altLang="en-US" u="sng"/>
              <a:t>could</a:t>
            </a:r>
            <a:r>
              <a:rPr lang="en-US" altLang="en-US"/>
              <a:t> be interpreted as a subtle form of pressure for sex, and she did receive negative consequences after saying no.</a:t>
            </a:r>
          </a:p>
        </p:txBody>
      </p:sp>
    </p:spTree>
    <p:extLst>
      <p:ext uri="{BB962C8B-B14F-4D97-AF65-F5344CB8AC3E}">
        <p14:creationId xmlns:p14="http://schemas.microsoft.com/office/powerpoint/2010/main" val="282111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5C1E092-748C-40B0-AD19-8747B3C1F594}" type="slidenum">
              <a:rPr lang="en-US" altLang="en-US"/>
              <a:pPr/>
              <a:t>‹#›</a:t>
            </a:fld>
            <a:endParaRPr lang="en-US" altLang="en-US"/>
          </a:p>
        </p:txBody>
      </p:sp>
    </p:spTree>
    <p:extLst>
      <p:ext uri="{BB962C8B-B14F-4D97-AF65-F5344CB8AC3E}">
        <p14:creationId xmlns:p14="http://schemas.microsoft.com/office/powerpoint/2010/main" val="247920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23F5226-50AC-46E5-AA5D-309CC1D8618C}" type="slidenum">
              <a:rPr lang="en-US" altLang="en-US"/>
              <a:pPr/>
              <a:t>‹#›</a:t>
            </a:fld>
            <a:endParaRPr lang="en-US" altLang="en-US"/>
          </a:p>
        </p:txBody>
      </p:sp>
    </p:spTree>
    <p:extLst>
      <p:ext uri="{BB962C8B-B14F-4D97-AF65-F5344CB8AC3E}">
        <p14:creationId xmlns:p14="http://schemas.microsoft.com/office/powerpoint/2010/main" val="34259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100FCAA-1475-45E1-B754-F3A186673513}" type="slidenum">
              <a:rPr lang="en-US" altLang="en-US"/>
              <a:pPr/>
              <a:t>‹#›</a:t>
            </a:fld>
            <a:endParaRPr lang="en-US" altLang="en-US"/>
          </a:p>
        </p:txBody>
      </p:sp>
    </p:spTree>
    <p:extLst>
      <p:ext uri="{BB962C8B-B14F-4D97-AF65-F5344CB8AC3E}">
        <p14:creationId xmlns:p14="http://schemas.microsoft.com/office/powerpoint/2010/main" val="41107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D413992-2067-4BBC-85CC-EDD4642113C3}" type="slidenum">
              <a:rPr lang="en-US" altLang="en-US"/>
              <a:pPr/>
              <a:t>‹#›</a:t>
            </a:fld>
            <a:endParaRPr lang="en-US" altLang="en-US"/>
          </a:p>
        </p:txBody>
      </p:sp>
    </p:spTree>
    <p:extLst>
      <p:ext uri="{BB962C8B-B14F-4D97-AF65-F5344CB8AC3E}">
        <p14:creationId xmlns:p14="http://schemas.microsoft.com/office/powerpoint/2010/main" val="3179771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79FD2B-651A-4BC1-8797-4378A1899225}" type="slidenum">
              <a:rPr lang="en-US" altLang="en-US"/>
              <a:pPr/>
              <a:t>‹#›</a:t>
            </a:fld>
            <a:endParaRPr lang="en-US" altLang="en-US"/>
          </a:p>
        </p:txBody>
      </p:sp>
    </p:spTree>
    <p:extLst>
      <p:ext uri="{BB962C8B-B14F-4D97-AF65-F5344CB8AC3E}">
        <p14:creationId xmlns:p14="http://schemas.microsoft.com/office/powerpoint/2010/main" val="760222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C8A2C90-2C7D-4C84-A307-881FA70D647F}" type="slidenum">
              <a:rPr lang="en-US" altLang="en-US"/>
              <a:pPr/>
              <a:t>‹#›</a:t>
            </a:fld>
            <a:endParaRPr lang="en-US" altLang="en-US"/>
          </a:p>
        </p:txBody>
      </p:sp>
    </p:spTree>
    <p:extLst>
      <p:ext uri="{BB962C8B-B14F-4D97-AF65-F5344CB8AC3E}">
        <p14:creationId xmlns:p14="http://schemas.microsoft.com/office/powerpoint/2010/main" val="20646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6B0FAAA-2702-4400-9E2A-D6FB491C4132}" type="slidenum">
              <a:rPr lang="en-US" altLang="en-US"/>
              <a:pPr/>
              <a:t>‹#›</a:t>
            </a:fld>
            <a:endParaRPr lang="en-US" altLang="en-US"/>
          </a:p>
        </p:txBody>
      </p:sp>
    </p:spTree>
    <p:extLst>
      <p:ext uri="{BB962C8B-B14F-4D97-AF65-F5344CB8AC3E}">
        <p14:creationId xmlns:p14="http://schemas.microsoft.com/office/powerpoint/2010/main" val="2779122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A8DE72C-5176-4B3F-A488-9BF461ECFB13}" type="slidenum">
              <a:rPr lang="en-US" altLang="en-US"/>
              <a:pPr/>
              <a:t>‹#›</a:t>
            </a:fld>
            <a:endParaRPr lang="en-US" altLang="en-US"/>
          </a:p>
        </p:txBody>
      </p:sp>
    </p:spTree>
    <p:extLst>
      <p:ext uri="{BB962C8B-B14F-4D97-AF65-F5344CB8AC3E}">
        <p14:creationId xmlns:p14="http://schemas.microsoft.com/office/powerpoint/2010/main" val="48968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2ED8179-4749-40FA-9C41-32386075A605}" type="slidenum">
              <a:rPr lang="en-US" altLang="en-US"/>
              <a:pPr/>
              <a:t>‹#›</a:t>
            </a:fld>
            <a:endParaRPr lang="en-US" altLang="en-US"/>
          </a:p>
        </p:txBody>
      </p:sp>
    </p:spTree>
    <p:extLst>
      <p:ext uri="{BB962C8B-B14F-4D97-AF65-F5344CB8AC3E}">
        <p14:creationId xmlns:p14="http://schemas.microsoft.com/office/powerpoint/2010/main" val="16410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4570A2B-864E-484C-9FB5-BB4E0B9504B2}" type="slidenum">
              <a:rPr lang="en-US" altLang="en-US"/>
              <a:pPr/>
              <a:t>‹#›</a:t>
            </a:fld>
            <a:endParaRPr lang="en-US" altLang="en-US"/>
          </a:p>
        </p:txBody>
      </p:sp>
    </p:spTree>
    <p:extLst>
      <p:ext uri="{BB962C8B-B14F-4D97-AF65-F5344CB8AC3E}">
        <p14:creationId xmlns:p14="http://schemas.microsoft.com/office/powerpoint/2010/main" val="1563597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0C22548-1DBE-4C72-BEB2-AF70B6280173}" type="slidenum">
              <a:rPr lang="en-US" altLang="en-US"/>
              <a:pPr/>
              <a:t>‹#›</a:t>
            </a:fld>
            <a:endParaRPr lang="en-US" altLang="en-US"/>
          </a:p>
        </p:txBody>
      </p:sp>
    </p:spTree>
    <p:extLst>
      <p:ext uri="{BB962C8B-B14F-4D97-AF65-F5344CB8AC3E}">
        <p14:creationId xmlns:p14="http://schemas.microsoft.com/office/powerpoint/2010/main" val="2855584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8A437617-0361-40FC-98C4-75B523725E1F}"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6600"/>
              <a:t>Sexual </a:t>
            </a:r>
            <a:br>
              <a:rPr lang="en-US" altLang="en-US" sz="6600"/>
            </a:br>
            <a:r>
              <a:rPr lang="en-US" altLang="en-US" sz="6600"/>
              <a:t>Harassment</a:t>
            </a:r>
          </a:p>
        </p:txBody>
      </p:sp>
      <p:sp>
        <p:nvSpPr>
          <p:cNvPr id="4103"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Grp="1" noChangeArrowheads="1"/>
          </p:cNvSpPr>
          <p:nvPr>
            <p:ph type="title"/>
          </p:nvPr>
        </p:nvSpPr>
        <p:spPr>
          <a:xfrm>
            <a:off x="1524000" y="533400"/>
            <a:ext cx="5791200" cy="1143000"/>
          </a:xfrm>
          <a:noFill/>
          <a:ln/>
        </p:spPr>
        <p:txBody>
          <a:bodyPr/>
          <a:lstStyle/>
          <a:p>
            <a:pPr>
              <a:lnSpc>
                <a:spcPct val="80000"/>
              </a:lnSpc>
            </a:pPr>
            <a:r>
              <a:rPr lang="en-US" altLang="en-US"/>
              <a:t>Event 4</a:t>
            </a:r>
          </a:p>
        </p:txBody>
      </p:sp>
      <p:sp>
        <p:nvSpPr>
          <p:cNvPr id="22533" name="Rectangle 5"/>
          <p:cNvSpPr>
            <a:spLocks noGrp="1" noChangeArrowheads="1"/>
          </p:cNvSpPr>
          <p:nvPr>
            <p:ph type="body" idx="1"/>
          </p:nvPr>
        </p:nvSpPr>
        <p:spPr>
          <a:xfrm>
            <a:off x="1524000" y="2286000"/>
            <a:ext cx="7391400" cy="3276600"/>
          </a:xfrm>
          <a:noFill/>
          <a:ln/>
        </p:spPr>
        <p:txBody>
          <a:bodyPr/>
          <a:lstStyle/>
          <a:p>
            <a:r>
              <a:rPr lang="en-US" altLang="en-US"/>
              <a:t>Ninth-graders at a local middle school (both male and female) tease a classmate because she has a reputation for dating older boys.  They call her names such as bitch and tramp.  She becomes depressed by the teasing and her schoolwork suffers.</a:t>
            </a:r>
          </a:p>
        </p:txBody>
      </p:sp>
      <p:sp>
        <p:nvSpPr>
          <p:cNvPr id="2253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Rectangle 4"/>
          <p:cNvSpPr>
            <a:spLocks noGrp="1" noChangeArrowheads="1"/>
          </p:cNvSpPr>
          <p:nvPr>
            <p:ph type="title"/>
          </p:nvPr>
        </p:nvSpPr>
        <p:spPr>
          <a:xfrm>
            <a:off x="1447800" y="533400"/>
            <a:ext cx="5791200" cy="1143000"/>
          </a:xfrm>
          <a:noFill/>
          <a:ln/>
        </p:spPr>
        <p:txBody>
          <a:bodyPr/>
          <a:lstStyle/>
          <a:p>
            <a:pPr>
              <a:lnSpc>
                <a:spcPct val="80000"/>
              </a:lnSpc>
            </a:pPr>
            <a:r>
              <a:rPr lang="en-US" altLang="en-US"/>
              <a:t>Event 5</a:t>
            </a:r>
          </a:p>
        </p:txBody>
      </p:sp>
      <p:sp>
        <p:nvSpPr>
          <p:cNvPr id="24581" name="Rectangle 5"/>
          <p:cNvSpPr>
            <a:spLocks noGrp="1" noChangeArrowheads="1"/>
          </p:cNvSpPr>
          <p:nvPr>
            <p:ph type="body" idx="1"/>
          </p:nvPr>
        </p:nvSpPr>
        <p:spPr>
          <a:xfrm>
            <a:off x="1524000" y="1295400"/>
            <a:ext cx="7391400" cy="5181600"/>
          </a:xfrm>
          <a:noFill/>
          <a:ln/>
        </p:spPr>
        <p:txBody>
          <a:bodyPr/>
          <a:lstStyle/>
          <a:p>
            <a:r>
              <a:rPr lang="en-US" altLang="en-US"/>
              <a:t>A female co-worker has a desk near the water fountain.  Male co-workers frequently stop at the fountain on Monday mornings and discuss their weekends.  Much of this discussion includes detailed replays of their sexual activity and often includes derogatory or sexist remarks about their women partners.  While they never speak to the female co-worker, she can overhear them.  She has repeatedly asked them to stop, and she has begun to dread coming in to work on Mondays.</a:t>
            </a:r>
          </a:p>
        </p:txBody>
      </p:sp>
      <p:sp>
        <p:nvSpPr>
          <p:cNvPr id="2458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8" name="Rectangle 4"/>
          <p:cNvSpPr>
            <a:spLocks noGrp="1" noChangeArrowheads="1"/>
          </p:cNvSpPr>
          <p:nvPr>
            <p:ph type="title"/>
          </p:nvPr>
        </p:nvSpPr>
        <p:spPr>
          <a:xfrm>
            <a:off x="1524000" y="533400"/>
            <a:ext cx="5791200" cy="1143000"/>
          </a:xfrm>
          <a:noFill/>
          <a:ln/>
        </p:spPr>
        <p:txBody>
          <a:bodyPr/>
          <a:lstStyle/>
          <a:p>
            <a:pPr>
              <a:lnSpc>
                <a:spcPct val="80000"/>
              </a:lnSpc>
            </a:pPr>
            <a:r>
              <a:rPr lang="en-US" altLang="en-US"/>
              <a:t>Event 6</a:t>
            </a:r>
          </a:p>
        </p:txBody>
      </p:sp>
      <p:sp>
        <p:nvSpPr>
          <p:cNvPr id="26629" name="Rectangle 5"/>
          <p:cNvSpPr>
            <a:spLocks noGrp="1" noChangeArrowheads="1"/>
          </p:cNvSpPr>
          <p:nvPr>
            <p:ph type="body" idx="1"/>
          </p:nvPr>
        </p:nvSpPr>
        <p:spPr>
          <a:xfrm>
            <a:off x="1524000" y="2286000"/>
            <a:ext cx="7391400" cy="3505200"/>
          </a:xfrm>
          <a:noFill/>
          <a:ln/>
        </p:spPr>
        <p:txBody>
          <a:bodyPr/>
          <a:lstStyle/>
          <a:p>
            <a:r>
              <a:rPr lang="en-US" altLang="en-US"/>
              <a:t>A female supervisor asks a male subordinate out on three occasions.  Each time, he refuses, but appears pleased that she has asked him.  On the fourth occasion, she warns him that the next time she asks him out, he had “better play ball or else.”  He is now concerned because he needs his job very badly.</a:t>
            </a:r>
          </a:p>
        </p:txBody>
      </p:sp>
      <p:sp>
        <p:nvSpPr>
          <p:cNvPr id="2663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6" name="Rectangle 4"/>
          <p:cNvSpPr>
            <a:spLocks noGrp="1" noChangeArrowheads="1"/>
          </p:cNvSpPr>
          <p:nvPr>
            <p:ph type="title"/>
          </p:nvPr>
        </p:nvSpPr>
        <p:spPr>
          <a:xfrm>
            <a:off x="1524000" y="533400"/>
            <a:ext cx="5791200" cy="1143000"/>
          </a:xfrm>
          <a:noFill/>
          <a:ln/>
        </p:spPr>
        <p:txBody>
          <a:bodyPr/>
          <a:lstStyle/>
          <a:p>
            <a:pPr>
              <a:lnSpc>
                <a:spcPct val="80000"/>
              </a:lnSpc>
            </a:pPr>
            <a:r>
              <a:rPr lang="en-US" altLang="en-US"/>
              <a:t>Event 7</a:t>
            </a:r>
          </a:p>
        </p:txBody>
      </p:sp>
      <p:sp>
        <p:nvSpPr>
          <p:cNvPr id="28677" name="Rectangle 5"/>
          <p:cNvSpPr>
            <a:spLocks noGrp="1" noChangeArrowheads="1"/>
          </p:cNvSpPr>
          <p:nvPr>
            <p:ph type="body" idx="1"/>
          </p:nvPr>
        </p:nvSpPr>
        <p:spPr>
          <a:xfrm>
            <a:off x="1524000" y="1905000"/>
            <a:ext cx="7391400" cy="4343400"/>
          </a:xfrm>
          <a:noFill/>
          <a:ln/>
        </p:spPr>
        <p:txBody>
          <a:bodyPr/>
          <a:lstStyle/>
          <a:p>
            <a:r>
              <a:rPr lang="en-US" altLang="en-US"/>
              <a:t>A male supervisor frequently goes out to lunch with his male subordinates.  His female subordinates are rarely asked.  He also plays basketball on weekends with several of the other males.  He appears to treat both males and females equally in discussions, but everyone in the office is aware that he always gives better work assignments and higher raises to the male subordinates.</a:t>
            </a:r>
          </a:p>
        </p:txBody>
      </p:sp>
      <p:sp>
        <p:nvSpPr>
          <p:cNvPr id="2867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 name="Rectangle 4"/>
          <p:cNvSpPr>
            <a:spLocks noGrp="1" noChangeArrowheads="1"/>
          </p:cNvSpPr>
          <p:nvPr>
            <p:ph type="title"/>
          </p:nvPr>
        </p:nvSpPr>
        <p:spPr>
          <a:xfrm>
            <a:off x="1524000" y="533400"/>
            <a:ext cx="6781800" cy="1143000"/>
          </a:xfrm>
          <a:noFill/>
          <a:ln/>
        </p:spPr>
        <p:txBody>
          <a:bodyPr/>
          <a:lstStyle/>
          <a:p>
            <a:pPr>
              <a:lnSpc>
                <a:spcPct val="80000"/>
              </a:lnSpc>
            </a:pPr>
            <a:r>
              <a:rPr lang="en-US" altLang="en-US" sz="4000"/>
              <a:t>I-O psychologists are active in prevention of sexual harassment</a:t>
            </a:r>
            <a:endParaRPr lang="en-US" altLang="en-US"/>
          </a:p>
        </p:txBody>
      </p:sp>
      <p:sp>
        <p:nvSpPr>
          <p:cNvPr id="30725" name="Rectangle 5"/>
          <p:cNvSpPr>
            <a:spLocks noGrp="1" noChangeArrowheads="1"/>
          </p:cNvSpPr>
          <p:nvPr>
            <p:ph type="body" idx="1"/>
          </p:nvPr>
        </p:nvSpPr>
        <p:spPr>
          <a:xfrm>
            <a:off x="1524000" y="1828800"/>
            <a:ext cx="7391400" cy="4343400"/>
          </a:xfrm>
          <a:noFill/>
          <a:ln/>
        </p:spPr>
        <p:txBody>
          <a:bodyPr/>
          <a:lstStyle/>
          <a:p>
            <a:r>
              <a:rPr lang="en-US" altLang="en-US"/>
              <a:t>Help develop effective company policies and procedures on sexual harassment</a:t>
            </a:r>
          </a:p>
          <a:p>
            <a:r>
              <a:rPr lang="en-US" altLang="en-US"/>
              <a:t>Design training to address:</a:t>
            </a:r>
          </a:p>
          <a:p>
            <a:pPr lvl="1"/>
            <a:r>
              <a:rPr lang="en-US" altLang="en-US"/>
              <a:t>general awareness of sexual harassment</a:t>
            </a:r>
          </a:p>
          <a:p>
            <a:pPr lvl="2"/>
            <a:r>
              <a:rPr lang="en-US" altLang="en-US"/>
              <a:t>definitions, policies, procedures</a:t>
            </a:r>
          </a:p>
          <a:p>
            <a:pPr lvl="1"/>
            <a:r>
              <a:rPr lang="en-US" altLang="en-US"/>
              <a:t>communication skills</a:t>
            </a:r>
          </a:p>
          <a:p>
            <a:pPr lvl="2"/>
            <a:r>
              <a:rPr lang="en-US" altLang="en-US"/>
              <a:t>to avoid harassment before it happens</a:t>
            </a:r>
          </a:p>
          <a:p>
            <a:pPr lvl="1"/>
            <a:r>
              <a:rPr lang="en-US" altLang="en-US"/>
              <a:t>conflict resolution skills</a:t>
            </a:r>
          </a:p>
          <a:p>
            <a:pPr lvl="2"/>
            <a:r>
              <a:rPr lang="en-US" altLang="en-US"/>
              <a:t>to address harassment went it occurs</a:t>
            </a:r>
          </a:p>
        </p:txBody>
      </p:sp>
      <p:sp>
        <p:nvSpPr>
          <p:cNvPr id="3072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xfrm>
            <a:off x="1524000" y="457200"/>
            <a:ext cx="7391400" cy="1143000"/>
          </a:xfrm>
          <a:noFill/>
          <a:ln/>
        </p:spPr>
        <p:txBody>
          <a:bodyPr/>
          <a:lstStyle/>
          <a:p>
            <a:pPr>
              <a:lnSpc>
                <a:spcPct val="70000"/>
              </a:lnSpc>
            </a:pPr>
            <a:r>
              <a:rPr lang="en-US" altLang="en-US" sz="5400"/>
              <a:t>Lesson Objectives</a:t>
            </a:r>
          </a:p>
        </p:txBody>
      </p:sp>
      <p:sp>
        <p:nvSpPr>
          <p:cNvPr id="6149" name="Rectangle 5"/>
          <p:cNvSpPr>
            <a:spLocks noGrp="1" noChangeArrowheads="1"/>
          </p:cNvSpPr>
          <p:nvPr>
            <p:ph type="body" idx="1"/>
          </p:nvPr>
        </p:nvSpPr>
        <p:spPr>
          <a:xfrm>
            <a:off x="1524000" y="1371600"/>
            <a:ext cx="7467600" cy="5105400"/>
          </a:xfrm>
          <a:noFill/>
          <a:ln/>
        </p:spPr>
        <p:txBody>
          <a:bodyPr/>
          <a:lstStyle/>
          <a:p>
            <a:pPr>
              <a:buFont typeface="Monotype Sorts" pitchFamily="2" charset="2"/>
              <a:buNone/>
            </a:pPr>
            <a:r>
              <a:rPr lang="en-US" altLang="en-US" sz="2600"/>
              <a:t>At the end of this lecture, you should:</a:t>
            </a:r>
          </a:p>
          <a:p>
            <a:r>
              <a:rPr lang="en-US" altLang="en-US" sz="2600"/>
              <a:t>Know the definition of sexual harassment</a:t>
            </a:r>
          </a:p>
          <a:p>
            <a:r>
              <a:rPr lang="en-US" altLang="en-US" sz="2600"/>
              <a:t>Understand the difference between two major types of sexual harassment: quid pro quo and hostile work environment</a:t>
            </a:r>
          </a:p>
          <a:p>
            <a:r>
              <a:rPr lang="en-US" altLang="en-US" sz="2600"/>
              <a:t>Understand the difference between harassment as a legal concern and as a perception</a:t>
            </a:r>
          </a:p>
          <a:p>
            <a:r>
              <a:rPr lang="en-US" altLang="en-US" sz="2600"/>
              <a:t>Know the major legal milestones regarding sexual harassment</a:t>
            </a:r>
          </a:p>
          <a:p>
            <a:r>
              <a:rPr lang="en-US" altLang="en-US" sz="2600"/>
              <a:t>Recognize perceptual influences on sexual harassment</a:t>
            </a:r>
          </a:p>
        </p:txBody>
      </p:sp>
      <p:sp>
        <p:nvSpPr>
          <p:cNvPr id="615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noFill/>
          <a:ln/>
        </p:spPr>
        <p:txBody>
          <a:bodyPr/>
          <a:lstStyle/>
          <a:p>
            <a:pPr>
              <a:lnSpc>
                <a:spcPct val="100000"/>
              </a:lnSpc>
            </a:pPr>
            <a:r>
              <a:rPr lang="en-US" altLang="en-US"/>
              <a:t>Sexual Harassment is:</a:t>
            </a:r>
          </a:p>
        </p:txBody>
      </p:sp>
      <p:sp>
        <p:nvSpPr>
          <p:cNvPr id="8197" name="Rectangle 5"/>
          <p:cNvSpPr>
            <a:spLocks noGrp="1" noChangeArrowheads="1"/>
          </p:cNvSpPr>
          <p:nvPr>
            <p:ph type="body" idx="1"/>
          </p:nvPr>
        </p:nvSpPr>
        <p:spPr>
          <a:xfrm>
            <a:off x="1524000" y="2057400"/>
            <a:ext cx="7391400" cy="4495800"/>
          </a:xfrm>
          <a:noFill/>
          <a:ln/>
        </p:spPr>
        <p:txBody>
          <a:bodyPr/>
          <a:lstStyle/>
          <a:p>
            <a:pPr>
              <a:buFont typeface="Monotype Sorts" pitchFamily="2" charset="2"/>
              <a:buNone/>
            </a:pPr>
            <a:r>
              <a:rPr lang="en-US" altLang="en-US"/>
              <a:t>Any sexually-based behavior that is knowingly unwanted and either:</a:t>
            </a:r>
          </a:p>
          <a:p>
            <a:r>
              <a:rPr lang="en-US" altLang="en-US"/>
              <a:t>has an adverse effect on a person’s employment status,</a:t>
            </a:r>
          </a:p>
          <a:p>
            <a:r>
              <a:rPr lang="en-US" altLang="en-US"/>
              <a:t>interferes with a person’s job performance, or</a:t>
            </a:r>
          </a:p>
          <a:p>
            <a:r>
              <a:rPr lang="en-US" altLang="en-US"/>
              <a:t>creates a hostile or intimidating work environment</a:t>
            </a:r>
          </a:p>
        </p:txBody>
      </p:sp>
      <p:sp>
        <p:nvSpPr>
          <p:cNvPr id="819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noFill/>
          <a:ln/>
        </p:spPr>
        <p:txBody>
          <a:bodyPr/>
          <a:lstStyle/>
          <a:p>
            <a:pPr>
              <a:lnSpc>
                <a:spcPct val="100000"/>
              </a:lnSpc>
            </a:pPr>
            <a:r>
              <a:rPr lang="en-US" altLang="en-US"/>
              <a:t>The Law on Sexual Harassment</a:t>
            </a:r>
          </a:p>
        </p:txBody>
      </p:sp>
      <p:sp>
        <p:nvSpPr>
          <p:cNvPr id="10245" name="Rectangle 5"/>
          <p:cNvSpPr>
            <a:spLocks noGrp="1" noChangeArrowheads="1"/>
          </p:cNvSpPr>
          <p:nvPr>
            <p:ph type="body" idx="1"/>
          </p:nvPr>
        </p:nvSpPr>
        <p:spPr>
          <a:xfrm>
            <a:off x="1524000" y="2895600"/>
            <a:ext cx="7543800" cy="2971800"/>
          </a:xfrm>
          <a:noFill/>
          <a:ln/>
        </p:spPr>
        <p:txBody>
          <a:bodyPr/>
          <a:lstStyle/>
          <a:p>
            <a:r>
              <a:rPr lang="en-US" altLang="en-US"/>
              <a:t>Illegal under the Civil Rights Act of 1964</a:t>
            </a:r>
          </a:p>
          <a:p>
            <a:r>
              <a:rPr lang="en-US" altLang="en-US"/>
              <a:t>1977 - First quid pro quo ruling</a:t>
            </a:r>
          </a:p>
          <a:p>
            <a:r>
              <a:rPr lang="en-US" altLang="en-US"/>
              <a:t>1986 - First Supreme Court hostile environment ruling</a:t>
            </a:r>
          </a:p>
          <a:p>
            <a:r>
              <a:rPr lang="en-US" altLang="en-US"/>
              <a:t>1991 - Clarence Thomas/Anita Hill hearings</a:t>
            </a:r>
          </a:p>
        </p:txBody>
      </p:sp>
      <p:sp>
        <p:nvSpPr>
          <p:cNvPr id="1024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295400" y="381000"/>
            <a:ext cx="7848600" cy="1143000"/>
          </a:xfrm>
          <a:noFill/>
          <a:ln/>
        </p:spPr>
        <p:txBody>
          <a:bodyPr/>
          <a:lstStyle/>
          <a:p>
            <a:pPr>
              <a:lnSpc>
                <a:spcPct val="100000"/>
              </a:lnSpc>
            </a:pPr>
            <a:r>
              <a:rPr lang="en-US" altLang="en-US"/>
              <a:t>How Frequently Does it Occur?</a:t>
            </a:r>
          </a:p>
        </p:txBody>
      </p:sp>
      <p:sp>
        <p:nvSpPr>
          <p:cNvPr id="12293" name="Rectangle 5"/>
          <p:cNvSpPr>
            <a:spLocks noGrp="1" noChangeArrowheads="1"/>
          </p:cNvSpPr>
          <p:nvPr>
            <p:ph type="body" idx="1"/>
          </p:nvPr>
        </p:nvSpPr>
        <p:spPr>
          <a:xfrm>
            <a:off x="1371600" y="1905000"/>
            <a:ext cx="7543800" cy="4114800"/>
          </a:xfrm>
          <a:noFill/>
          <a:ln/>
        </p:spPr>
        <p:txBody>
          <a:bodyPr/>
          <a:lstStyle/>
          <a:p>
            <a:r>
              <a:rPr lang="en-US" altLang="en-US"/>
              <a:t>1989: between 42 and 92% of working women have been sexually harassed</a:t>
            </a:r>
          </a:p>
          <a:p>
            <a:r>
              <a:rPr lang="en-US" altLang="en-US"/>
              <a:t>1988 &amp; 1995 DOD survey</a:t>
            </a:r>
          </a:p>
          <a:p>
            <a:pPr lvl="1"/>
            <a:r>
              <a:rPr lang="en-US" altLang="en-US"/>
              <a:t>women reporting being harassed dropped from 64% to 55%</a:t>
            </a:r>
          </a:p>
          <a:p>
            <a:r>
              <a:rPr lang="en-US" altLang="en-US"/>
              <a:t>1991 &amp; 1998 CNN/Time Poll</a:t>
            </a:r>
          </a:p>
          <a:p>
            <a:pPr lvl="1"/>
            <a:r>
              <a:rPr lang="en-US" altLang="en-US"/>
              <a:t>“Is SH of women a big problem?”</a:t>
            </a:r>
          </a:p>
          <a:p>
            <a:pPr lvl="2"/>
            <a:r>
              <a:rPr lang="en-US" altLang="en-US"/>
              <a:t>1991 - 37% said yes</a:t>
            </a:r>
          </a:p>
          <a:p>
            <a:pPr lvl="2"/>
            <a:r>
              <a:rPr lang="en-US" altLang="en-US"/>
              <a:t>1998 - 26% said yes</a:t>
            </a:r>
          </a:p>
        </p:txBody>
      </p:sp>
      <p:sp>
        <p:nvSpPr>
          <p:cNvPr id="1229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sz="3600"/>
              <a:t>Personal and Situational Characteristics Affecting Perceptions of Harassment</a:t>
            </a:r>
          </a:p>
        </p:txBody>
      </p:sp>
      <p:sp>
        <p:nvSpPr>
          <p:cNvPr id="14341" name="Rectangle 5"/>
          <p:cNvSpPr>
            <a:spLocks noGrp="1" noChangeArrowheads="1"/>
          </p:cNvSpPr>
          <p:nvPr>
            <p:ph type="body" idx="1"/>
          </p:nvPr>
        </p:nvSpPr>
        <p:spPr>
          <a:xfrm>
            <a:off x="1524000" y="1905000"/>
            <a:ext cx="7391400" cy="4114800"/>
          </a:xfrm>
          <a:noFill/>
          <a:ln/>
        </p:spPr>
        <p:txBody>
          <a:bodyPr/>
          <a:lstStyle/>
          <a:p>
            <a:pPr>
              <a:buFont typeface="Monotype Sorts" pitchFamily="2" charset="2"/>
              <a:buNone/>
            </a:pPr>
            <a:r>
              <a:rPr lang="en-US" altLang="en-US" sz="2400"/>
              <a:t>Harassment is more likely to be perceived when:</a:t>
            </a:r>
          </a:p>
          <a:p>
            <a:r>
              <a:rPr lang="en-US" altLang="en-US" sz="2400"/>
              <a:t>the target is female and the perpetrator is male</a:t>
            </a:r>
          </a:p>
          <a:p>
            <a:r>
              <a:rPr lang="en-US" altLang="en-US" sz="2400"/>
              <a:t>the target has less power than the perpetrator</a:t>
            </a:r>
          </a:p>
          <a:p>
            <a:r>
              <a:rPr lang="en-US" altLang="en-US" sz="2400"/>
              <a:t>the behavior is repeated</a:t>
            </a:r>
          </a:p>
          <a:p>
            <a:r>
              <a:rPr lang="en-US" altLang="en-US" sz="2400"/>
              <a:t>request by the target for behavior to stop</a:t>
            </a:r>
          </a:p>
          <a:p>
            <a:r>
              <a:rPr lang="en-US" altLang="en-US" sz="2400"/>
              <a:t>negative consequences follow</a:t>
            </a:r>
          </a:p>
          <a:p>
            <a:r>
              <a:rPr lang="en-US" altLang="en-US" sz="2400"/>
              <a:t>the target suffers emotional or stress-related symptoms</a:t>
            </a:r>
          </a:p>
          <a:p>
            <a:r>
              <a:rPr lang="en-US" altLang="en-US" sz="2400"/>
              <a:t>the organization has been “soft” on perpetrators in the past</a:t>
            </a:r>
          </a:p>
        </p:txBody>
      </p:sp>
      <p:sp>
        <p:nvSpPr>
          <p:cNvPr id="1434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xfrm>
            <a:off x="1447800" y="228600"/>
            <a:ext cx="6934200" cy="1295400"/>
          </a:xfrm>
          <a:noFill/>
          <a:ln/>
        </p:spPr>
        <p:txBody>
          <a:bodyPr/>
          <a:lstStyle/>
          <a:p>
            <a:pPr>
              <a:lnSpc>
                <a:spcPct val="100000"/>
              </a:lnSpc>
            </a:pPr>
            <a:r>
              <a:rPr lang="en-US" altLang="en-US"/>
              <a:t>Event 1</a:t>
            </a:r>
          </a:p>
        </p:txBody>
      </p:sp>
      <p:sp>
        <p:nvSpPr>
          <p:cNvPr id="16389" name="Rectangle 5"/>
          <p:cNvSpPr>
            <a:spLocks noGrp="1" noChangeArrowheads="1"/>
          </p:cNvSpPr>
          <p:nvPr>
            <p:ph type="body" idx="1"/>
          </p:nvPr>
        </p:nvSpPr>
        <p:spPr>
          <a:xfrm>
            <a:off x="1524000" y="1524000"/>
            <a:ext cx="7391400" cy="5181600"/>
          </a:xfrm>
          <a:noFill/>
          <a:ln/>
        </p:spPr>
        <p:txBody>
          <a:bodyPr/>
          <a:lstStyle/>
          <a:p>
            <a:r>
              <a:rPr lang="en-US" altLang="en-US"/>
              <a:t>An older female works as a cashier at a gas station/garage.  The mechanics are male, and most are younger than she is. While the men never make comments to her, she has overheard them making comments about attractive female customers who bring in their cars for repair.  There are also several calendars in the shop area showing women in bikinis.</a:t>
            </a:r>
          </a:p>
        </p:txBody>
      </p:sp>
      <p:sp>
        <p:nvSpPr>
          <p:cNvPr id="1639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447800" y="228600"/>
            <a:ext cx="6934200" cy="1295400"/>
          </a:xfrm>
          <a:noFill/>
          <a:ln/>
        </p:spPr>
        <p:txBody>
          <a:bodyPr/>
          <a:lstStyle/>
          <a:p>
            <a:pPr>
              <a:lnSpc>
                <a:spcPct val="100000"/>
              </a:lnSpc>
            </a:pPr>
            <a:r>
              <a:rPr lang="en-US" altLang="en-US"/>
              <a:t>Event 2</a:t>
            </a:r>
          </a:p>
        </p:txBody>
      </p:sp>
      <p:sp>
        <p:nvSpPr>
          <p:cNvPr id="18437" name="Rectangle 5"/>
          <p:cNvSpPr>
            <a:spLocks noGrp="1" noChangeArrowheads="1"/>
          </p:cNvSpPr>
          <p:nvPr>
            <p:ph type="body" idx="1"/>
          </p:nvPr>
        </p:nvSpPr>
        <p:spPr>
          <a:xfrm>
            <a:off x="1524000" y="1828800"/>
            <a:ext cx="7391400" cy="4267200"/>
          </a:xfrm>
          <a:noFill/>
          <a:ln/>
        </p:spPr>
        <p:txBody>
          <a:bodyPr/>
          <a:lstStyle/>
          <a:p>
            <a:r>
              <a:rPr lang="en-US" altLang="en-US"/>
              <a:t>A male professor teaches a literature class at a local college.   His reading list includes several books that, while considered classics, involve stories of rape or the seduction of women.  He occasionally uses graphic metaphors in his classes, such as comparing creative writing to having sex.</a:t>
            </a:r>
          </a:p>
        </p:txBody>
      </p:sp>
      <p:sp>
        <p:nvSpPr>
          <p:cNvPr id="1843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xfrm>
            <a:off x="1447800" y="609600"/>
            <a:ext cx="7010400" cy="1143000"/>
          </a:xfrm>
          <a:noFill/>
          <a:ln/>
        </p:spPr>
        <p:txBody>
          <a:bodyPr/>
          <a:lstStyle/>
          <a:p>
            <a:pPr>
              <a:lnSpc>
                <a:spcPct val="80000"/>
              </a:lnSpc>
            </a:pPr>
            <a:r>
              <a:rPr lang="en-US" altLang="en-US"/>
              <a:t>Event 3</a:t>
            </a:r>
          </a:p>
        </p:txBody>
      </p:sp>
      <p:sp>
        <p:nvSpPr>
          <p:cNvPr id="20485" name="Rectangle 5"/>
          <p:cNvSpPr>
            <a:spLocks noGrp="1" noChangeArrowheads="1"/>
          </p:cNvSpPr>
          <p:nvPr>
            <p:ph type="body" idx="1"/>
          </p:nvPr>
        </p:nvSpPr>
        <p:spPr>
          <a:xfrm>
            <a:off x="1524000" y="1828800"/>
            <a:ext cx="7391400" cy="4343400"/>
          </a:xfrm>
          <a:noFill/>
          <a:ln/>
        </p:spPr>
        <p:txBody>
          <a:bodyPr/>
          <a:lstStyle/>
          <a:p>
            <a:r>
              <a:rPr lang="en-US" altLang="en-US"/>
              <a:t>A male boss asks a female subordinate to travel with him on a personal business trip.  There appears to her to be no real business need for her to travel.  In order to save money, the trip will require them to stay over on a Saturday night.  She refuses, because she feels it is inappropriate.  On her next performance evaluation, she receives a much lower rating than she expected.</a:t>
            </a:r>
          </a:p>
        </p:txBody>
      </p:sp>
      <p:sp>
        <p:nvSpPr>
          <p:cNvPr id="2048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theme/theme1.xml><?xml version="1.0" encoding="utf-8"?>
<a:theme xmlns:a="http://schemas.openxmlformats.org/drawingml/2006/main" name="Generic (Standard).po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Generic (Standard).po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Generic (Standard).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neric (Standard).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eneric (Standard).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neric (Standard).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neric (Standard).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neric (Standard).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eneric (Standard).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C:\MSOFFICE\Templates\Presentations\Generic (Standard).pot</Template>
  <TotalTime>0</TotalTime>
  <Pages>10</Pages>
  <Words>3127</Words>
  <Application>Microsoft Office PowerPoint</Application>
  <PresentationFormat>On-screen Show (4:3)</PresentationFormat>
  <Paragraphs>112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Times New Roman</vt:lpstr>
      <vt:lpstr>Arial Narrow</vt:lpstr>
      <vt:lpstr>Arial</vt:lpstr>
      <vt:lpstr>Monotype Sorts</vt:lpstr>
      <vt:lpstr>Generic (Standard).pot</vt:lpstr>
      <vt:lpstr>Industrial-Organizational Psychology  Learning Module    Sexual  Harassment</vt:lpstr>
      <vt:lpstr>Lesson Objectives</vt:lpstr>
      <vt:lpstr>Sexual Harassment is:</vt:lpstr>
      <vt:lpstr>The Law on Sexual Harassment</vt:lpstr>
      <vt:lpstr>How Frequently Does it Occur?</vt:lpstr>
      <vt:lpstr>Personal and Situational Characteristics Affecting Perceptions of Harassment</vt:lpstr>
      <vt:lpstr>Event 1</vt:lpstr>
      <vt:lpstr>Event 2</vt:lpstr>
      <vt:lpstr>Event 3</vt:lpstr>
      <vt:lpstr>Event 4</vt:lpstr>
      <vt:lpstr>Event 5</vt:lpstr>
      <vt:lpstr>Event 6</vt:lpstr>
      <vt:lpstr>Event 7</vt:lpstr>
      <vt:lpstr>I-O psychologists are active in prevention of sexual harassment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Diversity in the Workplace</dc:subject>
  <dc:creator>Peter Bachiochi</dc:creator>
  <cp:keywords/>
  <dc:description/>
  <cp:lastModifiedBy>Jayne Tegge</cp:lastModifiedBy>
  <cp:revision>30</cp:revision>
  <cp:lastPrinted>1998-04-19T15:37:06Z</cp:lastPrinted>
  <dcterms:created xsi:type="dcterms:W3CDTF">1998-04-19T13:18:16Z</dcterms:created>
  <dcterms:modified xsi:type="dcterms:W3CDTF">2015-08-06T20:39:06Z</dcterms:modified>
</cp:coreProperties>
</file>