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57" r:id="rId3"/>
    <p:sldId id="275" r:id="rId4"/>
    <p:sldId id="278" r:id="rId5"/>
    <p:sldId id="258" r:id="rId6"/>
    <p:sldId id="269" r:id="rId7"/>
    <p:sldId id="266" r:id="rId8"/>
    <p:sldId id="260" r:id="rId9"/>
    <p:sldId id="261" r:id="rId10"/>
    <p:sldId id="262" r:id="rId11"/>
    <p:sldId id="267" r:id="rId12"/>
    <p:sldId id="264" r:id="rId13"/>
    <p:sldId id="274" r:id="rId14"/>
    <p:sldId id="265" r:id="rId15"/>
    <p:sldId id="279" r:id="rId16"/>
    <p:sldId id="276" r:id="rId17"/>
    <p:sldId id="277" r:id="rId18"/>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54" d="100"/>
          <a:sy n="54" d="100"/>
        </p:scale>
        <p:origin x="-798" y="-78"/>
      </p:cViewPr>
      <p:guideLst>
        <p:guide orient="horz" pos="2160"/>
        <p:guide pos="2880"/>
      </p:guideLst>
    </p:cSldViewPr>
  </p:slideViewPr>
  <p:sorterViewPr>
    <p:cViewPr>
      <p:scale>
        <a:sx n="66" d="100"/>
        <a:sy n="66" d="100"/>
      </p:scale>
      <p:origin x="0" y="1614"/>
    </p:cViewPr>
  </p:sorterViewPr>
  <p:notesViewPr>
    <p:cSldViewPr>
      <p:cViewPr varScale="1">
        <p:scale>
          <a:sx n="63" d="100"/>
          <a:sy n="63" d="100"/>
        </p:scale>
        <p:origin x="2630" y="6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1564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1" name="Rectangle 3"/>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Tree>
    <p:extLst>
      <p:ext uri="{BB962C8B-B14F-4D97-AF65-F5344CB8AC3E}">
        <p14:creationId xmlns:p14="http://schemas.microsoft.com/office/powerpoint/2010/main" val="4102956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09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0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4101" name="Rectangle 5"/>
          <p:cNvSpPr>
            <a:spLocks noChangeArrowheads="1" noTextEdit="1"/>
          </p:cNvSpPr>
          <p:nvPr>
            <p:ph type="sldImg"/>
          </p:nvPr>
        </p:nvSpPr>
        <p:spPr>
          <a:xfrm>
            <a:off x="1150938" y="692150"/>
            <a:ext cx="4556125" cy="3416300"/>
          </a:xfrm>
          <a:ln cap="flat"/>
        </p:spPr>
      </p:sp>
      <p:sp>
        <p:nvSpPr>
          <p:cNvPr id="4102" name="Rectangle 6"/>
          <p:cNvSpPr>
            <a:spLocks noGrp="1" noChangeArrowheads="1"/>
          </p:cNvSpPr>
          <p:nvPr>
            <p:ph type="body" idx="1"/>
          </p:nvPr>
        </p:nvSpPr>
        <p:spPr>
          <a:noFill/>
        </p:spPr>
        <p:txBody>
          <a:bodyPr/>
          <a:lstStyle/>
          <a:p>
            <a:r>
              <a:rPr lang="en-US" altLang="en-US" smtClean="0"/>
              <a:t>Note to Instructor:  The Work Teams module would be a natural fit if your students have recently been introduced to social psychology.</a:t>
            </a:r>
          </a:p>
        </p:txBody>
      </p:sp>
    </p:spTree>
    <p:extLst>
      <p:ext uri="{BB962C8B-B14F-4D97-AF65-F5344CB8AC3E}">
        <p14:creationId xmlns:p14="http://schemas.microsoft.com/office/powerpoint/2010/main" val="772382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53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53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2533" name="Rectangle 5"/>
          <p:cNvSpPr>
            <a:spLocks noChangeArrowheads="1" noTextEdit="1"/>
          </p:cNvSpPr>
          <p:nvPr>
            <p:ph type="sldImg"/>
          </p:nvPr>
        </p:nvSpPr>
        <p:spPr>
          <a:xfrm>
            <a:off x="1150938" y="692150"/>
            <a:ext cx="4556125" cy="3416300"/>
          </a:xfrm>
          <a:ln cap="flat"/>
        </p:spPr>
      </p:sp>
      <p:sp>
        <p:nvSpPr>
          <p:cNvPr id="22534" name="Rectangle 6"/>
          <p:cNvSpPr>
            <a:spLocks noGrp="1" noChangeArrowheads="1"/>
          </p:cNvSpPr>
          <p:nvPr>
            <p:ph type="body" idx="1"/>
          </p:nvPr>
        </p:nvSpPr>
        <p:spPr>
          <a:xfrm>
            <a:off x="381000" y="4343400"/>
            <a:ext cx="6019800" cy="4114800"/>
          </a:xfrm>
          <a:noFill/>
        </p:spPr>
        <p:txBody>
          <a:bodyPr/>
          <a:lstStyle/>
          <a:p>
            <a:r>
              <a:rPr lang="en-US" altLang="en-US" smtClean="0"/>
              <a:t>1) Quality/Quantity/Timeliness - This dimension essentially refers to the team's output.  For example, if a team consistently provided a product or service that was unacceptable to its clients, it would be hard to argue that the team was effective.</a:t>
            </a:r>
          </a:p>
          <a:p>
            <a:endParaRPr lang="en-US" altLang="en-US" smtClean="0"/>
          </a:p>
          <a:p>
            <a:r>
              <a:rPr lang="en-US" altLang="en-US" smtClean="0"/>
              <a:t>2) The ability to work together again - If a team operates in such a way that makes it impossible for members to work together again in the future, it would be hard to argue that the team was effective.  For example, in some teams mutual antagonism becomes so high that members would choose to accept collective failure rather than share knowledge and information with one another.  In contrast, other teams become highly skilled at working together, resulting in increased capability over time.</a:t>
            </a:r>
          </a:p>
          <a:p>
            <a:endParaRPr lang="en-US" altLang="en-US" smtClean="0"/>
          </a:p>
          <a:p>
            <a:r>
              <a:rPr lang="en-US" altLang="en-US" smtClean="0"/>
              <a:t>3) Personal Growth - Some teams operate in ways that block the development of individual members and frustrate the satisfaction of their personal needs.  Other groups provide their members with many learning opportunities.</a:t>
            </a:r>
          </a:p>
          <a:p>
            <a:endParaRPr lang="en-US" altLang="en-US" smtClean="0"/>
          </a:p>
          <a:p>
            <a:r>
              <a:rPr lang="en-US" altLang="en-US" smtClean="0"/>
              <a:t>The relative weights that should be assigned to these three dimensions vary across circumstances.  For example, if a temporary team was formed to perform a single task, then the second and third dimensions wouldn't be as important.</a:t>
            </a:r>
          </a:p>
          <a:p>
            <a:endParaRPr lang="en-US" altLang="en-US" smtClean="0"/>
          </a:p>
          <a:p>
            <a:r>
              <a:rPr lang="en-US" altLang="en-US" smtClean="0"/>
              <a:t>The learning point here is that team success should be judged not only on task criteria but on interpersonal and developmental criteria as well.</a:t>
            </a:r>
          </a:p>
        </p:txBody>
      </p:sp>
    </p:spTree>
    <p:extLst>
      <p:ext uri="{BB962C8B-B14F-4D97-AF65-F5344CB8AC3E}">
        <p14:creationId xmlns:p14="http://schemas.microsoft.com/office/powerpoint/2010/main" val="244515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457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458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4581" name="Rectangle 5"/>
          <p:cNvSpPr>
            <a:spLocks noChangeArrowheads="1" noTextEdit="1"/>
          </p:cNvSpPr>
          <p:nvPr>
            <p:ph type="sldImg"/>
          </p:nvPr>
        </p:nvSpPr>
        <p:spPr>
          <a:xfrm>
            <a:off x="1150938" y="692150"/>
            <a:ext cx="4556125" cy="3416300"/>
          </a:xfrm>
          <a:ln cap="flat"/>
        </p:spPr>
      </p:sp>
      <p:sp>
        <p:nvSpPr>
          <p:cNvPr id="24582" name="Rectangle 6"/>
          <p:cNvSpPr>
            <a:spLocks noGrp="1" noChangeArrowheads="1"/>
          </p:cNvSpPr>
          <p:nvPr>
            <p:ph type="body" idx="1"/>
          </p:nvPr>
        </p:nvSpPr>
        <p:spPr>
          <a:xfrm>
            <a:off x="381000" y="4343400"/>
            <a:ext cx="6019800" cy="4114800"/>
          </a:xfrm>
          <a:noFill/>
        </p:spPr>
        <p:txBody>
          <a:bodyPr/>
          <a:lstStyle/>
          <a:p>
            <a:r>
              <a:rPr lang="en-US" altLang="en-US" smtClean="0"/>
              <a:t>Practitioners often cite these four maladies (or some combination) as the culprits behind team failures.  From a diagnostic perspective, practitioners often ask teams questions such as "What gets in the way of your team being as successful as it could be?"  Typical responses include, "We don't get enough budget to make this work", "We never know what other departments are doing, etc."</a:t>
            </a:r>
          </a:p>
          <a:p>
            <a:endParaRPr lang="en-US" altLang="en-US" smtClean="0"/>
          </a:p>
          <a:p>
            <a:r>
              <a:rPr lang="en-US" altLang="en-US" smtClean="0"/>
              <a:t>Work team effectiveness study - Campion, Medsker &amp; Higgs (1993) report on a study examing the relationship between various work team characteristics and team effectiveness measures such as productivity and satisfaction.  Data indicated that variables both "internal" to the team (e.g. workload sharing) and "external" (e.g. managerial support) could significantly predict team effectiveness.</a:t>
            </a:r>
          </a:p>
          <a:p>
            <a:endParaRPr lang="en-US" altLang="en-US" smtClean="0"/>
          </a:p>
          <a:p>
            <a:r>
              <a:rPr lang="en-US" altLang="en-US" smtClean="0"/>
              <a:t>The key learning point is that for teams to be maximally effective, attention must be paid not only to what is happening inside the team (e.g. team development, process, conflict management, etc.), but also to what is happening outside of the team (e.g. support from formal leaders, relations with other teams, etc.)</a:t>
            </a:r>
          </a:p>
        </p:txBody>
      </p:sp>
    </p:spTree>
    <p:extLst>
      <p:ext uri="{BB962C8B-B14F-4D97-AF65-F5344CB8AC3E}">
        <p14:creationId xmlns:p14="http://schemas.microsoft.com/office/powerpoint/2010/main" val="27013204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662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662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6629" name="Rectangle 5"/>
          <p:cNvSpPr>
            <a:spLocks noChangeArrowheads="1" noTextEdit="1"/>
          </p:cNvSpPr>
          <p:nvPr>
            <p:ph type="sldImg"/>
          </p:nvPr>
        </p:nvSpPr>
        <p:spPr>
          <a:xfrm>
            <a:off x="1150938" y="692150"/>
            <a:ext cx="4556125" cy="3416300"/>
          </a:xfrm>
          <a:ln cap="flat"/>
        </p:spPr>
      </p:sp>
      <p:sp>
        <p:nvSpPr>
          <p:cNvPr id="26630" name="Rectangle 6"/>
          <p:cNvSpPr>
            <a:spLocks noGrp="1" noChangeArrowheads="1"/>
          </p:cNvSpPr>
          <p:nvPr>
            <p:ph type="body" idx="1"/>
          </p:nvPr>
        </p:nvSpPr>
        <p:spPr>
          <a:noFill/>
        </p:spPr>
        <p:txBody>
          <a:bodyPr/>
          <a:lstStyle/>
          <a:p>
            <a:r>
              <a:rPr lang="en-US" altLang="en-US" smtClean="0"/>
              <a:t>Personnel Selection - I/O psychologists are helping organizations to develop selection methods (tests, structured interviews, biodata, etc.) that are valid predictors of job performance in team-based environments.  I/O's have also made contributions in the area of team staffing, based on the research into group composition.</a:t>
            </a:r>
          </a:p>
          <a:p>
            <a:r>
              <a:rPr lang="en-US" altLang="en-US" smtClean="0"/>
              <a:t>Training - I/O's have a long history of making contributions in the areas of team development (e.g. models such as forming, norming, storming and performing), decision-making (when are team decisions more effective than individual decisions?), problem-solving, conflict management (not all conflict is maladaptive) and goal-setting (are team goals more appropriate than individual goals?)</a:t>
            </a:r>
          </a:p>
          <a:p>
            <a:r>
              <a:rPr lang="en-US" altLang="en-US" smtClean="0"/>
              <a:t>Performance Appraisal - I/O's have helped organizations to answer the questions of how teamwork should be measured and evaluated.</a:t>
            </a:r>
          </a:p>
          <a:p>
            <a:r>
              <a:rPr lang="en-US" altLang="en-US" smtClean="0"/>
              <a:t>Compensation - I/O's have helped organizations to determine how much teamwork should be worth, and what the proper mix between individual and team-based incentives is.</a:t>
            </a:r>
          </a:p>
          <a:p>
            <a:r>
              <a:rPr lang="en-US" altLang="en-US" smtClean="0"/>
              <a:t>Organizational Development - I/O's work with organizational leaders to help those leaders prepare for the implementation and maintenance of a team based approach, often assisting those leaders in organizational redesign.</a:t>
            </a:r>
          </a:p>
        </p:txBody>
      </p:sp>
    </p:spTree>
    <p:extLst>
      <p:ext uri="{BB962C8B-B14F-4D97-AF65-F5344CB8AC3E}">
        <p14:creationId xmlns:p14="http://schemas.microsoft.com/office/powerpoint/2010/main" val="2821324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noTextEdit="1"/>
          </p:cNvSpPr>
          <p:nvPr>
            <p:ph type="sldImg"/>
          </p:nvPr>
        </p:nvSpPr>
        <p:spPr>
          <a:xfrm>
            <a:off x="1150938" y="692150"/>
            <a:ext cx="4556125" cy="3416300"/>
          </a:xfrm>
          <a:ln/>
        </p:spPr>
      </p:sp>
      <p:sp>
        <p:nvSpPr>
          <p:cNvPr id="28675" name="Rectangle 3"/>
          <p:cNvSpPr>
            <a:spLocks noGrp="1" noChangeArrowheads="1"/>
          </p:cNvSpPr>
          <p:nvPr>
            <p:ph type="body" idx="1"/>
          </p:nvPr>
        </p:nvSpPr>
        <p:spPr>
          <a:xfrm>
            <a:off x="304800" y="4267200"/>
            <a:ext cx="6248400" cy="4572000"/>
          </a:xfrm>
          <a:noFill/>
        </p:spPr>
        <p:txBody>
          <a:bodyPr/>
          <a:lstStyle/>
          <a:p>
            <a:r>
              <a:rPr lang="en-US" altLang="en-US" smtClean="0"/>
              <a:t>Due to changes in the economy, in the future we'll see many more "virtual teams" (team members are separated by geography and time, interactions among members are frequent but are primarily conducted through an electronic linkage, face-to-face meetings are rare) than "neighborhood teams" (members are all in the same immediate area, such as the same building, interactions are frequent and often occur face-to-face.)</a:t>
            </a:r>
          </a:p>
          <a:p>
            <a:r>
              <a:rPr lang="en-US" altLang="en-US" smtClean="0"/>
              <a:t>A "virtual team" is inherently more difficult to form and requires more energy to sustain than a "neighborhood team." Here are some reasons why:</a:t>
            </a:r>
          </a:p>
          <a:p>
            <a:r>
              <a:rPr lang="en-US" altLang="en-US" smtClean="0"/>
              <a:t>1) Incomplete Communication - Nonverbal cues that convey meaning are lost.</a:t>
            </a:r>
          </a:p>
          <a:p>
            <a:r>
              <a:rPr lang="en-US" altLang="en-US" smtClean="0"/>
              <a:t>2) Limited Relationship-Building Opportunities - The casual interactions (e.g. water cooler meetings) that neighborhood teams get to engage in often allow stronger relationships to be built, and also allow for the influencing of formal organizational decisions.  For example, by some estimates, as much as 30% of a senior manager's time is spent in "chance" encounters, such as bumping into someone in the hallway.  Members of virtual teams miss out on these opportunities.  To help build team relationships, it is recommended that a virtual team be allowed to meet face-to-face at least when it is initially being formed.  A face-to-face kick-off meeting can be crucial to building trust among team members.</a:t>
            </a:r>
          </a:p>
          <a:p>
            <a:r>
              <a:rPr lang="en-US" altLang="en-US" smtClean="0"/>
              <a:t>"Virtual Teams" do have some advantages, however:</a:t>
            </a:r>
          </a:p>
          <a:p>
            <a:r>
              <a:rPr lang="en-US" altLang="en-US" smtClean="0"/>
              <a:t>1) More information can be examined in a shorter amount of time using email compared to voice communication.</a:t>
            </a:r>
          </a:p>
          <a:p>
            <a:r>
              <a:rPr lang="en-US" altLang="en-US" smtClean="0"/>
              <a:t>2) Having team members in many different time zones can literally keep a project running around the clock.</a:t>
            </a:r>
          </a:p>
          <a:p>
            <a:r>
              <a:rPr lang="en-US" altLang="en-US" smtClean="0"/>
              <a:t>3) The cost of electronic communication is far cheaper than that of transportation.</a:t>
            </a:r>
          </a:p>
          <a:p>
            <a:r>
              <a:rPr lang="en-US" altLang="en-US" smtClean="0"/>
              <a:t>4) Virtual teams allow for far greater organizational flexibility.</a:t>
            </a:r>
          </a:p>
        </p:txBody>
      </p:sp>
    </p:spTree>
    <p:extLst>
      <p:ext uri="{BB962C8B-B14F-4D97-AF65-F5344CB8AC3E}">
        <p14:creationId xmlns:p14="http://schemas.microsoft.com/office/powerpoint/2010/main" val="14858430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25" name="Rectangle 5"/>
          <p:cNvSpPr>
            <a:spLocks noChangeArrowheads="1" noTextEdit="1"/>
          </p:cNvSpPr>
          <p:nvPr>
            <p:ph type="sldImg"/>
          </p:nvPr>
        </p:nvSpPr>
        <p:spPr>
          <a:xfrm>
            <a:off x="1150938" y="692150"/>
            <a:ext cx="4556125" cy="3416300"/>
          </a:xfrm>
          <a:ln cap="flat"/>
        </p:spPr>
      </p:sp>
      <p:sp>
        <p:nvSpPr>
          <p:cNvPr id="30726" name="Rectangle 6"/>
          <p:cNvSpPr>
            <a:spLocks noGrp="1" noChangeArrowheads="1"/>
          </p:cNvSpPr>
          <p:nvPr>
            <p:ph type="body" idx="1"/>
          </p:nvPr>
        </p:nvSpPr>
        <p:spPr>
          <a:xfrm>
            <a:off x="228600" y="4343400"/>
            <a:ext cx="6400800" cy="4572000"/>
          </a:xfrm>
          <a:noFill/>
        </p:spPr>
        <p:txBody>
          <a:bodyPr/>
          <a:lstStyle/>
          <a:p>
            <a:r>
              <a:rPr lang="en-US" altLang="en-US" sz="1100" smtClean="0"/>
              <a:t>Exercise Objective:  To involve students in a real-time decision-making exercise that illustrates some of the challenges that teams face. Exercise Time Limit: Should take about 15 minutes.  (5 for set-up, 5 for the exercise, and 5 to de-brief.) Exercise Sequence:</a:t>
            </a:r>
          </a:p>
          <a:p>
            <a:r>
              <a:rPr lang="en-US" altLang="en-US" sz="1100" smtClean="0"/>
              <a:t>Step 1 - Cue up the exercise by discussing the importance of team decision-making.  As a team progresses and develops, the issue of decision-making quickly surfaces.  Effective teams have members that understand the various decision-making techniques available to them, and have come to some type of agreement on when and how to use them.</a:t>
            </a:r>
          </a:p>
          <a:p>
            <a:r>
              <a:rPr lang="en-US" altLang="en-US" sz="1100" smtClean="0"/>
              <a:t>Step 2 - Review the following four decision-making techniques (you may want to provide this information in a handout):</a:t>
            </a:r>
          </a:p>
          <a:p>
            <a:r>
              <a:rPr lang="en-US" altLang="en-US" sz="1100" smtClean="0"/>
              <a:t>A) Majority Vote - More than 50% of the team makes the decision.  Benefits include time savings, and that the team's energy is conserved for decisions that require consensus.  Drawbacks include the potential hiding of minority opinion, and the fact that decisions may not be supported by the entire team.</a:t>
            </a:r>
          </a:p>
          <a:p>
            <a:r>
              <a:rPr lang="en-US" altLang="en-US" sz="1100" smtClean="0"/>
              <a:t>B) Multivoting - Each team member gets multiple votes; their top choices get more weight.  The team's top choice is the item with the most individual points.  Benefits include time savings, and the fact that each team member has equal input. Drawbacks include the fact that you don't know why team members voted one choice higher than another, and that votes may be too close to be useful if the team wants to select only one option.</a:t>
            </a:r>
          </a:p>
          <a:p>
            <a:r>
              <a:rPr lang="en-US" altLang="en-US" sz="1100" smtClean="0"/>
              <a:t>C) Unanimous Vote - All team members agree with and support the decision.  Benefits include that the team must discuss many issues, and that a sense of solidarity is conveyed to those outside of the team.  Drawbacks include that these decisions are the hardest to reach, and that its difficult to please everyone.</a:t>
            </a:r>
          </a:p>
          <a:p>
            <a:r>
              <a:rPr lang="en-US" altLang="en-US" sz="1100" smtClean="0"/>
              <a:t>D) Consensus - Everybody has a say, not all team members agree with the decision but will support the implementation of the decision.  Benefits include that everyone "owns" the decision, team commitment and trust are created, all sides of each issue are aired, and everyone gets to voice his or her opinion.  Drawbacks include the length of time it takes, the process is difficult to manage, and it can be overused.</a:t>
            </a:r>
            <a:endParaRPr lang="en-US" altLang="en-US" smtClean="0"/>
          </a:p>
        </p:txBody>
      </p:sp>
    </p:spTree>
    <p:extLst>
      <p:ext uri="{BB962C8B-B14F-4D97-AF65-F5344CB8AC3E}">
        <p14:creationId xmlns:p14="http://schemas.microsoft.com/office/powerpoint/2010/main" val="1155655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27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27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2773" name="Rectangle 5"/>
          <p:cNvSpPr>
            <a:spLocks noChangeArrowheads="1" noTextEdit="1"/>
          </p:cNvSpPr>
          <p:nvPr>
            <p:ph type="sldImg"/>
          </p:nvPr>
        </p:nvSpPr>
        <p:spPr>
          <a:xfrm>
            <a:off x="1150938" y="692150"/>
            <a:ext cx="4556125" cy="3416300"/>
          </a:xfrm>
          <a:ln cap="flat"/>
        </p:spPr>
      </p:sp>
      <p:sp>
        <p:nvSpPr>
          <p:cNvPr id="32774" name="Rectangle 6"/>
          <p:cNvSpPr>
            <a:spLocks noGrp="1" noChangeArrowheads="1"/>
          </p:cNvSpPr>
          <p:nvPr>
            <p:ph type="body" idx="1"/>
          </p:nvPr>
        </p:nvSpPr>
        <p:spPr>
          <a:xfrm>
            <a:off x="228600" y="4343400"/>
            <a:ext cx="6324600" cy="4114800"/>
          </a:xfrm>
          <a:noFill/>
        </p:spPr>
        <p:txBody>
          <a:bodyPr/>
          <a:lstStyle/>
          <a:p>
            <a:endParaRPr lang="en-US" altLang="en-US" smtClean="0"/>
          </a:p>
          <a:p>
            <a:r>
              <a:rPr lang="en-US" altLang="en-US" smtClean="0"/>
              <a:t>Step 3 - Break the class into teams of between 4 and 6 students, depending on class size.</a:t>
            </a:r>
          </a:p>
          <a:p>
            <a:r>
              <a:rPr lang="en-US" altLang="en-US" smtClean="0"/>
              <a:t>Step 4 - Give the teams some decision to make.  One that has been used successfully in the past is "Pretend that your team has just been given a free trip to go any one of these four Spring Break destinations (list them).  In the next five minutes, you'll need to arrive at a decision on where you'll go. Before you start, take a little time to think about which decision making technique you should use.  OK, let's start."</a:t>
            </a:r>
          </a:p>
          <a:p>
            <a:r>
              <a:rPr lang="en-US" altLang="en-US" smtClean="0"/>
              <a:t>Step 5 - Debrief the exercise by using the prompts on the next slide.  You can handle this phase basically one of two ways.  Either throw the prompts out to the whole class, or have each team do it's own "read-out" on the process that they used and how effective it was.</a:t>
            </a:r>
          </a:p>
        </p:txBody>
      </p:sp>
    </p:spTree>
    <p:extLst>
      <p:ext uri="{BB962C8B-B14F-4D97-AF65-F5344CB8AC3E}">
        <p14:creationId xmlns:p14="http://schemas.microsoft.com/office/powerpoint/2010/main" val="5181036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48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48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4821" name="Rectangle 5"/>
          <p:cNvSpPr>
            <a:spLocks noChangeArrowheads="1" noTextEdit="1"/>
          </p:cNvSpPr>
          <p:nvPr>
            <p:ph type="sldImg"/>
          </p:nvPr>
        </p:nvSpPr>
        <p:spPr>
          <a:xfrm>
            <a:off x="1150938" y="692150"/>
            <a:ext cx="4556125" cy="3416300"/>
          </a:xfrm>
          <a:ln cap="flat"/>
        </p:spPr>
      </p:sp>
      <p:sp>
        <p:nvSpPr>
          <p:cNvPr id="34822" name="Rectangle 6"/>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910390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noTextEdit="1"/>
          </p:cNvSpPr>
          <p:nvPr>
            <p:ph type="sldImg"/>
          </p:nvPr>
        </p:nvSpPr>
        <p:spPr>
          <a:xfrm>
            <a:off x="1150938" y="692150"/>
            <a:ext cx="4556125" cy="3416300"/>
          </a:xfrm>
          <a:ln/>
        </p:spPr>
      </p:sp>
      <p:sp>
        <p:nvSpPr>
          <p:cNvPr id="36867"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880295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4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4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6149" name="Rectangle 5"/>
          <p:cNvSpPr>
            <a:spLocks noChangeArrowheads="1" noTextEdit="1"/>
          </p:cNvSpPr>
          <p:nvPr>
            <p:ph type="sldImg"/>
          </p:nvPr>
        </p:nvSpPr>
        <p:spPr>
          <a:xfrm>
            <a:off x="1150938" y="692150"/>
            <a:ext cx="4556125" cy="3416300"/>
          </a:xfrm>
          <a:ln cap="flat"/>
        </p:spPr>
      </p:sp>
      <p:sp>
        <p:nvSpPr>
          <p:cNvPr id="6150" name="Rectangle 6"/>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952712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noTextEdit="1"/>
          </p:cNvSpPr>
          <p:nvPr>
            <p:ph type="sldImg"/>
          </p:nvPr>
        </p:nvSpPr>
        <p:spPr>
          <a:xfrm>
            <a:off x="1150938" y="692150"/>
            <a:ext cx="4556125" cy="3416300"/>
          </a:xfrm>
          <a:ln/>
        </p:spPr>
      </p:sp>
      <p:sp>
        <p:nvSpPr>
          <p:cNvPr id="8195" name="Rectangle 3"/>
          <p:cNvSpPr>
            <a:spLocks noGrp="1" noChangeArrowheads="1"/>
          </p:cNvSpPr>
          <p:nvPr>
            <p:ph type="body" idx="1"/>
          </p:nvPr>
        </p:nvSpPr>
        <p:spPr>
          <a:noFill/>
        </p:spPr>
        <p:txBody>
          <a:bodyPr/>
          <a:lstStyle/>
          <a:p>
            <a:r>
              <a:rPr lang="en-US" altLang="en-US" smtClean="0"/>
              <a:t>Much of the "early work" on work teams comes out of the social psychology tradition, efforts that focused primarily on various aspects of group process.  </a:t>
            </a:r>
          </a:p>
          <a:p>
            <a:endParaRPr lang="en-US" altLang="en-US" smtClean="0"/>
          </a:p>
          <a:p>
            <a:r>
              <a:rPr lang="en-US" altLang="en-US" smtClean="0"/>
              <a:t>Intimacy Among Group Members - (Argyle &amp; Dean, 1965) - Developed theory of affiliative conflict, which attempts to relate eye contact to the need for affiliation.  A basic proposition of this theory is that eye contact is influenced by both approach and avoidance forces.  Approach forces include things such as need for feedback and need for affiliation, whereas avoidance forces include such things as fear of being seen, fear of revealing inner feelings, and fear of being rejected.</a:t>
            </a:r>
          </a:p>
          <a:p>
            <a:endParaRPr lang="en-US" altLang="en-US" smtClean="0"/>
          </a:p>
          <a:p>
            <a:r>
              <a:rPr lang="en-US" altLang="en-US" smtClean="0"/>
              <a:t>Group Composition - (Zander, 1976) - Developed a theory concerned with the process of enrolling and disenrolling group members.  The processes of removing and recruiting group members are considered to be performed by the group for the good of the group.  Zander listed a set of propositions, such as "The unattractiveness of a group member is a function of the negative value of the member's recent actions and the perceived probability that those actions will be repeated in the future.</a:t>
            </a:r>
          </a:p>
          <a:p>
            <a:endParaRPr lang="en-US" altLang="en-US" smtClean="0"/>
          </a:p>
        </p:txBody>
      </p:sp>
    </p:spTree>
    <p:extLst>
      <p:ext uri="{BB962C8B-B14F-4D97-AF65-F5344CB8AC3E}">
        <p14:creationId xmlns:p14="http://schemas.microsoft.com/office/powerpoint/2010/main" val="2295156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noTextEdit="1"/>
          </p:cNvSpPr>
          <p:nvPr>
            <p:ph type="sldImg"/>
          </p:nvPr>
        </p:nvSpPr>
        <p:spPr>
          <a:xfrm>
            <a:off x="1150938" y="692150"/>
            <a:ext cx="4556125" cy="3416300"/>
          </a:xfrm>
          <a:ln/>
        </p:spPr>
      </p:sp>
      <p:sp>
        <p:nvSpPr>
          <p:cNvPr id="10243" name="Rectangle 3"/>
          <p:cNvSpPr>
            <a:spLocks noGrp="1" noChangeArrowheads="1"/>
          </p:cNvSpPr>
          <p:nvPr>
            <p:ph type="body" idx="1"/>
          </p:nvPr>
        </p:nvSpPr>
        <p:spPr>
          <a:xfrm>
            <a:off x="304800" y="4267200"/>
            <a:ext cx="6400800" cy="4419600"/>
          </a:xfrm>
          <a:noFill/>
        </p:spPr>
        <p:txBody>
          <a:bodyPr/>
          <a:lstStyle/>
          <a:p>
            <a:r>
              <a:rPr lang="en-US" altLang="en-US" sz="1000" smtClean="0"/>
              <a:t>Group Compatibility - (Schutz, 1955, 1958) - His Fundamental Interpersonal Relations Orientation (FIRO) theory attempted to explain how the characteristics of each group member relative to the characteristics of each other group member influence group effectiveness.  Schutz hypothesized that the patterns of interactions among individuals can be explained largely in terms of three interpersonal needs: inclusion, control and affection.  From a group development perspective, as soon as a group is formed, the inclusion phase begins.  People have concerns such as whether they want to remain a group member.  After problems of inclusion are sorted out, control problems become the center of concern.  At this point, the issue of decision-making arises.  Each person in the group is attempting to structure the situation to achieve just the right amount of responsibility in the group.  Assuming that the control issues are resolved successfully, the group moves to the affection phase.  At this point, the group has been formed, and problems of responsibility and power distribution have been worked out, all that remains is the problem of emotional integration.  Each member is attempting to establish the most comfortable position possible with regard to affectional interchange.  The three phases are not discrete; all types of behavior occur in all phases.  However, the phases represent periods in the group's history in which particular problem areas are emphasized.</a:t>
            </a:r>
          </a:p>
          <a:p>
            <a:r>
              <a:rPr lang="en-US" altLang="en-US" sz="1000" smtClean="0"/>
              <a:t>Group Motives &amp; Goals - (Zander, 1971) - It is a common observation that groups form and continue to exist for some purpose, that is, to achieve some goal or goals.  Groups that have clearly established goals are usually organized, effective, and satisfying to their members, whereas groups that don't have such goals often engage in aimless activity, are ineffective and provide little satisfaction for their members.  Zander's work in this area examined topics such as group and individual goal-setting behavior, the effects of external pressures on group aspirations, individual desires for group achievement, relations between person-oriented and group-oriented motives, beliefs of group members as indicators of purposive group behavior,and  processes of evaluation of personal and group performance.</a:t>
            </a:r>
          </a:p>
          <a:p>
            <a:r>
              <a:rPr lang="en-US" altLang="en-US" sz="1000" smtClean="0"/>
              <a:t>Group Process and Productivity - (Steiner, 1972) - The theory proposed by Steiner attempts to explicate the processes that influence the productivity of relatively small, task-oriented groups.  Steiner states that group performance depends upon three classes of variables: task demands, resources and process.  Task demands include the requirements imposed on the group by the task itself or by the rules governing task performance.  Resources include all the relevant abilities, skills, tools and the like that are possessed by persons attempting to perform the task.  Process refers to the steps actually taken by a group when attempting a task, including all those interpersonal and intrapersonal actions that group members engage in.  According to the theory, actual group productivity is equal to potential productivity minus losses due to faulty process.</a:t>
            </a:r>
          </a:p>
        </p:txBody>
      </p:sp>
    </p:spTree>
    <p:extLst>
      <p:ext uri="{BB962C8B-B14F-4D97-AF65-F5344CB8AC3E}">
        <p14:creationId xmlns:p14="http://schemas.microsoft.com/office/powerpoint/2010/main" val="2033498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29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29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2293" name="Rectangle 5"/>
          <p:cNvSpPr>
            <a:spLocks noChangeArrowheads="1" noTextEdit="1"/>
          </p:cNvSpPr>
          <p:nvPr>
            <p:ph type="sldImg"/>
          </p:nvPr>
        </p:nvSpPr>
        <p:spPr>
          <a:xfrm>
            <a:off x="1150938" y="692150"/>
            <a:ext cx="4556125" cy="3416300"/>
          </a:xfrm>
          <a:ln cap="flat"/>
        </p:spPr>
      </p:sp>
      <p:sp>
        <p:nvSpPr>
          <p:cNvPr id="12294" name="Rectangle 6"/>
          <p:cNvSpPr>
            <a:spLocks noGrp="1" noChangeArrowheads="1"/>
          </p:cNvSpPr>
          <p:nvPr>
            <p:ph type="body" idx="1"/>
          </p:nvPr>
        </p:nvSpPr>
        <p:spPr>
          <a:noFill/>
        </p:spPr>
        <p:txBody>
          <a:bodyPr/>
          <a:lstStyle/>
          <a:p>
            <a:r>
              <a:rPr lang="en-US" altLang="en-US" smtClean="0"/>
              <a:t>There are many different definitions of work teams and groups used by both academicians and practitioners.  Most of the commonly used definitions have these three elements:</a:t>
            </a:r>
          </a:p>
          <a:p>
            <a:r>
              <a:rPr lang="en-US" altLang="en-US" smtClean="0"/>
              <a:t>1) It's a "real", intact group, complete with boundaries, interdependence, and differentiated member roles.  Members are dependent upon one another for some shared purpose.</a:t>
            </a:r>
          </a:p>
          <a:p>
            <a:r>
              <a:rPr lang="en-US" altLang="en-US" smtClean="0"/>
              <a:t>2) There are one or more tasks to perform.  The team produces some outcome for which members have collective responsibility.  Additionally, that outcome can theoretically be evaluated.  The type of outcome (e.g. product Vs. service) is not important.</a:t>
            </a:r>
          </a:p>
          <a:p>
            <a:r>
              <a:rPr lang="en-US" altLang="en-US" smtClean="0"/>
              <a:t>3) The team operates in an organizational context.  This means that the team, as a collective, manages relations with other individuals or groups in the larger social system in which the team operates.</a:t>
            </a:r>
          </a:p>
          <a:p>
            <a:endParaRPr lang="en-US" altLang="en-US" smtClean="0"/>
          </a:p>
          <a:p>
            <a:r>
              <a:rPr lang="en-US" altLang="en-US" smtClean="0"/>
              <a:t>Again, remember that there are other definitions, but most of them have some combination of the above elements.</a:t>
            </a:r>
          </a:p>
        </p:txBody>
      </p:sp>
    </p:spTree>
    <p:extLst>
      <p:ext uri="{BB962C8B-B14F-4D97-AF65-F5344CB8AC3E}">
        <p14:creationId xmlns:p14="http://schemas.microsoft.com/office/powerpoint/2010/main" val="425172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noTextEdit="1"/>
          </p:cNvSpPr>
          <p:nvPr>
            <p:ph type="sldImg"/>
          </p:nvPr>
        </p:nvSpPr>
        <p:spPr>
          <a:xfrm>
            <a:off x="1150938" y="692150"/>
            <a:ext cx="4556125" cy="3416300"/>
          </a:xfrm>
          <a:ln/>
        </p:spPr>
      </p:sp>
      <p:sp>
        <p:nvSpPr>
          <p:cNvPr id="14339" name="Rectangle 3"/>
          <p:cNvSpPr>
            <a:spLocks noGrp="1" noChangeArrowheads="1"/>
          </p:cNvSpPr>
          <p:nvPr>
            <p:ph type="body" idx="1"/>
          </p:nvPr>
        </p:nvSpPr>
        <p:spPr>
          <a:noFill/>
        </p:spPr>
        <p:txBody>
          <a:bodyPr/>
          <a:lstStyle/>
          <a:p>
            <a:r>
              <a:rPr lang="en-US" altLang="en-US" smtClean="0"/>
              <a:t>Obviously there are many types of work teams, and many types of team taxonomies.  One useful organizing framework has been developed by Kimball Fisher &amp; Associates.  Generally speaking, teams can be separated into different categories based on their duration and scope.</a:t>
            </a:r>
          </a:p>
          <a:p>
            <a:r>
              <a:rPr lang="en-US" altLang="en-US" smtClean="0"/>
              <a:t>1) Natural Work Teams - The collected individuals that form around natural work processes.  They are generally a subsystem of an organization, such as a radiology department in a hospital.  These teams are relatively permanent in duration, and are responsible for one organizational operation.</a:t>
            </a:r>
          </a:p>
          <a:p>
            <a:r>
              <a:rPr lang="en-US" altLang="en-US" smtClean="0"/>
              <a:t>2) Cross-Functional Teams - Organizational Units with an ongoing purpose that crosses multiple organizational boundaries. For example, a  safety team would draw members from various departments to address  the reduction of lost-time accidents.</a:t>
            </a:r>
          </a:p>
          <a:p>
            <a:r>
              <a:rPr lang="en-US" altLang="en-US" smtClean="0"/>
              <a:t>3) Small Project Teams - Temporary collections of people formed to work on a particular task until it is completed.  The team then disbands.  Often is a sub-set of a natural work team that is charged with a single task, such as developing a marketing strategy for a new product.</a:t>
            </a:r>
          </a:p>
          <a:p>
            <a:r>
              <a:rPr lang="en-US" altLang="en-US" smtClean="0"/>
              <a:t>4) Special Purpose Teams - Another temporary team that disbands upon task completion, but in comparison to a small project team, is working on a task with a larger scope that has implications that cross multiple natural work groups. Customer problem-solving activities are often conducted by special purpose teams.</a:t>
            </a:r>
          </a:p>
        </p:txBody>
      </p:sp>
    </p:spTree>
    <p:extLst>
      <p:ext uri="{BB962C8B-B14F-4D97-AF65-F5344CB8AC3E}">
        <p14:creationId xmlns:p14="http://schemas.microsoft.com/office/powerpoint/2010/main" val="3070108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38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38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6389" name="Rectangle 5"/>
          <p:cNvSpPr>
            <a:spLocks noChangeArrowheads="1" noTextEdit="1"/>
          </p:cNvSpPr>
          <p:nvPr>
            <p:ph type="sldImg"/>
          </p:nvPr>
        </p:nvSpPr>
        <p:spPr>
          <a:xfrm>
            <a:off x="1150938" y="692150"/>
            <a:ext cx="4556125" cy="3416300"/>
          </a:xfrm>
          <a:ln cap="flat"/>
        </p:spPr>
      </p:sp>
      <p:sp>
        <p:nvSpPr>
          <p:cNvPr id="16390" name="Rectangle 6"/>
          <p:cNvSpPr>
            <a:spLocks noGrp="1" noChangeArrowheads="1"/>
          </p:cNvSpPr>
          <p:nvPr>
            <p:ph type="body" idx="1"/>
          </p:nvPr>
        </p:nvSpPr>
        <p:spPr>
          <a:noFill/>
        </p:spPr>
        <p:txBody>
          <a:bodyPr/>
          <a:lstStyle/>
          <a:p>
            <a:r>
              <a:rPr lang="en-US" altLang="en-US" smtClean="0"/>
              <a:t>The first two bullets are not work teams, the second two are. The first two bullets do not meet the elements contained in the definition of work team that was presented earlier.</a:t>
            </a:r>
          </a:p>
        </p:txBody>
      </p:sp>
    </p:spTree>
    <p:extLst>
      <p:ext uri="{BB962C8B-B14F-4D97-AF65-F5344CB8AC3E}">
        <p14:creationId xmlns:p14="http://schemas.microsoft.com/office/powerpoint/2010/main" val="170254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843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843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8437" name="Rectangle 5"/>
          <p:cNvSpPr>
            <a:spLocks noChangeArrowheads="1" noTextEdit="1"/>
          </p:cNvSpPr>
          <p:nvPr>
            <p:ph type="sldImg"/>
          </p:nvPr>
        </p:nvSpPr>
        <p:spPr>
          <a:xfrm>
            <a:off x="1150938" y="692150"/>
            <a:ext cx="4556125" cy="3416300"/>
          </a:xfrm>
          <a:ln cap="flat"/>
        </p:spPr>
      </p:sp>
      <p:sp>
        <p:nvSpPr>
          <p:cNvPr id="18438" name="Rectangle 6"/>
          <p:cNvSpPr>
            <a:spLocks noGrp="1" noChangeArrowheads="1"/>
          </p:cNvSpPr>
          <p:nvPr>
            <p:ph type="body" idx="1"/>
          </p:nvPr>
        </p:nvSpPr>
        <p:spPr>
          <a:xfrm>
            <a:off x="609600" y="4343400"/>
            <a:ext cx="5638800" cy="4114800"/>
          </a:xfrm>
          <a:noFill/>
        </p:spPr>
        <p:txBody>
          <a:bodyPr/>
          <a:lstStyle/>
          <a:p>
            <a:r>
              <a:rPr lang="en-US" altLang="en-US" smtClean="0"/>
              <a:t>Almost all surveys of Fortune 1000 companies indicate that they will be placing more emphasis on teams and teamwork in the near future.  When properly implemented (quite honestly, a big "if") a team-based approach produces superior results on virtually every measure - from productivity to morale; from quality to shareholder return.</a:t>
            </a:r>
          </a:p>
          <a:p>
            <a:endParaRPr lang="en-US" altLang="en-US" smtClean="0"/>
          </a:p>
          <a:p>
            <a:r>
              <a:rPr lang="en-US" altLang="en-US" smtClean="0"/>
              <a:t>The move toward teams is also driven in large part by the continuing advances in information technology, the increasing importance of the "knowledge economy" and the growing movement toward "worker empowerment" in general.</a:t>
            </a:r>
          </a:p>
        </p:txBody>
      </p:sp>
    </p:spTree>
    <p:extLst>
      <p:ext uri="{BB962C8B-B14F-4D97-AF65-F5344CB8AC3E}">
        <p14:creationId xmlns:p14="http://schemas.microsoft.com/office/powerpoint/2010/main" val="28295262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48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48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0485" name="Rectangle 5"/>
          <p:cNvSpPr>
            <a:spLocks noChangeArrowheads="1" noTextEdit="1"/>
          </p:cNvSpPr>
          <p:nvPr>
            <p:ph type="sldImg"/>
          </p:nvPr>
        </p:nvSpPr>
        <p:spPr>
          <a:xfrm>
            <a:off x="1150938" y="692150"/>
            <a:ext cx="4556125" cy="3416300"/>
          </a:xfrm>
          <a:ln cap="flat"/>
        </p:spPr>
      </p:sp>
      <p:sp>
        <p:nvSpPr>
          <p:cNvPr id="20486" name="Rectangle 6"/>
          <p:cNvSpPr>
            <a:spLocks noGrp="1" noChangeArrowheads="1"/>
          </p:cNvSpPr>
          <p:nvPr>
            <p:ph type="body" idx="1"/>
          </p:nvPr>
        </p:nvSpPr>
        <p:spPr>
          <a:xfrm>
            <a:off x="685800" y="4343400"/>
            <a:ext cx="5562600" cy="4114800"/>
          </a:xfrm>
          <a:noFill/>
        </p:spPr>
        <p:txBody>
          <a:bodyPr/>
          <a:lstStyle/>
          <a:p>
            <a:r>
              <a:rPr lang="en-US" altLang="en-US" smtClean="0"/>
              <a:t>The main point here is that a team-based approach should not be viewed as an automatic panacea.  First and foremost, a shared purpose and a commitment to that purpose need to be in evidence.  There also has to be strong formal leadership support for the teams.  Lack of this leadership support can doom any organizational intervention. </a:t>
            </a:r>
          </a:p>
          <a:p>
            <a:endParaRPr lang="en-US" altLang="en-US" smtClean="0"/>
          </a:p>
          <a:p>
            <a:r>
              <a:rPr lang="en-US" altLang="en-US" smtClean="0"/>
              <a:t> From an operational perspective, teams may not be appropriate  when there is no natural interdependency between people in an operation.  For example, a utility company should probably not create work teams of line repair people that work independently and are isolated geographically.  Additionally, if information and expertise cannot be readily shared (perhaps due to security constraints), this type of operation is probably not a good candidate for the team approach.</a:t>
            </a:r>
          </a:p>
          <a:p>
            <a:endParaRPr lang="en-US" altLang="en-US" smtClean="0"/>
          </a:p>
          <a:p>
            <a:r>
              <a:rPr lang="en-US" altLang="en-US" smtClean="0"/>
              <a:t>Despite these caveats, keep in mind that in today's economy, there are fewer and fewer of these types of operations around.</a:t>
            </a:r>
          </a:p>
        </p:txBody>
      </p:sp>
    </p:spTree>
    <p:extLst>
      <p:ext uri="{BB962C8B-B14F-4D97-AF65-F5344CB8AC3E}">
        <p14:creationId xmlns:p14="http://schemas.microsoft.com/office/powerpoint/2010/main" val="40969141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995606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324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1826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333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4087696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12485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8509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5567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9503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0423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400581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6138"/>
            <a:ext cx="1447800" cy="6018212"/>
          </a:xfrm>
          <a:custGeom>
            <a:avLst/>
            <a:gdLst>
              <a:gd name="T0" fmla="*/ 0 w 21600"/>
              <a:gd name="T1" fmla="*/ 0 h 21600"/>
              <a:gd name="T2" fmla="*/ 1447800 w 21600"/>
              <a:gd name="T3" fmla="*/ 6018212 h 21600"/>
              <a:gd name="T4" fmla="*/ 0 w 21600"/>
              <a:gd name="T5" fmla="*/ 601821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solidFill>
            <a:schemeClr val="tx2"/>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8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8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3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075" name="Rectangle 3"/>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3076" name="Line 4"/>
          <p:cNvSpPr>
            <a:spLocks noChangeShapeType="1"/>
          </p:cNvSpPr>
          <p:nvPr/>
        </p:nvSpPr>
        <p:spPr bwMode="auto">
          <a:xfrm>
            <a:off x="9525" y="1708150"/>
            <a:ext cx="913130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Arc 5"/>
          <p:cNvSpPr>
            <a:spLocks/>
          </p:cNvSpPr>
          <p:nvPr/>
        </p:nvSpPr>
        <p:spPr bwMode="auto">
          <a:xfrm>
            <a:off x="0" y="846138"/>
            <a:ext cx="2895600" cy="6018212"/>
          </a:xfrm>
          <a:custGeom>
            <a:avLst/>
            <a:gdLst>
              <a:gd name="T0" fmla="*/ 1609 w 21600"/>
              <a:gd name="T1" fmla="*/ 0 h 21600"/>
              <a:gd name="T2" fmla="*/ 2895600 w 21600"/>
              <a:gd name="T3" fmla="*/ 6018212 h 21600"/>
              <a:gd name="T4" fmla="*/ 0 w 21600"/>
              <a:gd name="T5" fmla="*/ 601821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1" y="0"/>
                </a:moveTo>
                <a:cubicBezTo>
                  <a:pt x="11936" y="6"/>
                  <a:pt x="21600" y="9675"/>
                  <a:pt x="21600" y="21600"/>
                </a:cubicBezTo>
              </a:path>
              <a:path w="21600" h="21600" stroke="0" extrusionOk="0">
                <a:moveTo>
                  <a:pt x="11" y="0"/>
                </a:moveTo>
                <a:cubicBezTo>
                  <a:pt x="11936" y="6"/>
                  <a:pt x="21600" y="9675"/>
                  <a:pt x="21600" y="21600"/>
                </a:cubicBezTo>
                <a:lnTo>
                  <a:pt x="0" y="21600"/>
                </a:lnTo>
                <a:lnTo>
                  <a:pt x="11" y="0"/>
                </a:lnTo>
                <a:close/>
              </a:path>
            </a:pathLst>
          </a:custGeom>
          <a:solidFill>
            <a:schemeClr val="tx2"/>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Rectangle 6"/>
          <p:cNvSpPr>
            <a:spLocks noGrp="1" noChangeArrowheads="1"/>
          </p:cNvSpPr>
          <p:nvPr>
            <p:ph type="ctrTitle"/>
          </p:nvPr>
        </p:nvSpPr>
        <p:spPr>
          <a:xfrm>
            <a:off x="1143000" y="381000"/>
            <a:ext cx="8001000" cy="4191000"/>
          </a:xfrm>
          <a:noFill/>
        </p:spPr>
        <p:txBody>
          <a:bodyPr/>
          <a:lstStyle/>
          <a:p>
            <a:pPr>
              <a:lnSpc>
                <a:spcPct val="80000"/>
              </a:lnSpc>
            </a:pPr>
            <a:r>
              <a:rPr lang="en-US" altLang="en-US" sz="3200" smtClean="0"/>
              <a:t>Industrial-Organizational Psychology</a:t>
            </a:r>
            <a:br>
              <a:rPr lang="en-US" altLang="en-US" sz="3200" smtClean="0"/>
            </a:br>
            <a:r>
              <a:rPr lang="en-US" altLang="en-US" sz="3200" smtClean="0"/>
              <a:t> Learning Module</a:t>
            </a:r>
            <a:br>
              <a:rPr lang="en-US" altLang="en-US" sz="3200" smtClean="0"/>
            </a:br>
            <a:r>
              <a:rPr lang="en-US" altLang="en-US" sz="3200" smtClean="0"/>
              <a:t/>
            </a:r>
            <a:br>
              <a:rPr lang="en-US" altLang="en-US" sz="3200" smtClean="0"/>
            </a:br>
            <a:r>
              <a:rPr lang="en-US" altLang="en-US" sz="3200" smtClean="0"/>
              <a:t/>
            </a:r>
            <a:br>
              <a:rPr lang="en-US" altLang="en-US" sz="3200" smtClean="0"/>
            </a:br>
            <a:r>
              <a:rPr lang="en-US" altLang="en-US" sz="3200" smtClean="0"/>
              <a:t/>
            </a:r>
            <a:br>
              <a:rPr lang="en-US" altLang="en-US" sz="3200" smtClean="0"/>
            </a:br>
            <a:r>
              <a:rPr lang="en-US" altLang="en-US" sz="6600" smtClean="0"/>
              <a:t>Work Teams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8"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09"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1510" name="Rectangle 6"/>
          <p:cNvSpPr>
            <a:spLocks noGrp="1" noChangeArrowheads="1"/>
          </p:cNvSpPr>
          <p:nvPr>
            <p:ph type="title"/>
          </p:nvPr>
        </p:nvSpPr>
        <p:spPr>
          <a:xfrm>
            <a:off x="1447800" y="228600"/>
            <a:ext cx="6934200" cy="1295400"/>
          </a:xfrm>
          <a:noFill/>
        </p:spPr>
        <p:txBody>
          <a:bodyPr/>
          <a:lstStyle/>
          <a:p>
            <a:pPr>
              <a:lnSpc>
                <a:spcPct val="100000"/>
              </a:lnSpc>
            </a:pPr>
            <a:r>
              <a:rPr lang="en-US" altLang="en-US" smtClean="0"/>
              <a:t>What is a Successful Work Team?</a:t>
            </a:r>
          </a:p>
        </p:txBody>
      </p:sp>
      <p:sp>
        <p:nvSpPr>
          <p:cNvPr id="21511" name="Rectangle 7"/>
          <p:cNvSpPr>
            <a:spLocks noGrp="1" noChangeArrowheads="1"/>
          </p:cNvSpPr>
          <p:nvPr>
            <p:ph type="body" idx="1"/>
          </p:nvPr>
        </p:nvSpPr>
        <p:spPr>
          <a:xfrm>
            <a:off x="1524000" y="1371600"/>
            <a:ext cx="7391400" cy="5181600"/>
          </a:xfrm>
          <a:noFill/>
        </p:spPr>
        <p:txBody>
          <a:bodyPr/>
          <a:lstStyle/>
          <a:p>
            <a:r>
              <a:rPr lang="en-US" altLang="en-US" smtClean="0"/>
              <a:t>A three-dimensional conception of work team effectiveness:</a:t>
            </a:r>
          </a:p>
          <a:p>
            <a:pPr>
              <a:buFont typeface="Monotype Sorts" pitchFamily="2" charset="2"/>
              <a:buNone/>
            </a:pPr>
            <a:r>
              <a:rPr lang="en-US" altLang="en-US" smtClean="0"/>
              <a:t>1) Quality/Quantity/Timeliness</a:t>
            </a:r>
          </a:p>
          <a:p>
            <a:pPr>
              <a:buFont typeface="Monotype Sorts" pitchFamily="2" charset="2"/>
              <a:buNone/>
            </a:pPr>
            <a:r>
              <a:rPr lang="en-US" altLang="en-US" smtClean="0"/>
              <a:t>2) The ability to work together again.</a:t>
            </a:r>
          </a:p>
          <a:p>
            <a:pPr>
              <a:buFont typeface="Monotype Sorts" pitchFamily="2" charset="2"/>
              <a:buNone/>
            </a:pPr>
            <a:r>
              <a:rPr lang="en-US" altLang="en-US" smtClean="0"/>
              <a:t>3) Personal growth &amp; well-being.</a:t>
            </a:r>
          </a:p>
          <a:p>
            <a:r>
              <a:rPr lang="en-US" altLang="en-US" smtClean="0"/>
              <a:t>The relative weights that should be applied to these dimensions will vary according to the team’s circumstances.</a:t>
            </a:r>
          </a:p>
        </p:txBody>
      </p:sp>
      <p:sp>
        <p:nvSpPr>
          <p:cNvPr id="21512"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3556"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3557"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3558" name="Rectangle 6"/>
          <p:cNvSpPr>
            <a:spLocks noGrp="1" noChangeArrowheads="1"/>
          </p:cNvSpPr>
          <p:nvPr>
            <p:ph type="title"/>
          </p:nvPr>
        </p:nvSpPr>
        <p:spPr>
          <a:xfrm>
            <a:off x="1447800" y="228600"/>
            <a:ext cx="6934200" cy="1295400"/>
          </a:xfrm>
          <a:noFill/>
        </p:spPr>
        <p:txBody>
          <a:bodyPr/>
          <a:lstStyle/>
          <a:p>
            <a:pPr>
              <a:lnSpc>
                <a:spcPct val="100000"/>
              </a:lnSpc>
            </a:pPr>
            <a:r>
              <a:rPr lang="en-US" altLang="en-US" smtClean="0"/>
              <a:t>Why Do Work Teams Fail?</a:t>
            </a:r>
          </a:p>
        </p:txBody>
      </p:sp>
      <p:sp>
        <p:nvSpPr>
          <p:cNvPr id="23559" name="Rectangle 7"/>
          <p:cNvSpPr>
            <a:spLocks noGrp="1" noChangeArrowheads="1"/>
          </p:cNvSpPr>
          <p:nvPr>
            <p:ph type="body" idx="1"/>
          </p:nvPr>
        </p:nvSpPr>
        <p:spPr>
          <a:xfrm>
            <a:off x="1524000" y="1371600"/>
            <a:ext cx="7391400" cy="5181600"/>
          </a:xfrm>
          <a:noFill/>
        </p:spPr>
        <p:txBody>
          <a:bodyPr/>
          <a:lstStyle/>
          <a:p>
            <a:r>
              <a:rPr lang="en-US" altLang="en-US" smtClean="0"/>
              <a:t>Anecdotal evidence indicates that teams “work” only about half the time.  Why?</a:t>
            </a:r>
          </a:p>
          <a:p>
            <a:pPr lvl="1"/>
            <a:r>
              <a:rPr lang="en-US" altLang="en-US" smtClean="0"/>
              <a:t>Inappropriate use of teams.</a:t>
            </a:r>
          </a:p>
          <a:p>
            <a:pPr lvl="1"/>
            <a:r>
              <a:rPr lang="en-US" altLang="en-US" smtClean="0"/>
              <a:t>Lack of support from organizational leaders.</a:t>
            </a:r>
          </a:p>
          <a:p>
            <a:pPr lvl="1"/>
            <a:r>
              <a:rPr lang="en-US" altLang="en-US" smtClean="0"/>
              <a:t>Lack of good information.</a:t>
            </a:r>
          </a:p>
          <a:p>
            <a:pPr lvl="1"/>
            <a:r>
              <a:rPr lang="en-US" altLang="en-US" smtClean="0"/>
              <a:t>Lack of team member skills.</a:t>
            </a:r>
          </a:p>
          <a:p>
            <a:r>
              <a:rPr lang="en-US" altLang="en-US" smtClean="0"/>
              <a:t>Work team effectiveness study.</a:t>
            </a:r>
          </a:p>
          <a:p>
            <a:r>
              <a:rPr lang="en-US" altLang="en-US" smtClean="0"/>
              <a:t>A work team’s success can be impacted as much by what is happening </a:t>
            </a:r>
            <a:r>
              <a:rPr lang="en-US" altLang="en-US" u="sng" smtClean="0"/>
              <a:t>“outside”</a:t>
            </a:r>
            <a:r>
              <a:rPr lang="en-US" altLang="en-US" smtClean="0"/>
              <a:t> the team as it is by what is happening </a:t>
            </a:r>
            <a:r>
              <a:rPr lang="en-US" altLang="en-US" u="sng" smtClean="0"/>
              <a:t>“inside.”</a:t>
            </a:r>
            <a:r>
              <a:rPr lang="en-US" altLang="en-US" smtClean="0"/>
              <a:t>	</a:t>
            </a:r>
          </a:p>
        </p:txBody>
      </p:sp>
      <p:sp>
        <p:nvSpPr>
          <p:cNvPr id="23560"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4"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5"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5606" name="Rectangle 6"/>
          <p:cNvSpPr>
            <a:spLocks noGrp="1" noChangeArrowheads="1"/>
          </p:cNvSpPr>
          <p:nvPr>
            <p:ph type="title"/>
          </p:nvPr>
        </p:nvSpPr>
        <p:spPr>
          <a:xfrm>
            <a:off x="914400" y="609600"/>
            <a:ext cx="8001000" cy="1143000"/>
          </a:xfrm>
          <a:noFill/>
        </p:spPr>
        <p:txBody>
          <a:bodyPr/>
          <a:lstStyle/>
          <a:p>
            <a:pPr>
              <a:lnSpc>
                <a:spcPct val="80000"/>
              </a:lnSpc>
            </a:pPr>
            <a:r>
              <a:rPr lang="en-US" altLang="en-US" smtClean="0"/>
              <a:t>How do I/O psychologists help organizations to use work teams?</a:t>
            </a:r>
          </a:p>
        </p:txBody>
      </p:sp>
      <p:sp>
        <p:nvSpPr>
          <p:cNvPr id="25607" name="Rectangle 7"/>
          <p:cNvSpPr>
            <a:spLocks noGrp="1" noChangeArrowheads="1"/>
          </p:cNvSpPr>
          <p:nvPr>
            <p:ph type="body" idx="1"/>
          </p:nvPr>
        </p:nvSpPr>
        <p:spPr>
          <a:xfrm>
            <a:off x="1524000" y="2133600"/>
            <a:ext cx="7391400" cy="4114800"/>
          </a:xfrm>
          <a:noFill/>
        </p:spPr>
        <p:txBody>
          <a:bodyPr/>
          <a:lstStyle/>
          <a:p>
            <a:r>
              <a:rPr lang="en-US" altLang="en-US" smtClean="0"/>
              <a:t>Personnel Selection</a:t>
            </a:r>
          </a:p>
          <a:p>
            <a:r>
              <a:rPr lang="en-US" altLang="en-US" smtClean="0"/>
              <a:t>Training</a:t>
            </a:r>
          </a:p>
          <a:p>
            <a:r>
              <a:rPr lang="en-US" altLang="en-US" smtClean="0"/>
              <a:t>Performance Appraisal</a:t>
            </a:r>
          </a:p>
          <a:p>
            <a:r>
              <a:rPr lang="en-US" altLang="en-US" smtClean="0"/>
              <a:t>Compensation</a:t>
            </a:r>
          </a:p>
          <a:p>
            <a:r>
              <a:rPr lang="en-US" altLang="en-US" smtClean="0"/>
              <a:t>Organizational Development</a:t>
            </a:r>
          </a:p>
        </p:txBody>
      </p:sp>
      <p:sp>
        <p:nvSpPr>
          <p:cNvPr id="25608"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smtClean="0"/>
              <a:t>The Future of Teams: Less Physical, More Virtual</a:t>
            </a:r>
          </a:p>
        </p:txBody>
      </p:sp>
      <p:sp>
        <p:nvSpPr>
          <p:cNvPr id="27651" name="Rectangle 3"/>
          <p:cNvSpPr>
            <a:spLocks noGrp="1" noChangeArrowheads="1"/>
          </p:cNvSpPr>
          <p:nvPr>
            <p:ph type="body" idx="1"/>
          </p:nvPr>
        </p:nvSpPr>
        <p:spPr/>
        <p:txBody>
          <a:bodyPr/>
          <a:lstStyle/>
          <a:p>
            <a:r>
              <a:rPr lang="en-US" altLang="en-US" smtClean="0"/>
              <a:t>In the wired, knowledge-based economy, we’ll see less “neighborhood teams” and more “virtual teams.”</a:t>
            </a:r>
          </a:p>
          <a:p>
            <a:r>
              <a:rPr lang="en-US" altLang="en-US" smtClean="0"/>
              <a:t>Virtual teams can provide the organization with the same benefits (as well as some unique ones) as neighborhood teams, but the challenges that they face are magnified.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69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0"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1"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29702" name="Rectangle 6"/>
          <p:cNvSpPr>
            <a:spLocks noGrp="1" noChangeArrowheads="1"/>
          </p:cNvSpPr>
          <p:nvPr>
            <p:ph type="title"/>
          </p:nvPr>
        </p:nvSpPr>
        <p:spPr>
          <a:xfrm>
            <a:off x="914400" y="609600"/>
            <a:ext cx="8001000" cy="1143000"/>
          </a:xfrm>
          <a:noFill/>
        </p:spPr>
        <p:txBody>
          <a:bodyPr/>
          <a:lstStyle/>
          <a:p>
            <a:pPr>
              <a:lnSpc>
                <a:spcPct val="80000"/>
              </a:lnSpc>
            </a:pPr>
            <a:r>
              <a:rPr lang="en-US" altLang="en-US" smtClean="0"/>
              <a:t>Team Decision-Making Exercise</a:t>
            </a:r>
          </a:p>
        </p:txBody>
      </p:sp>
      <p:sp>
        <p:nvSpPr>
          <p:cNvPr id="29703" name="Rectangle 7"/>
          <p:cNvSpPr>
            <a:spLocks noGrp="1" noChangeArrowheads="1"/>
          </p:cNvSpPr>
          <p:nvPr>
            <p:ph type="body" idx="1"/>
          </p:nvPr>
        </p:nvSpPr>
        <p:spPr>
          <a:xfrm>
            <a:off x="1524000" y="2286000"/>
            <a:ext cx="7391400" cy="4114800"/>
          </a:xfrm>
          <a:noFill/>
        </p:spPr>
        <p:txBody>
          <a:bodyPr/>
          <a:lstStyle/>
          <a:p>
            <a:r>
              <a:rPr lang="en-US" altLang="en-US" smtClean="0"/>
              <a:t>The importance of team decision-making.</a:t>
            </a:r>
          </a:p>
          <a:p>
            <a:r>
              <a:rPr lang="en-US" altLang="en-US" smtClean="0"/>
              <a:t>Four team decision-making techniques:</a:t>
            </a:r>
          </a:p>
          <a:p>
            <a:pPr lvl="1"/>
            <a:r>
              <a:rPr lang="en-US" altLang="en-US" smtClean="0"/>
              <a:t>Majority Vote</a:t>
            </a:r>
          </a:p>
          <a:p>
            <a:pPr lvl="1"/>
            <a:r>
              <a:rPr lang="en-US" altLang="en-US" smtClean="0"/>
              <a:t>Multivoting</a:t>
            </a:r>
          </a:p>
          <a:p>
            <a:pPr lvl="1"/>
            <a:r>
              <a:rPr lang="en-US" altLang="en-US" smtClean="0"/>
              <a:t>Unanimous Vote</a:t>
            </a:r>
          </a:p>
          <a:p>
            <a:pPr lvl="1"/>
            <a:r>
              <a:rPr lang="en-US" altLang="en-US" smtClean="0"/>
              <a:t>Consensus</a:t>
            </a:r>
          </a:p>
          <a:p>
            <a:r>
              <a:rPr lang="en-US" altLang="en-US" smtClean="0"/>
              <a:t>Where should we go for Spring Break?</a:t>
            </a:r>
          </a:p>
        </p:txBody>
      </p:sp>
      <p:sp>
        <p:nvSpPr>
          <p:cNvPr id="29704"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74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748"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749"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1750" name="Rectangle 6"/>
          <p:cNvSpPr>
            <a:spLocks noGrp="1" noChangeArrowheads="1"/>
          </p:cNvSpPr>
          <p:nvPr>
            <p:ph type="title"/>
          </p:nvPr>
        </p:nvSpPr>
        <p:spPr>
          <a:xfrm>
            <a:off x="914400" y="609600"/>
            <a:ext cx="8001000" cy="1143000"/>
          </a:xfrm>
          <a:noFill/>
        </p:spPr>
        <p:txBody>
          <a:bodyPr/>
          <a:lstStyle/>
          <a:p>
            <a:pPr>
              <a:lnSpc>
                <a:spcPct val="80000"/>
              </a:lnSpc>
            </a:pPr>
            <a:r>
              <a:rPr lang="en-US" altLang="en-US" smtClean="0"/>
              <a:t>Team Decision-Making Exercise</a:t>
            </a:r>
            <a:br>
              <a:rPr lang="en-US" altLang="en-US" smtClean="0"/>
            </a:br>
            <a:r>
              <a:rPr lang="en-US" altLang="en-US" smtClean="0"/>
              <a:t>(Hidden slide with additional speaker’s notes)</a:t>
            </a:r>
          </a:p>
        </p:txBody>
      </p:sp>
      <p:sp>
        <p:nvSpPr>
          <p:cNvPr id="31751" name="Rectangle 7"/>
          <p:cNvSpPr>
            <a:spLocks noGrp="1" noChangeArrowheads="1"/>
          </p:cNvSpPr>
          <p:nvPr>
            <p:ph type="body" idx="1"/>
          </p:nvPr>
        </p:nvSpPr>
        <p:spPr>
          <a:xfrm>
            <a:off x="1524000" y="2286000"/>
            <a:ext cx="7391400" cy="4114800"/>
          </a:xfrm>
          <a:noFill/>
        </p:spPr>
        <p:txBody>
          <a:bodyPr/>
          <a:lstStyle/>
          <a:p>
            <a:r>
              <a:rPr lang="en-US" altLang="en-US" smtClean="0"/>
              <a:t>The importance of team decision-making.</a:t>
            </a:r>
          </a:p>
          <a:p>
            <a:r>
              <a:rPr lang="en-US" altLang="en-US" smtClean="0"/>
              <a:t>Four team decision-making techniques:</a:t>
            </a:r>
          </a:p>
          <a:p>
            <a:pPr lvl="1"/>
            <a:r>
              <a:rPr lang="en-US" altLang="en-US" smtClean="0"/>
              <a:t>Majority Vote</a:t>
            </a:r>
          </a:p>
          <a:p>
            <a:pPr lvl="1"/>
            <a:r>
              <a:rPr lang="en-US" altLang="en-US" smtClean="0"/>
              <a:t>Multivoting</a:t>
            </a:r>
          </a:p>
          <a:p>
            <a:pPr lvl="1"/>
            <a:r>
              <a:rPr lang="en-US" altLang="en-US" smtClean="0"/>
              <a:t>Unanimous Vote</a:t>
            </a:r>
          </a:p>
          <a:p>
            <a:pPr lvl="1"/>
            <a:r>
              <a:rPr lang="en-US" altLang="en-US" smtClean="0"/>
              <a:t>Consensus</a:t>
            </a:r>
          </a:p>
          <a:p>
            <a:r>
              <a:rPr lang="en-US" altLang="en-US" smtClean="0"/>
              <a:t>Where should we go for Spring Break?</a:t>
            </a:r>
          </a:p>
        </p:txBody>
      </p:sp>
      <p:sp>
        <p:nvSpPr>
          <p:cNvPr id="31752"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79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796"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797"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33798" name="Rectangle 6"/>
          <p:cNvSpPr>
            <a:spLocks noGrp="1" noChangeArrowheads="1"/>
          </p:cNvSpPr>
          <p:nvPr>
            <p:ph type="title"/>
          </p:nvPr>
        </p:nvSpPr>
        <p:spPr>
          <a:xfrm>
            <a:off x="914400" y="609600"/>
            <a:ext cx="8001000" cy="1143000"/>
          </a:xfrm>
          <a:noFill/>
        </p:spPr>
        <p:txBody>
          <a:bodyPr/>
          <a:lstStyle/>
          <a:p>
            <a:pPr>
              <a:lnSpc>
                <a:spcPct val="80000"/>
              </a:lnSpc>
            </a:pPr>
            <a:r>
              <a:rPr lang="en-US" altLang="en-US" smtClean="0"/>
              <a:t>Team Decision-Making Exercise - Debrief</a:t>
            </a:r>
          </a:p>
        </p:txBody>
      </p:sp>
      <p:sp>
        <p:nvSpPr>
          <p:cNvPr id="33799" name="Rectangle 7"/>
          <p:cNvSpPr>
            <a:spLocks noGrp="1" noChangeArrowheads="1"/>
          </p:cNvSpPr>
          <p:nvPr>
            <p:ph type="body" idx="1"/>
          </p:nvPr>
        </p:nvSpPr>
        <p:spPr>
          <a:xfrm>
            <a:off x="1524000" y="2286000"/>
            <a:ext cx="7391400" cy="4114800"/>
          </a:xfrm>
          <a:noFill/>
        </p:spPr>
        <p:txBody>
          <a:bodyPr/>
          <a:lstStyle/>
          <a:p>
            <a:r>
              <a:rPr lang="en-US" altLang="en-US" smtClean="0"/>
              <a:t>Which decision-making method did you use, and why?</a:t>
            </a:r>
          </a:p>
          <a:p>
            <a:r>
              <a:rPr lang="en-US" altLang="en-US" smtClean="0"/>
              <a:t>What were some of the benefits of the method that you chose?</a:t>
            </a:r>
          </a:p>
          <a:p>
            <a:r>
              <a:rPr lang="en-US" altLang="en-US" smtClean="0"/>
              <a:t>What challenges did your team encounter, and how did you overcome them?</a:t>
            </a:r>
          </a:p>
          <a:p>
            <a:r>
              <a:rPr lang="en-US" altLang="en-US" smtClean="0"/>
              <a:t>How effective was the decision that you reached? (and how did your team define effectiveness?)</a:t>
            </a:r>
          </a:p>
        </p:txBody>
      </p:sp>
      <p:sp>
        <p:nvSpPr>
          <p:cNvPr id="33800"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smtClean="0"/>
              <a:t>Instructor Resources</a:t>
            </a:r>
          </a:p>
        </p:txBody>
      </p:sp>
      <p:sp>
        <p:nvSpPr>
          <p:cNvPr id="35843" name="Rectangle 3"/>
          <p:cNvSpPr>
            <a:spLocks noGrp="1" noChangeArrowheads="1"/>
          </p:cNvSpPr>
          <p:nvPr>
            <p:ph type="body" idx="1"/>
          </p:nvPr>
        </p:nvSpPr>
        <p:spPr/>
        <p:txBody>
          <a:bodyPr/>
          <a:lstStyle/>
          <a:p>
            <a:pPr>
              <a:buFont typeface="Monotype Sorts" pitchFamily="2" charset="2"/>
              <a:buNone/>
            </a:pPr>
            <a:r>
              <a:rPr lang="en-US" altLang="en-US" sz="1600" smtClean="0"/>
              <a:t>The following books, book chapters and articles were used in preparation of the Work Teams module - you may find them useful for your own preparation.</a:t>
            </a:r>
          </a:p>
          <a:p>
            <a:pPr>
              <a:buFont typeface="Monotype Sorts" pitchFamily="2" charset="2"/>
              <a:buNone/>
            </a:pPr>
            <a:r>
              <a:rPr lang="en-US" altLang="en-US" sz="1600" smtClean="0"/>
              <a:t>1) Fisher, K. (1994) Diagnostic issues for work teams.  In A. Howard (Ed.), Diagnosis for organizational change: Methods and models. (pp. 239-264). New York: Guilford Press.</a:t>
            </a:r>
          </a:p>
          <a:p>
            <a:pPr>
              <a:buFont typeface="Monotype Sorts" pitchFamily="2" charset="2"/>
              <a:buNone/>
            </a:pPr>
            <a:r>
              <a:rPr lang="en-US" altLang="en-US" sz="1600" smtClean="0"/>
              <a:t>2) Mohrman, S.A, Cohen, S.G. &amp; Mohrman, Jr., A.M. (1995) Designing team-based organizations: New forms for knowledge work. San Francisco: Jossey-Bass.</a:t>
            </a:r>
          </a:p>
          <a:p>
            <a:pPr>
              <a:buFont typeface="Monotype Sorts" pitchFamily="2" charset="2"/>
              <a:buNone/>
            </a:pPr>
            <a:r>
              <a:rPr lang="en-US" altLang="en-US" sz="1600" smtClean="0"/>
              <a:t>3) Hackman, J.R. (Ed.) (1990) Groups that work (and those that don’t): Creating effective conditions for teamwork. San Francisco: Jossey-Bass.</a:t>
            </a:r>
          </a:p>
          <a:p>
            <a:pPr>
              <a:buFont typeface="Monotype Sorts" pitchFamily="2" charset="2"/>
              <a:buNone/>
            </a:pPr>
            <a:r>
              <a:rPr lang="en-US" altLang="en-US" sz="1600" smtClean="0"/>
              <a:t>4) Shaw, M.E. &amp; Costanzo, P.R. (1982) Theories of Social Psychology (2nd ed.). New York: McGraw-Hill. (Note: Chapter 13 on theories of group processes is especially helpful)</a:t>
            </a:r>
          </a:p>
          <a:p>
            <a:pPr>
              <a:buFont typeface="Monotype Sorts" pitchFamily="2" charset="2"/>
              <a:buNone/>
            </a:pPr>
            <a:r>
              <a:rPr lang="en-US" altLang="en-US" sz="1600" smtClean="0"/>
              <a:t>5) Campion, M.A., Medsker, G.J. &amp; Higgs, A.C. (1993). Relations between work group characteristics and effectiveness: Implications for designing effective work groups. Personnel Psychology, 46, 823-850.</a:t>
            </a:r>
          </a:p>
          <a:p>
            <a:pPr>
              <a:buFont typeface="Monotype Sorts" pitchFamily="2" charset="2"/>
              <a:buNone/>
            </a:pPr>
            <a:endParaRPr lang="en-US" altLang="en-US" sz="12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4"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5"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5126" name="Rectangle 6"/>
          <p:cNvSpPr>
            <a:spLocks noGrp="1" noChangeArrowheads="1"/>
          </p:cNvSpPr>
          <p:nvPr>
            <p:ph type="title"/>
          </p:nvPr>
        </p:nvSpPr>
        <p:spPr>
          <a:noFill/>
        </p:spPr>
        <p:txBody>
          <a:bodyPr/>
          <a:lstStyle/>
          <a:p>
            <a:pPr>
              <a:lnSpc>
                <a:spcPct val="70000"/>
              </a:lnSpc>
            </a:pPr>
            <a:r>
              <a:rPr lang="en-US" altLang="en-US" sz="5400" smtClean="0"/>
              <a:t>Lesson Objectives</a:t>
            </a:r>
          </a:p>
        </p:txBody>
      </p:sp>
      <p:sp>
        <p:nvSpPr>
          <p:cNvPr id="5127" name="Rectangle 7"/>
          <p:cNvSpPr>
            <a:spLocks noGrp="1" noChangeArrowheads="1"/>
          </p:cNvSpPr>
          <p:nvPr>
            <p:ph type="body" idx="1"/>
          </p:nvPr>
        </p:nvSpPr>
        <p:spPr>
          <a:xfrm>
            <a:off x="1524000" y="2514600"/>
            <a:ext cx="7391400" cy="3352800"/>
          </a:xfrm>
          <a:noFill/>
        </p:spPr>
        <p:txBody>
          <a:bodyPr/>
          <a:lstStyle/>
          <a:p>
            <a:r>
              <a:rPr lang="en-US" altLang="en-US" sz="2400" smtClean="0"/>
              <a:t>Know what constitutes a work team, and be familiar with different types of work teams.</a:t>
            </a:r>
          </a:p>
          <a:p>
            <a:r>
              <a:rPr lang="en-US" altLang="en-US" sz="2400" smtClean="0"/>
              <a:t>Know why the use of work teams in organizations is on the rise.</a:t>
            </a:r>
          </a:p>
          <a:p>
            <a:r>
              <a:rPr lang="en-US" altLang="en-US" sz="2400" smtClean="0"/>
              <a:t>Understand the most common reasons for work team failure. </a:t>
            </a:r>
          </a:p>
          <a:p>
            <a:r>
              <a:rPr lang="en-US" altLang="en-US" sz="2400" smtClean="0"/>
              <a:t>Understand how I/O psychologists are helping to make work teams</a:t>
            </a:r>
            <a:r>
              <a:rPr lang="en-US" altLang="en-US" smtClean="0"/>
              <a:t> </a:t>
            </a:r>
            <a:r>
              <a:rPr lang="en-US" altLang="en-US" sz="2400" smtClean="0"/>
              <a:t>more effective</a:t>
            </a:r>
            <a:r>
              <a:rPr lang="en-US" altLang="en-US" smtClean="0"/>
              <a:t>.</a:t>
            </a:r>
          </a:p>
        </p:txBody>
      </p:sp>
      <p:sp>
        <p:nvSpPr>
          <p:cNvPr id="5128"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
        <p:nvSpPr>
          <p:cNvPr id="5129" name="Rectangle 9"/>
          <p:cNvSpPr>
            <a:spLocks noChangeArrowheads="1"/>
          </p:cNvSpPr>
          <p:nvPr/>
        </p:nvSpPr>
        <p:spPr bwMode="auto">
          <a:xfrm>
            <a:off x="1601788" y="1666875"/>
            <a:ext cx="519588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latin typeface="Arial" panose="020B0604020202020204" pitchFamily="34" charset="0"/>
              </a:rPr>
              <a:t>At the end of this lecture, you should:</a:t>
            </a:r>
            <a:endParaRPr lang="en-US" altLang="en-US" sz="2800">
              <a:latin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mtClean="0"/>
              <a:t>Psychologists &amp; Groups	</a:t>
            </a:r>
          </a:p>
        </p:txBody>
      </p:sp>
      <p:sp>
        <p:nvSpPr>
          <p:cNvPr id="7171" name="Rectangle 3"/>
          <p:cNvSpPr>
            <a:spLocks noGrp="1" noChangeArrowheads="1"/>
          </p:cNvSpPr>
          <p:nvPr>
            <p:ph type="body" idx="1"/>
          </p:nvPr>
        </p:nvSpPr>
        <p:spPr/>
        <p:txBody>
          <a:bodyPr/>
          <a:lstStyle/>
          <a:p>
            <a:r>
              <a:rPr lang="en-US" altLang="en-US" smtClean="0"/>
              <a:t>There is a long history of psychologists studying groups.</a:t>
            </a:r>
          </a:p>
          <a:p>
            <a:r>
              <a:rPr lang="en-US" altLang="en-US" smtClean="0"/>
              <a:t>For example, topics studied include:</a:t>
            </a:r>
          </a:p>
          <a:p>
            <a:pPr lvl="1"/>
            <a:r>
              <a:rPr lang="en-US" altLang="en-US" smtClean="0"/>
              <a:t>Intimacy among group members.</a:t>
            </a:r>
          </a:p>
          <a:p>
            <a:pPr lvl="1"/>
            <a:r>
              <a:rPr lang="en-US" altLang="en-US" smtClean="0"/>
              <a:t>Group composition.</a:t>
            </a:r>
          </a:p>
          <a:p>
            <a:pPr lvl="1"/>
            <a:r>
              <a:rPr lang="en-US" altLang="en-US" smtClean="0"/>
              <a:t>Group compatibility.</a:t>
            </a:r>
          </a:p>
          <a:p>
            <a:pPr lvl="1"/>
            <a:r>
              <a:rPr lang="en-US" altLang="en-US" smtClean="0"/>
              <a:t>Group motives &amp; goals.</a:t>
            </a:r>
          </a:p>
          <a:p>
            <a:pPr lvl="1"/>
            <a:r>
              <a:rPr lang="en-US" altLang="en-US" smtClean="0"/>
              <a:t>Group process &amp; productivity.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4400" smtClean="0"/>
              <a:t>Psychologists &amp; Groups</a:t>
            </a:r>
            <a:br>
              <a:rPr lang="en-US" altLang="en-US" sz="4400" smtClean="0"/>
            </a:br>
            <a:r>
              <a:rPr lang="en-US" altLang="en-US" sz="4400" smtClean="0"/>
              <a:t>(Hidden slide with additional speaker notes)</a:t>
            </a:r>
            <a:r>
              <a:rPr lang="en-US" altLang="en-US" smtClean="0"/>
              <a:t>	</a:t>
            </a:r>
          </a:p>
        </p:txBody>
      </p:sp>
      <p:sp>
        <p:nvSpPr>
          <p:cNvPr id="9219" name="Rectangle 3"/>
          <p:cNvSpPr>
            <a:spLocks noGrp="1" noChangeArrowheads="1"/>
          </p:cNvSpPr>
          <p:nvPr>
            <p:ph type="body" idx="1"/>
          </p:nvPr>
        </p:nvSpPr>
        <p:spPr/>
        <p:txBody>
          <a:bodyPr/>
          <a:lstStyle/>
          <a:p>
            <a:r>
              <a:rPr lang="en-US" altLang="en-US" smtClean="0"/>
              <a:t>There is a long history of psychologists studying groups.</a:t>
            </a:r>
          </a:p>
          <a:p>
            <a:r>
              <a:rPr lang="en-US" altLang="en-US" smtClean="0"/>
              <a:t>For example, topics studied include:</a:t>
            </a:r>
          </a:p>
          <a:p>
            <a:pPr lvl="1"/>
            <a:r>
              <a:rPr lang="en-US" altLang="en-US" smtClean="0"/>
              <a:t>Intimacy among group members.</a:t>
            </a:r>
          </a:p>
          <a:p>
            <a:pPr lvl="1"/>
            <a:r>
              <a:rPr lang="en-US" altLang="en-US" smtClean="0"/>
              <a:t>Group composition.</a:t>
            </a:r>
          </a:p>
          <a:p>
            <a:pPr lvl="1"/>
            <a:r>
              <a:rPr lang="en-US" altLang="en-US" smtClean="0"/>
              <a:t>Group compatibility.</a:t>
            </a:r>
          </a:p>
          <a:p>
            <a:pPr lvl="1"/>
            <a:r>
              <a:rPr lang="en-US" altLang="en-US" smtClean="0"/>
              <a:t>Group motives &amp; goals.</a:t>
            </a:r>
          </a:p>
          <a:p>
            <a:pPr lvl="1"/>
            <a:r>
              <a:rPr lang="en-US" altLang="en-US" smtClean="0"/>
              <a:t>Group process &amp; productivity.</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6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68"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69"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1270" name="Rectangle 6"/>
          <p:cNvSpPr>
            <a:spLocks noGrp="1" noChangeArrowheads="1"/>
          </p:cNvSpPr>
          <p:nvPr>
            <p:ph type="title"/>
          </p:nvPr>
        </p:nvSpPr>
        <p:spPr>
          <a:noFill/>
        </p:spPr>
        <p:txBody>
          <a:bodyPr/>
          <a:lstStyle/>
          <a:p>
            <a:pPr>
              <a:lnSpc>
                <a:spcPct val="100000"/>
              </a:lnSpc>
            </a:pPr>
            <a:r>
              <a:rPr lang="en-US" altLang="en-US" smtClean="0"/>
              <a:t>What is a Work Team?</a:t>
            </a:r>
          </a:p>
        </p:txBody>
      </p:sp>
      <p:sp>
        <p:nvSpPr>
          <p:cNvPr id="11271" name="Rectangle 7"/>
          <p:cNvSpPr>
            <a:spLocks noGrp="1" noChangeArrowheads="1"/>
          </p:cNvSpPr>
          <p:nvPr>
            <p:ph type="body" idx="1"/>
          </p:nvPr>
        </p:nvSpPr>
        <p:spPr>
          <a:xfrm>
            <a:off x="1524000" y="2057400"/>
            <a:ext cx="7391400" cy="4495800"/>
          </a:xfrm>
          <a:noFill/>
        </p:spPr>
        <p:txBody>
          <a:bodyPr/>
          <a:lstStyle/>
          <a:p>
            <a:r>
              <a:rPr lang="en-US" altLang="en-US" smtClean="0"/>
              <a:t>Many different definitions, but most have three elements:</a:t>
            </a:r>
          </a:p>
          <a:p>
            <a:pPr>
              <a:buFont typeface="Monotype Sorts" pitchFamily="2" charset="2"/>
              <a:buNone/>
            </a:pPr>
            <a:r>
              <a:rPr lang="en-US" altLang="en-US" smtClean="0"/>
              <a:t>1) An </a:t>
            </a:r>
            <a:r>
              <a:rPr lang="en-US" altLang="en-US" u="sng" smtClean="0"/>
              <a:t>interdependent, intact</a:t>
            </a:r>
            <a:r>
              <a:rPr lang="en-US" altLang="en-US" smtClean="0"/>
              <a:t> social system.</a:t>
            </a:r>
          </a:p>
          <a:p>
            <a:pPr>
              <a:buFont typeface="Monotype Sorts" pitchFamily="2" charset="2"/>
              <a:buNone/>
            </a:pPr>
            <a:r>
              <a:rPr lang="en-US" altLang="en-US" smtClean="0"/>
              <a:t>2) One or more </a:t>
            </a:r>
            <a:r>
              <a:rPr lang="en-US" altLang="en-US" u="sng" smtClean="0"/>
              <a:t>tasks</a:t>
            </a:r>
            <a:r>
              <a:rPr lang="en-US" altLang="en-US" smtClean="0"/>
              <a:t> to perform.</a:t>
            </a:r>
          </a:p>
          <a:p>
            <a:pPr>
              <a:buFont typeface="Monotype Sorts" pitchFamily="2" charset="2"/>
              <a:buNone/>
            </a:pPr>
            <a:r>
              <a:rPr lang="en-US" altLang="en-US" smtClean="0"/>
              <a:t>3) Operating within an </a:t>
            </a:r>
            <a:r>
              <a:rPr lang="en-US" altLang="en-US" u="sng" smtClean="0"/>
              <a:t>organizational context</a:t>
            </a:r>
            <a:r>
              <a:rPr lang="en-US" altLang="en-US" smtClean="0"/>
              <a:t>.</a:t>
            </a:r>
          </a:p>
        </p:txBody>
      </p:sp>
      <p:sp>
        <p:nvSpPr>
          <p:cNvPr id="11272"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mtClean="0"/>
              <a:t>Examples of Work Teams</a:t>
            </a:r>
          </a:p>
        </p:txBody>
      </p:sp>
      <p:sp>
        <p:nvSpPr>
          <p:cNvPr id="13315" name="Rectangle 3"/>
          <p:cNvSpPr>
            <a:spLocks noGrp="1" noChangeArrowheads="1"/>
          </p:cNvSpPr>
          <p:nvPr>
            <p:ph type="body" idx="1"/>
          </p:nvPr>
        </p:nvSpPr>
        <p:spPr/>
        <p:txBody>
          <a:bodyPr/>
          <a:lstStyle/>
          <a:p>
            <a:r>
              <a:rPr lang="en-US" altLang="en-US" smtClean="0"/>
              <a:t>Work teams are pervasive in industry, across all organizational levels.</a:t>
            </a:r>
          </a:p>
          <a:p>
            <a:pPr lvl="1"/>
            <a:r>
              <a:rPr lang="en-US" altLang="en-US" smtClean="0"/>
              <a:t>Quality control circles.</a:t>
            </a:r>
          </a:p>
          <a:p>
            <a:pPr lvl="1"/>
            <a:r>
              <a:rPr lang="en-US" altLang="en-US" smtClean="0"/>
              <a:t>Task forces.</a:t>
            </a:r>
          </a:p>
          <a:p>
            <a:pPr lvl="1"/>
            <a:r>
              <a:rPr lang="en-US" altLang="en-US" smtClean="0"/>
              <a:t>Safety committees.</a:t>
            </a:r>
          </a:p>
          <a:p>
            <a:pPr lvl="1"/>
            <a:r>
              <a:rPr lang="en-US" altLang="en-US" smtClean="0"/>
              <a:t>Sales teams.</a:t>
            </a:r>
          </a:p>
          <a:p>
            <a:pPr lvl="1"/>
            <a:r>
              <a:rPr lang="en-US" altLang="en-US" smtClean="0"/>
              <a:t>R&amp;D groups.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64"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65"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5366" name="Rectangle 6"/>
          <p:cNvSpPr>
            <a:spLocks noGrp="1" noChangeArrowheads="1"/>
          </p:cNvSpPr>
          <p:nvPr>
            <p:ph type="title"/>
          </p:nvPr>
        </p:nvSpPr>
        <p:spPr>
          <a:noFill/>
        </p:spPr>
        <p:txBody>
          <a:bodyPr/>
          <a:lstStyle/>
          <a:p>
            <a:pPr>
              <a:lnSpc>
                <a:spcPct val="100000"/>
              </a:lnSpc>
            </a:pPr>
            <a:r>
              <a:rPr lang="en-US" altLang="en-US" smtClean="0"/>
              <a:t>Work Team or Not?</a:t>
            </a:r>
          </a:p>
        </p:txBody>
      </p:sp>
      <p:sp>
        <p:nvSpPr>
          <p:cNvPr id="15367" name="Rectangle 7"/>
          <p:cNvSpPr>
            <a:spLocks noGrp="1" noChangeArrowheads="1"/>
          </p:cNvSpPr>
          <p:nvPr>
            <p:ph type="body" idx="1"/>
          </p:nvPr>
        </p:nvSpPr>
        <p:spPr>
          <a:xfrm>
            <a:off x="1524000" y="2057400"/>
            <a:ext cx="7391400" cy="4495800"/>
          </a:xfrm>
          <a:noFill/>
        </p:spPr>
        <p:txBody>
          <a:bodyPr/>
          <a:lstStyle/>
          <a:p>
            <a:r>
              <a:rPr lang="en-US" altLang="en-US" smtClean="0"/>
              <a:t>Which of the following are work teams? </a:t>
            </a:r>
          </a:p>
          <a:p>
            <a:pPr lvl="1"/>
            <a:r>
              <a:rPr lang="en-US" altLang="en-US" smtClean="0"/>
              <a:t>Students living on the same dorm floor.</a:t>
            </a:r>
          </a:p>
          <a:p>
            <a:pPr lvl="1"/>
            <a:r>
              <a:rPr lang="en-US" altLang="en-US" smtClean="0"/>
              <a:t>Students taking the same psychology class.</a:t>
            </a:r>
          </a:p>
          <a:p>
            <a:pPr lvl="1"/>
            <a:r>
              <a:rPr lang="en-US" altLang="en-US" smtClean="0"/>
              <a:t>Students working on a team research paper.</a:t>
            </a:r>
          </a:p>
          <a:p>
            <a:pPr lvl="1"/>
            <a:r>
              <a:rPr lang="en-US" altLang="en-US" smtClean="0"/>
              <a:t>Students on a committee charged with making recommendations to curb binge drinking.</a:t>
            </a:r>
          </a:p>
        </p:txBody>
      </p:sp>
      <p:sp>
        <p:nvSpPr>
          <p:cNvPr id="15368"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4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412"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413"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7414" name="Rectangle 6"/>
          <p:cNvSpPr>
            <a:spLocks noGrp="1" noChangeArrowheads="1"/>
          </p:cNvSpPr>
          <p:nvPr>
            <p:ph type="title"/>
          </p:nvPr>
        </p:nvSpPr>
        <p:spPr>
          <a:xfrm>
            <a:off x="1524000" y="381000"/>
            <a:ext cx="7391400" cy="1143000"/>
          </a:xfrm>
          <a:noFill/>
        </p:spPr>
        <p:txBody>
          <a:bodyPr/>
          <a:lstStyle/>
          <a:p>
            <a:pPr>
              <a:lnSpc>
                <a:spcPct val="100000"/>
              </a:lnSpc>
            </a:pPr>
            <a:r>
              <a:rPr lang="en-US" altLang="en-US" smtClean="0"/>
              <a:t>Why are Work Teams on the Rise?</a:t>
            </a:r>
          </a:p>
        </p:txBody>
      </p:sp>
      <p:sp>
        <p:nvSpPr>
          <p:cNvPr id="17415" name="Rectangle 7"/>
          <p:cNvSpPr>
            <a:spLocks noGrp="1" noChangeArrowheads="1"/>
          </p:cNvSpPr>
          <p:nvPr>
            <p:ph type="body" idx="1"/>
          </p:nvPr>
        </p:nvSpPr>
        <p:spPr>
          <a:xfrm>
            <a:off x="1371600" y="1905000"/>
            <a:ext cx="7543800" cy="4114800"/>
          </a:xfrm>
          <a:noFill/>
        </p:spPr>
        <p:txBody>
          <a:bodyPr/>
          <a:lstStyle/>
          <a:p>
            <a:r>
              <a:rPr lang="en-US" altLang="en-US" smtClean="0"/>
              <a:t>During the past decade, the use of teams in organizations has increased dramatically.</a:t>
            </a:r>
          </a:p>
          <a:p>
            <a:pPr lvl="1"/>
            <a:r>
              <a:rPr lang="en-US" altLang="en-US" smtClean="0"/>
              <a:t>In today’s hyper-competitive environment, “old” organizational structures can be too slow, too unresponsive and too expensive to be competitive.</a:t>
            </a:r>
          </a:p>
          <a:p>
            <a:pPr lvl="1"/>
            <a:r>
              <a:rPr lang="en-US" altLang="en-US" smtClean="0"/>
              <a:t>Work teams can yield quality, productivity and cost improvements.</a:t>
            </a:r>
          </a:p>
          <a:p>
            <a:pPr lvl="1"/>
            <a:r>
              <a:rPr lang="en-US" altLang="en-US" smtClean="0"/>
              <a:t>Workers can benefit from increased autonomy and empowerment.</a:t>
            </a:r>
          </a:p>
        </p:txBody>
      </p:sp>
      <p:sp>
        <p:nvSpPr>
          <p:cNvPr id="17416"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59"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0" name="Rectangle 4"/>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1" name="Rectangle 5"/>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19462" name="Rectangle 6"/>
          <p:cNvSpPr>
            <a:spLocks noGrp="1" noChangeArrowheads="1"/>
          </p:cNvSpPr>
          <p:nvPr>
            <p:ph type="title"/>
          </p:nvPr>
        </p:nvSpPr>
        <p:spPr>
          <a:xfrm>
            <a:off x="1524000" y="381000"/>
            <a:ext cx="7391400" cy="1143000"/>
          </a:xfrm>
          <a:noFill/>
        </p:spPr>
        <p:txBody>
          <a:bodyPr/>
          <a:lstStyle/>
          <a:p>
            <a:pPr>
              <a:lnSpc>
                <a:spcPct val="100000"/>
              </a:lnSpc>
            </a:pPr>
            <a:r>
              <a:rPr lang="en-US" altLang="en-US" smtClean="0"/>
              <a:t>Are Work Teams Always the Answer?</a:t>
            </a:r>
            <a:br>
              <a:rPr lang="en-US" altLang="en-US" smtClean="0"/>
            </a:br>
            <a:endParaRPr lang="en-US" altLang="en-US" sz="2800" smtClean="0"/>
          </a:p>
        </p:txBody>
      </p:sp>
      <p:sp>
        <p:nvSpPr>
          <p:cNvPr id="19463" name="Rectangle 7"/>
          <p:cNvSpPr>
            <a:spLocks noGrp="1" noChangeArrowheads="1"/>
          </p:cNvSpPr>
          <p:nvPr>
            <p:ph type="body" idx="1"/>
          </p:nvPr>
        </p:nvSpPr>
        <p:spPr>
          <a:xfrm>
            <a:off x="1524000" y="1905000"/>
            <a:ext cx="7391400" cy="4114800"/>
          </a:xfrm>
          <a:noFill/>
        </p:spPr>
        <p:txBody>
          <a:bodyPr/>
          <a:lstStyle/>
          <a:p>
            <a:r>
              <a:rPr lang="en-US" altLang="en-US" smtClean="0"/>
              <a:t>The short answer - no!</a:t>
            </a:r>
          </a:p>
          <a:p>
            <a:r>
              <a:rPr lang="en-US" altLang="en-US" smtClean="0"/>
              <a:t>Many organizations are jumping on the “teams bandwagon.”</a:t>
            </a:r>
          </a:p>
          <a:p>
            <a:r>
              <a:rPr lang="en-US" altLang="en-US" smtClean="0"/>
              <a:t>Organizations should ask themselves: </a:t>
            </a:r>
          </a:p>
          <a:p>
            <a:pPr lvl="1"/>
            <a:r>
              <a:rPr lang="en-US" altLang="en-US" smtClean="0"/>
              <a:t>Do people need to work together to get the task done effectively?</a:t>
            </a:r>
          </a:p>
          <a:p>
            <a:pPr lvl="1"/>
            <a:r>
              <a:rPr lang="en-US" altLang="en-US" smtClean="0"/>
              <a:t>Is expertise limited to a few people?</a:t>
            </a:r>
          </a:p>
        </p:txBody>
      </p:sp>
      <p:sp>
        <p:nvSpPr>
          <p:cNvPr id="19464" name="Rectangle 8"/>
          <p:cNvSpPr>
            <a:spLocks noChangeArrowheads="1"/>
          </p:cNvSpPr>
          <p:nvPr/>
        </p:nvSpPr>
        <p:spPr bwMode="auto">
          <a:xfrm>
            <a:off x="3657600" y="6553200"/>
            <a:ext cx="5257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r>
              <a:rPr lang="en-US" altLang="en-US" sz="1400">
                <a:solidFill>
                  <a:schemeClr val="tx2"/>
                </a:solidFill>
                <a:latin typeface="Arial Narrow" panose="020B0606020202030204" pitchFamily="34" charset="0"/>
              </a:rPr>
              <a:t>Prepared by the Society for Industrial and Organizational Psychology - SIOP</a:t>
            </a:r>
          </a:p>
        </p:txBody>
      </p:sp>
    </p:spTree>
  </p:cSld>
  <p:clrMapOvr>
    <a:masterClrMapping/>
  </p:clrMapOvr>
  <p:transition/>
</p:sld>
</file>

<file path=ppt/theme/theme1.xml><?xml version="1.0" encoding="utf-8"?>
<a:theme xmlns:a="http://schemas.openxmlformats.org/drawingml/2006/main" name="Generic (Standard).po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Generic (Standard).po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Generic (Standard).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eneric (Standard).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Generic (Standard).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eneric (Standard).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eneric (Standard).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eneric (Standard).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Generic (Standard).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C:\MSOFFICE\Templates\Presentations\Generic (Standard).pot</Template>
  <TotalTime>3932</TotalTime>
  <Pages>10</Pages>
  <Words>4072</Words>
  <Application>Microsoft Office PowerPoint</Application>
  <PresentationFormat>On-screen Show (4:3)</PresentationFormat>
  <Paragraphs>183</Paragraphs>
  <Slides>17</Slides>
  <Notes>17</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Times New Roman</vt:lpstr>
      <vt:lpstr>Arial</vt:lpstr>
      <vt:lpstr>Arial Narrow</vt:lpstr>
      <vt:lpstr>Monotype Sorts</vt:lpstr>
      <vt:lpstr>Generic (Standard).pot</vt:lpstr>
      <vt:lpstr>Industrial-Organizational Psychology  Learning Module    Work Teams</vt:lpstr>
      <vt:lpstr>Lesson Objectives</vt:lpstr>
      <vt:lpstr>Psychologists &amp; Groups </vt:lpstr>
      <vt:lpstr>Psychologists &amp; Groups (Hidden slide with additional speaker notes) </vt:lpstr>
      <vt:lpstr>What is a Work Team?</vt:lpstr>
      <vt:lpstr>Examples of Work Teams</vt:lpstr>
      <vt:lpstr>Work Team or Not?</vt:lpstr>
      <vt:lpstr>Why are Work Teams on the Rise?</vt:lpstr>
      <vt:lpstr>Are Work Teams Always the Answer? </vt:lpstr>
      <vt:lpstr>What is a Successful Work Team?</vt:lpstr>
      <vt:lpstr>Why Do Work Teams Fail?</vt:lpstr>
      <vt:lpstr>How do I/O psychologists help organizations to use work teams?</vt:lpstr>
      <vt:lpstr>The Future of Teams: Less Physical, More Virtual</vt:lpstr>
      <vt:lpstr>Team Decision-Making Exercise</vt:lpstr>
      <vt:lpstr>Team Decision-Making Exercise (Hidden slide with additional speaker’s notes)</vt:lpstr>
      <vt:lpstr>Team Decision-Making Exercise - Debrief</vt:lpstr>
      <vt:lpstr>Instructor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Diversity in the Workplace</dc:subject>
  <dc:creator>Peter Bachiochi</dc:creator>
  <cp:keywords/>
  <dc:description/>
  <cp:lastModifiedBy>Jayne Tegge</cp:lastModifiedBy>
  <cp:revision>36</cp:revision>
  <cp:lastPrinted>1998-12-21T21:43:07Z</cp:lastPrinted>
  <dcterms:created xsi:type="dcterms:W3CDTF">1998-04-19T13:18:16Z</dcterms:created>
  <dcterms:modified xsi:type="dcterms:W3CDTF">2015-08-06T20:55:07Z</dcterms:modified>
</cp:coreProperties>
</file>