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5" y="6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66" d="100"/>
          <a:sy n="66" d="100"/>
        </p:scale>
        <p:origin x="-930" y="23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67BE12E5-E857-4E56-A86F-6A9FB4DC249F}" type="slidenum">
              <a:rPr lang="en-US" altLang="en-US"/>
              <a:pPr/>
              <a:t>‹#›</a:t>
            </a:fld>
            <a:endParaRPr lang="en-US" altLang="en-US"/>
          </a:p>
        </p:txBody>
      </p:sp>
    </p:spTree>
    <p:extLst>
      <p:ext uri="{BB962C8B-B14F-4D97-AF65-F5344CB8AC3E}">
        <p14:creationId xmlns:p14="http://schemas.microsoft.com/office/powerpoint/2010/main" val="1760165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777771D4-3C62-415C-9994-86CCD36FB853}"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352912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graphicFrame>
        <p:nvGraphicFramePr>
          <p:cNvPr id="5126" name="Object 6"/>
          <p:cNvGraphicFramePr>
            <a:graphicFrameLocks noChangeAspect="1"/>
          </p:cNvGraphicFramePr>
          <p:nvPr>
            <p:ph type="body" idx="1"/>
          </p:nvPr>
        </p:nvGraphicFramePr>
        <p:xfrm>
          <a:off x="914400" y="6080125"/>
          <a:ext cx="5029200" cy="641350"/>
        </p:xfrm>
        <a:graphic>
          <a:graphicData uri="http://schemas.openxmlformats.org/presentationml/2006/ole">
            <mc:AlternateContent xmlns:mc="http://schemas.openxmlformats.org/markup-compatibility/2006">
              <mc:Choice xmlns:v="urn:schemas-microsoft-com:vml" Requires="v">
                <p:oleObj spid="_x0000_s5127" name="Document" r:id="rId4" imgW="5486400" imgH="700920" progId="Word.Document.8">
                  <p:embed/>
                </p:oleObj>
              </mc:Choice>
              <mc:Fallback>
                <p:oleObj name="Document" r:id="rId4" imgW="5486400" imgH="700920" progId="Word.Document.8">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6080125"/>
                        <a:ext cx="5029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7536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xfrm>
            <a:off x="1150938" y="692150"/>
            <a:ext cx="4556125" cy="3416300"/>
          </a:xfrm>
          <a:ln/>
        </p:spPr>
      </p:sp>
      <p:sp>
        <p:nvSpPr>
          <p:cNvPr id="501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9274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noTextEdit="1"/>
          </p:cNvSpPr>
          <p:nvPr>
            <p:ph type="sldImg"/>
          </p:nvPr>
        </p:nvSpPr>
        <p:spPr>
          <a:xfrm>
            <a:off x="1150938" y="692150"/>
            <a:ext cx="4556125" cy="3416300"/>
          </a:xfrm>
          <a:ln/>
        </p:spPr>
      </p:sp>
      <p:sp>
        <p:nvSpPr>
          <p:cNvPr id="337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3779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noTextEdit="1"/>
          </p:cNvSpPr>
          <p:nvPr>
            <p:ph type="sldImg"/>
          </p:nvPr>
        </p:nvSpPr>
        <p:spPr>
          <a:xfrm>
            <a:off x="1150938" y="692150"/>
            <a:ext cx="4556125" cy="3416300"/>
          </a:xfrm>
          <a:ln/>
        </p:spPr>
      </p:sp>
      <p:graphicFrame>
        <p:nvGraphicFramePr>
          <p:cNvPr id="35843" name="Object 3"/>
          <p:cNvGraphicFramePr>
            <a:graphicFrameLocks noChangeAspect="1"/>
          </p:cNvGraphicFramePr>
          <p:nvPr>
            <p:ph type="body" idx="1"/>
          </p:nvPr>
        </p:nvGraphicFramePr>
        <p:xfrm>
          <a:off x="762000" y="4495800"/>
          <a:ext cx="5029200" cy="4273550"/>
        </p:xfrm>
        <a:graphic>
          <a:graphicData uri="http://schemas.openxmlformats.org/presentationml/2006/ole">
            <mc:AlternateContent xmlns:mc="http://schemas.openxmlformats.org/markup-compatibility/2006">
              <mc:Choice xmlns:v="urn:schemas-microsoft-com:vml" Requires="v">
                <p:oleObj spid="_x0000_s35844" name="Document" r:id="rId4" imgW="5030640" imgH="4276800" progId="Word.Document.8">
                  <p:embed/>
                </p:oleObj>
              </mc:Choice>
              <mc:Fallback>
                <p:oleObj name="Document" r:id="rId4" imgW="5030640" imgH="427680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4495800"/>
                        <a:ext cx="5029200" cy="4273550"/>
                      </a:xfrm>
                      <a:prstGeom prst="rect">
                        <a:avLst/>
                      </a:prstGeom>
                    </p:spPr>
                  </p:pic>
                </p:oleObj>
              </mc:Fallback>
            </mc:AlternateContent>
          </a:graphicData>
        </a:graphic>
      </p:graphicFrame>
    </p:spTree>
    <p:extLst>
      <p:ext uri="{BB962C8B-B14F-4D97-AF65-F5344CB8AC3E}">
        <p14:creationId xmlns:p14="http://schemas.microsoft.com/office/powerpoint/2010/main" val="357194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noTextEdit="1"/>
          </p:cNvSpPr>
          <p:nvPr>
            <p:ph type="sldImg"/>
          </p:nvPr>
        </p:nvSpPr>
        <p:spPr>
          <a:xfrm>
            <a:off x="1150938" y="692150"/>
            <a:ext cx="4556125" cy="3416300"/>
          </a:xfrm>
          <a:ln/>
        </p:spPr>
      </p:sp>
      <p:graphicFrame>
        <p:nvGraphicFramePr>
          <p:cNvPr id="37891" name="Object 3"/>
          <p:cNvGraphicFramePr>
            <a:graphicFrameLocks noChangeAspect="1"/>
          </p:cNvGraphicFramePr>
          <p:nvPr>
            <p:ph type="body" idx="1"/>
          </p:nvPr>
        </p:nvGraphicFramePr>
        <p:xfrm>
          <a:off x="914400" y="4559300"/>
          <a:ext cx="4997450" cy="4425950"/>
        </p:xfrm>
        <a:graphic>
          <a:graphicData uri="http://schemas.openxmlformats.org/presentationml/2006/ole">
            <mc:AlternateContent xmlns:mc="http://schemas.openxmlformats.org/markup-compatibility/2006">
              <mc:Choice xmlns:v="urn:schemas-microsoft-com:vml" Requires="v">
                <p:oleObj spid="_x0000_s51200" name="Document" r:id="rId4" imgW="5003640" imgH="4429080" progId="Word.Document.8">
                  <p:embed/>
                </p:oleObj>
              </mc:Choice>
              <mc:Fallback>
                <p:oleObj name="Document" r:id="rId4" imgW="5003640" imgH="4429080" progId="Word.Documen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4559300"/>
                        <a:ext cx="4997450" cy="4425950"/>
                      </a:xfrm>
                      <a:prstGeom prst="rect">
                        <a:avLst/>
                      </a:prstGeom>
                    </p:spPr>
                  </p:pic>
                </p:oleObj>
              </mc:Fallback>
            </mc:AlternateContent>
          </a:graphicData>
        </a:graphic>
      </p:graphicFrame>
    </p:spTree>
    <p:extLst>
      <p:ext uri="{BB962C8B-B14F-4D97-AF65-F5344CB8AC3E}">
        <p14:creationId xmlns:p14="http://schemas.microsoft.com/office/powerpoint/2010/main" val="1822948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noTextEdit="1"/>
          </p:cNvSpPr>
          <p:nvPr>
            <p:ph type="sldImg"/>
          </p:nvPr>
        </p:nvSpPr>
        <p:spPr>
          <a:xfrm>
            <a:off x="1143000" y="685800"/>
            <a:ext cx="4556125" cy="3416300"/>
          </a:xfrm>
          <a:ln/>
        </p:spPr>
      </p:sp>
      <p:sp>
        <p:nvSpPr>
          <p:cNvPr id="40963" name="Rectangle 3"/>
          <p:cNvSpPr>
            <a:spLocks noGrp="1" noChangeArrowheads="1"/>
          </p:cNvSpPr>
          <p:nvPr>
            <p:ph type="body" idx="1"/>
          </p:nvPr>
        </p:nvSpPr>
        <p:spPr/>
        <p:txBody>
          <a:bodyPr/>
          <a:lstStyle/>
          <a:p>
            <a:r>
              <a:rPr lang="en-US" altLang="en-US" u="sng"/>
              <a:t>Job Analysis</a:t>
            </a:r>
            <a:r>
              <a:rPr lang="en-US" altLang="en-US"/>
              <a:t>- Job analysis methods systematically determine the tasks that people are responsible for as well as the knowledge, skills, and abilities that people need in order to complete the tasks.  Once we collect this kind of information we can make sure that all the questions we ask job applicants are relevant to the job’s requirements.</a:t>
            </a:r>
          </a:p>
          <a:p>
            <a:endParaRPr lang="en-US" altLang="en-US"/>
          </a:p>
          <a:p>
            <a:r>
              <a:rPr lang="en-US" altLang="en-US" u="sng"/>
              <a:t>Structured and Situational interview questions</a:t>
            </a:r>
            <a:r>
              <a:rPr lang="en-US" altLang="en-US"/>
              <a:t>-  People conduct structured interviews by asking the same questions of each applicant and having a predetermined system for judging applicant responses.  Situational questions represent actual situations you might run into on the job.  Interviewees are asked “If you found yourself in this situation, how would you respond?”</a:t>
            </a:r>
          </a:p>
          <a:p>
            <a:endParaRPr lang="en-US" altLang="en-US"/>
          </a:p>
          <a:p>
            <a:r>
              <a:rPr lang="en-US" altLang="en-US" u="sng"/>
              <a:t>Frame-of-reference training</a:t>
            </a:r>
            <a:r>
              <a:rPr lang="en-US" altLang="en-US"/>
              <a:t> with practice and feedback helps evaluators improve the accuracy of their evaluations.  It is thought to work by “guiding the encoding, storage, and retrieval of behaviors and judgments” in other words, information is processed more effectively.  Process developed by Pulakos (1986) includes detailed overview of performance dimensions and rating scales, discussion of behavioral examples of dimensions and levels of effectiveness, practice through watching and evaluating videotaped workers, discussion of results among raters, and feedback about rating accuracy.</a:t>
            </a:r>
          </a:p>
          <a:p>
            <a:endParaRPr lang="en-US" altLang="en-US"/>
          </a:p>
        </p:txBody>
      </p:sp>
    </p:spTree>
    <p:extLst>
      <p:ext uri="{BB962C8B-B14F-4D97-AF65-F5344CB8AC3E}">
        <p14:creationId xmlns:p14="http://schemas.microsoft.com/office/powerpoint/2010/main" val="3171907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xfrm>
            <a:off x="1150938" y="692150"/>
            <a:ext cx="4556125" cy="3416300"/>
          </a:xfrm>
          <a:ln/>
        </p:spPr>
      </p:sp>
      <p:sp>
        <p:nvSpPr>
          <p:cNvPr id="41987" name="Rectangle 3"/>
          <p:cNvSpPr>
            <a:spLocks noGrp="1" noChangeArrowheads="1"/>
          </p:cNvSpPr>
          <p:nvPr>
            <p:ph type="body" idx="1"/>
          </p:nvPr>
        </p:nvSpPr>
        <p:spPr/>
        <p:txBody>
          <a:bodyPr/>
          <a:lstStyle/>
          <a:p>
            <a:r>
              <a:rPr lang="en-US" altLang="en-US"/>
              <a:t>These three responses are probably only a few of the possibilities.  A professionally developed interview would be pilot tested on a number of applicants to try and establish response categories that covered all of the most common possibilities.</a:t>
            </a:r>
          </a:p>
          <a:p>
            <a:r>
              <a:rPr lang="en-US" altLang="en-US"/>
              <a:t>But these responses illustrate the scoring method that might be used with an applicant.  At this particular restaurant any response that maintains the quality of the food and the satisfaction of the customer would receive a positive score.  Any response that seemed to ignore customer concerns would receive a negative score.  Other responses such as compromise positions might receive a neutral score, neither counting for or against the interviewee. </a:t>
            </a:r>
          </a:p>
          <a:p>
            <a:endParaRPr lang="en-US" altLang="en-US"/>
          </a:p>
        </p:txBody>
      </p:sp>
    </p:spTree>
    <p:extLst>
      <p:ext uri="{BB962C8B-B14F-4D97-AF65-F5344CB8AC3E}">
        <p14:creationId xmlns:p14="http://schemas.microsoft.com/office/powerpoint/2010/main" val="3441385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1150938" y="692150"/>
            <a:ext cx="4556125" cy="3416300"/>
          </a:xfrm>
          <a:ln/>
        </p:spPr>
      </p:sp>
      <p:sp>
        <p:nvSpPr>
          <p:cNvPr id="44035" name="Rectangle 3"/>
          <p:cNvSpPr>
            <a:spLocks noGrp="1" noChangeArrowheads="1"/>
          </p:cNvSpPr>
          <p:nvPr>
            <p:ph type="body" idx="1"/>
          </p:nvPr>
        </p:nvSpPr>
        <p:spPr/>
        <p:txBody>
          <a:bodyPr/>
          <a:lstStyle/>
          <a:p>
            <a:r>
              <a:rPr lang="en-US" altLang="en-US"/>
              <a:t>It is best to pick a job that you yourself have worked.  Write down the job title on a piece of paper.</a:t>
            </a:r>
          </a:p>
          <a:p>
            <a:r>
              <a:rPr lang="en-US" altLang="en-US"/>
              <a:t>Next think about a stereotype applied to people in that job.  As an example if you worked as a salesperson, some people might automatically think that you had to be “aggressive” to do that job well.  But it may be possible to be a good salesperson without being aggressive (in other words there may be other styles of working that are as effective).  </a:t>
            </a:r>
          </a:p>
          <a:p>
            <a:r>
              <a:rPr lang="en-US" altLang="en-US"/>
              <a:t>What question or questions could you ask to establish whether someone was an effective salesperson, without making any assumptions about aggressiveness? </a:t>
            </a:r>
          </a:p>
          <a:p>
            <a:r>
              <a:rPr lang="en-US" altLang="en-US"/>
              <a:t>What responses to your question would indicate that someone was suitable for the job?  Unsuitable?</a:t>
            </a:r>
          </a:p>
          <a:p>
            <a:r>
              <a:rPr lang="en-US" altLang="en-US"/>
              <a:t>Now you try it using a different job that you may have worked.  Make sure to write down the job title, the stereotype, and the question that gets at job effectiveness while avoiding the stereotype.</a:t>
            </a:r>
          </a:p>
          <a:p>
            <a:endParaRPr lang="en-US" altLang="en-US"/>
          </a:p>
          <a:p>
            <a:r>
              <a:rPr lang="en-US" altLang="en-US"/>
              <a:t>(Note to instructor: Once students have had an opportunity to work singly, in pairs, or in small groups on this for 5-10 minutes, you could solicit examples by asking students what they had written down.)</a:t>
            </a:r>
          </a:p>
        </p:txBody>
      </p:sp>
    </p:spTree>
    <p:extLst>
      <p:ext uri="{BB962C8B-B14F-4D97-AF65-F5344CB8AC3E}">
        <p14:creationId xmlns:p14="http://schemas.microsoft.com/office/powerpoint/2010/main" val="1786188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xfrm>
            <a:off x="1150938" y="692150"/>
            <a:ext cx="4556125" cy="3416300"/>
          </a:xfrm>
          <a:ln/>
        </p:spPr>
      </p:sp>
      <p:sp>
        <p:nvSpPr>
          <p:cNvPr id="46083" name="Rectangle 3"/>
          <p:cNvSpPr>
            <a:spLocks noGrp="1" noChangeArrowheads="1"/>
          </p:cNvSpPr>
          <p:nvPr>
            <p:ph type="body" idx="1"/>
          </p:nvPr>
        </p:nvSpPr>
        <p:spPr/>
        <p:txBody>
          <a:bodyPr/>
          <a:lstStyle/>
          <a:p>
            <a:r>
              <a:rPr lang="en-US" altLang="en-US"/>
              <a:t>(Note to instructor:  This exercise is optional and could serve as an extension of the previous one if time allows.)</a:t>
            </a:r>
          </a:p>
          <a:p>
            <a:endParaRPr lang="en-US" altLang="en-US"/>
          </a:p>
          <a:p>
            <a:r>
              <a:rPr lang="en-US" altLang="en-US"/>
              <a:t>The purpose of this next step is to translate your question into a behavioral “what if” scenario.  Instead of asking the question directly to an interviewee, imagine a situation where the question might arise.  To carry forward our example from the previous exercise: “Imagine that you were in a sales situation where you had to compete for customers with other salespeople.  One salesperson in particular works in a very aggressive style with the customers.  What would you do in this situation.”</a:t>
            </a:r>
          </a:p>
          <a:p>
            <a:r>
              <a:rPr lang="en-US" altLang="en-US"/>
              <a:t>An example of a good response might be, “I would try to strike a compromise with the other salesperson where we both got a reasonable share of customers without having to hound them as they came in the door.”</a:t>
            </a:r>
          </a:p>
          <a:p>
            <a:r>
              <a:rPr lang="en-US" altLang="en-US"/>
              <a:t>An example of a poor response might be, “I could definitely become more aggressive than that other person in order to keep making a lot of sales.”</a:t>
            </a:r>
          </a:p>
          <a:p>
            <a:r>
              <a:rPr lang="en-US" altLang="en-US"/>
              <a:t>Once you’ve written out your scenario and possible positive and negative responses, turn to your neighbor and try out your scenario with them.  Make sure you begin by describing the job title. </a:t>
            </a:r>
          </a:p>
        </p:txBody>
      </p:sp>
    </p:spTree>
    <p:extLst>
      <p:ext uri="{BB962C8B-B14F-4D97-AF65-F5344CB8AC3E}">
        <p14:creationId xmlns:p14="http://schemas.microsoft.com/office/powerpoint/2010/main" val="3225376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noTextEdit="1"/>
          </p:cNvSpPr>
          <p:nvPr>
            <p:ph type="sldImg"/>
          </p:nvPr>
        </p:nvSpPr>
        <p:spPr>
          <a:xfrm>
            <a:off x="1150938" y="692150"/>
            <a:ext cx="4556125" cy="3416300"/>
          </a:xfrm>
          <a:ln/>
        </p:spPr>
      </p:sp>
      <p:sp>
        <p:nvSpPr>
          <p:cNvPr id="481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6599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1B2B3AA-3BB8-4612-96E4-80AC912E97C4}" type="datetime1">
              <a:rPr lang="en-US" altLang="en-US"/>
              <a:pPr/>
              <a:t>8/6/2015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12CCEDC-E7F8-431F-A6C4-F6E63804AE31}" type="slidenum">
              <a:rPr lang="en-US" altLang="en-US"/>
              <a:pPr/>
              <a:t>‹#›</a:t>
            </a:fld>
            <a:endParaRPr lang="en-US" altLang="en-US"/>
          </a:p>
        </p:txBody>
      </p:sp>
    </p:spTree>
    <p:extLst>
      <p:ext uri="{BB962C8B-B14F-4D97-AF65-F5344CB8AC3E}">
        <p14:creationId xmlns:p14="http://schemas.microsoft.com/office/powerpoint/2010/main" val="180056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74EFCF3-364C-49B4-B4F9-32AA045172C0}" type="datetime1">
              <a:rPr lang="en-US" altLang="en-US"/>
              <a:pPr/>
              <a:t>8/6/2015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50CD5FD-6DC9-4A1A-85D4-C23F7FF41EE7}" type="slidenum">
              <a:rPr lang="en-US" altLang="en-US"/>
              <a:pPr/>
              <a:t>‹#›</a:t>
            </a:fld>
            <a:endParaRPr lang="en-US" altLang="en-US"/>
          </a:p>
        </p:txBody>
      </p:sp>
    </p:spTree>
    <p:extLst>
      <p:ext uri="{BB962C8B-B14F-4D97-AF65-F5344CB8AC3E}">
        <p14:creationId xmlns:p14="http://schemas.microsoft.com/office/powerpoint/2010/main" val="345658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34A1EF8-01ED-48AF-B09B-7D851094EC4E}" type="datetime1">
              <a:rPr lang="en-US" altLang="en-US"/>
              <a:pPr/>
              <a:t>8/6/2015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72DE7DE-253A-4C89-9AC0-C598B13ED8E3}" type="slidenum">
              <a:rPr lang="en-US" altLang="en-US"/>
              <a:pPr/>
              <a:t>‹#›</a:t>
            </a:fld>
            <a:endParaRPr lang="en-US" altLang="en-US"/>
          </a:p>
        </p:txBody>
      </p:sp>
    </p:spTree>
    <p:extLst>
      <p:ext uri="{BB962C8B-B14F-4D97-AF65-F5344CB8AC3E}">
        <p14:creationId xmlns:p14="http://schemas.microsoft.com/office/powerpoint/2010/main" val="3254726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1F22D6-3275-4298-B47F-9139D9F9E795}" type="datetime1">
              <a:rPr lang="en-US" altLang="en-US"/>
              <a:pPr/>
              <a:t>8/6/2015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23F1783-C56D-4A61-BF73-ABAA154B60D0}" type="slidenum">
              <a:rPr lang="en-US" altLang="en-US"/>
              <a:pPr/>
              <a:t>‹#›</a:t>
            </a:fld>
            <a:endParaRPr lang="en-US" altLang="en-US"/>
          </a:p>
        </p:txBody>
      </p:sp>
    </p:spTree>
    <p:extLst>
      <p:ext uri="{BB962C8B-B14F-4D97-AF65-F5344CB8AC3E}">
        <p14:creationId xmlns:p14="http://schemas.microsoft.com/office/powerpoint/2010/main" val="65791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F58CD2C-63DE-4C92-938F-1FB60C7EE656}" type="datetime1">
              <a:rPr lang="en-US" altLang="en-US"/>
              <a:pPr/>
              <a:t>8/6/2015</a:t>
            </a:fld>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32B38E0-A42F-4B78-86D2-DE462609D9B6}" type="slidenum">
              <a:rPr lang="en-US" altLang="en-US"/>
              <a:pPr/>
              <a:t>‹#›</a:t>
            </a:fld>
            <a:endParaRPr lang="en-US" altLang="en-US"/>
          </a:p>
        </p:txBody>
      </p:sp>
    </p:spTree>
    <p:extLst>
      <p:ext uri="{BB962C8B-B14F-4D97-AF65-F5344CB8AC3E}">
        <p14:creationId xmlns:p14="http://schemas.microsoft.com/office/powerpoint/2010/main" val="140953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CCEACC7-7F4D-4B32-93D0-2637F0365366}" type="datetime1">
              <a:rPr lang="en-US" altLang="en-US"/>
              <a:pPr/>
              <a:t>8/6/2015</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FC96B6C-EB60-4ADF-88B2-BB20058EC681}" type="slidenum">
              <a:rPr lang="en-US" altLang="en-US"/>
              <a:pPr/>
              <a:t>‹#›</a:t>
            </a:fld>
            <a:endParaRPr lang="en-US" altLang="en-US"/>
          </a:p>
        </p:txBody>
      </p:sp>
    </p:spTree>
    <p:extLst>
      <p:ext uri="{BB962C8B-B14F-4D97-AF65-F5344CB8AC3E}">
        <p14:creationId xmlns:p14="http://schemas.microsoft.com/office/powerpoint/2010/main" val="2448461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60698038-CD3F-4609-8338-0414F11F78CA}" type="datetime1">
              <a:rPr lang="en-US" altLang="en-US"/>
              <a:pPr/>
              <a:t>8/6/2015</a:t>
            </a:fld>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9BC2229-4D4E-46CC-B737-B9EB83CA5511}" type="slidenum">
              <a:rPr lang="en-US" altLang="en-US"/>
              <a:pPr/>
              <a:t>‹#›</a:t>
            </a:fld>
            <a:endParaRPr lang="en-US" altLang="en-US"/>
          </a:p>
        </p:txBody>
      </p:sp>
    </p:spTree>
    <p:extLst>
      <p:ext uri="{BB962C8B-B14F-4D97-AF65-F5344CB8AC3E}">
        <p14:creationId xmlns:p14="http://schemas.microsoft.com/office/powerpoint/2010/main" val="3651894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BBA32AB-223C-4B12-8F9B-320DD8DD6F78}" type="datetime1">
              <a:rPr lang="en-US" altLang="en-US"/>
              <a:pPr/>
              <a:t>8/6/2015</a:t>
            </a:fld>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5D3FD4A-624E-402E-9BFB-3481AF74DF11}" type="slidenum">
              <a:rPr lang="en-US" altLang="en-US"/>
              <a:pPr/>
              <a:t>‹#›</a:t>
            </a:fld>
            <a:endParaRPr lang="en-US" altLang="en-US"/>
          </a:p>
        </p:txBody>
      </p:sp>
    </p:spTree>
    <p:extLst>
      <p:ext uri="{BB962C8B-B14F-4D97-AF65-F5344CB8AC3E}">
        <p14:creationId xmlns:p14="http://schemas.microsoft.com/office/powerpoint/2010/main" val="2742524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D9F69BA-7A38-44F7-84A3-E104CC225FD6}" type="datetime1">
              <a:rPr lang="en-US" altLang="en-US"/>
              <a:pPr/>
              <a:t>8/6/2015</a:t>
            </a:fld>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A9A4B93-9538-47AF-8760-74F56042000C}" type="slidenum">
              <a:rPr lang="en-US" altLang="en-US"/>
              <a:pPr/>
              <a:t>‹#›</a:t>
            </a:fld>
            <a:endParaRPr lang="en-US" altLang="en-US"/>
          </a:p>
        </p:txBody>
      </p:sp>
    </p:spTree>
    <p:extLst>
      <p:ext uri="{BB962C8B-B14F-4D97-AF65-F5344CB8AC3E}">
        <p14:creationId xmlns:p14="http://schemas.microsoft.com/office/powerpoint/2010/main" val="342019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986EA6E-DC48-4EF3-A807-AF71A8E9E946}" type="datetime1">
              <a:rPr lang="en-US" altLang="en-US"/>
              <a:pPr/>
              <a:t>8/6/2015</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34F478B-C5C6-4DB7-9990-EBF613D60469}" type="slidenum">
              <a:rPr lang="en-US" altLang="en-US"/>
              <a:pPr/>
              <a:t>‹#›</a:t>
            </a:fld>
            <a:endParaRPr lang="en-US" altLang="en-US"/>
          </a:p>
        </p:txBody>
      </p:sp>
    </p:spTree>
    <p:extLst>
      <p:ext uri="{BB962C8B-B14F-4D97-AF65-F5344CB8AC3E}">
        <p14:creationId xmlns:p14="http://schemas.microsoft.com/office/powerpoint/2010/main" val="4137304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88CB2F2-EEEE-4301-A458-9988872209A3}" type="datetime1">
              <a:rPr lang="en-US" altLang="en-US"/>
              <a:pPr/>
              <a:t>8/6/2015</a:t>
            </a:fld>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FA5B4A4-4C91-4A1C-8FFB-E1CA0B72D7A9}" type="slidenum">
              <a:rPr lang="en-US" altLang="en-US"/>
              <a:pPr/>
              <a:t>‹#›</a:t>
            </a:fld>
            <a:endParaRPr lang="en-US" altLang="en-US"/>
          </a:p>
        </p:txBody>
      </p:sp>
    </p:spTree>
    <p:extLst>
      <p:ext uri="{BB962C8B-B14F-4D97-AF65-F5344CB8AC3E}">
        <p14:creationId xmlns:p14="http://schemas.microsoft.com/office/powerpoint/2010/main" val="379050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fld id="{778CCBD1-A7A4-478A-AD50-23C7FEBF5667}" type="datetime1">
              <a:rPr lang="en-US" altLang="en-US"/>
              <a:pPr/>
              <a:t>8/6/2015</a:t>
            </a:fld>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2554F50B-C999-4CBC-B8E4-4E3D848ECAC8}"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a:t>Judgment and </a:t>
            </a:r>
            <a:br>
              <a:rPr lang="en-US" altLang="en-US"/>
            </a:br>
            <a:r>
              <a:rPr lang="en-US" altLang="en-US"/>
              <a:t>Decision Making</a:t>
            </a:r>
            <a:r>
              <a:rPr lang="en-US" altLang="en-US" sz="4800"/>
              <a:t/>
            </a:r>
            <a:br>
              <a:rPr lang="en-US" altLang="en-US" sz="4800"/>
            </a:br>
            <a:endParaRPr lang="en-US" altLang="en-US" sz="48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9689A79-55DF-402E-A615-BAB39EC915A7}" type="datetime1">
              <a:rPr lang="en-US" altLang="en-US"/>
              <a:pPr/>
              <a:t>8/6/2015</a:t>
            </a:fld>
            <a:endParaRPr lang="en-US" altLang="en-US"/>
          </a:p>
        </p:txBody>
      </p:sp>
      <p:sp>
        <p:nvSpPr>
          <p:cNvPr id="49154" name="Rectangle 2"/>
          <p:cNvSpPr>
            <a:spLocks noGrp="1" noChangeArrowheads="1"/>
          </p:cNvSpPr>
          <p:nvPr>
            <p:ph type="title"/>
          </p:nvPr>
        </p:nvSpPr>
        <p:spPr/>
        <p:txBody>
          <a:bodyPr/>
          <a:lstStyle/>
          <a:p>
            <a:r>
              <a:rPr lang="en-US" altLang="en-US" sz="4400"/>
              <a:t>Resources</a:t>
            </a:r>
            <a:endParaRPr lang="en-US" altLang="en-US"/>
          </a:p>
        </p:txBody>
      </p:sp>
      <p:sp>
        <p:nvSpPr>
          <p:cNvPr id="49155" name="Rectangle 3"/>
          <p:cNvSpPr>
            <a:spLocks noGrp="1" noChangeArrowheads="1"/>
          </p:cNvSpPr>
          <p:nvPr>
            <p:ph type="body" idx="1"/>
          </p:nvPr>
        </p:nvSpPr>
        <p:spPr/>
        <p:txBody>
          <a:bodyPr/>
          <a:lstStyle/>
          <a:p>
            <a:r>
              <a:rPr lang="en-US" altLang="en-US" sz="1800"/>
              <a:t>Baron, Jonathan, (Ed); Brown, Rex V., (Ed); et al Teaching                      decision making to adolescents. p. 161-184. Lawrence Erlbaum Associates, Inc, Hillsdale, NJ, USA.</a:t>
            </a:r>
          </a:p>
          <a:p>
            <a:r>
              <a:rPr lang="en-US" altLang="en-US" sz="1800"/>
              <a:t>Peden, Blaine F.; Keniston, Allen H.; Burke, David T.  Learning about individual and collective decisions: All for one and none for all. Teaching of Psychology. Vol 17(4), Dec 1990, 235-238.</a:t>
            </a:r>
          </a:p>
          <a:p>
            <a:r>
              <a:rPr lang="en-US" altLang="en-US" sz="1800"/>
              <a:t>Larsen, Janet D. Prisoner's dilemma as a model for understanding decisions. Teaching of Psychology. Vol 14(4), Dec 1987, 230-231.</a:t>
            </a:r>
          </a:p>
          <a:p>
            <a:r>
              <a:rPr lang="en-US" altLang="en-US" sz="1800"/>
              <a:t>Goethals, George R.; Demorest, Amy P. The risky shift is a sure bet. Teaching of Psychology. Vol 6(3), Oct 1979, 177-179.</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6239B6-410B-414F-AEE2-914897F840CE}" type="datetime1">
              <a:rPr lang="en-US" altLang="en-US"/>
              <a:pPr/>
              <a:t>8/6/2015</a:t>
            </a:fld>
            <a:endParaRPr lang="en-US" altLang="en-US"/>
          </a:p>
        </p:txBody>
      </p:sp>
      <p:sp>
        <p:nvSpPr>
          <p:cNvPr id="32770" name="Rectangle 2"/>
          <p:cNvSpPr>
            <a:spLocks noGrp="1" noChangeArrowheads="1"/>
          </p:cNvSpPr>
          <p:nvPr>
            <p:ph type="title"/>
          </p:nvPr>
        </p:nvSpPr>
        <p:spPr/>
        <p:txBody>
          <a:bodyPr/>
          <a:lstStyle/>
          <a:p>
            <a:r>
              <a:rPr lang="en-US" altLang="en-US" sz="4400"/>
              <a:t>Objectives:</a:t>
            </a:r>
            <a:endParaRPr lang="en-US" altLang="en-US"/>
          </a:p>
        </p:txBody>
      </p:sp>
      <p:sp>
        <p:nvSpPr>
          <p:cNvPr id="32771" name="Rectangle 3"/>
          <p:cNvSpPr>
            <a:spLocks noGrp="1" noChangeArrowheads="1"/>
          </p:cNvSpPr>
          <p:nvPr>
            <p:ph type="body" idx="1"/>
          </p:nvPr>
        </p:nvSpPr>
        <p:spPr/>
        <p:txBody>
          <a:bodyPr/>
          <a:lstStyle/>
          <a:p>
            <a:endParaRPr lang="en-US" altLang="en-US"/>
          </a:p>
          <a:p>
            <a:r>
              <a:rPr lang="en-US" altLang="en-US"/>
              <a:t>Understand the kinds of decisions made within organizations</a:t>
            </a:r>
          </a:p>
          <a:p>
            <a:r>
              <a:rPr lang="en-US" altLang="en-US"/>
              <a:t>Recognize common judgment biases</a:t>
            </a:r>
          </a:p>
          <a:p>
            <a:r>
              <a:rPr lang="en-US" altLang="en-US"/>
              <a:t>Know how I/O psychologists help people avoid biases</a:t>
            </a:r>
          </a:p>
          <a:p>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7FD2F5-9C60-4AE0-9F24-19EA8D16EAA7}" type="datetime1">
              <a:rPr lang="en-US" altLang="en-US"/>
              <a:pPr/>
              <a:t>8/6/2015</a:t>
            </a:fld>
            <a:endParaRPr lang="en-US" altLang="en-US"/>
          </a:p>
        </p:txBody>
      </p:sp>
      <p:sp>
        <p:nvSpPr>
          <p:cNvPr id="34818" name="Rectangle 2"/>
          <p:cNvSpPr>
            <a:spLocks noGrp="1" noChangeArrowheads="1"/>
          </p:cNvSpPr>
          <p:nvPr>
            <p:ph type="title"/>
          </p:nvPr>
        </p:nvSpPr>
        <p:spPr/>
        <p:txBody>
          <a:bodyPr/>
          <a:lstStyle/>
          <a:p>
            <a:r>
              <a:rPr lang="en-US" altLang="en-US" sz="4400"/>
              <a:t>What kinds of decisions do people make in the workplace?</a:t>
            </a:r>
            <a:endParaRPr lang="en-US" altLang="en-US">
              <a:solidFill>
                <a:schemeClr val="tx1"/>
              </a:solidFill>
            </a:endParaRPr>
          </a:p>
        </p:txBody>
      </p:sp>
      <p:sp>
        <p:nvSpPr>
          <p:cNvPr id="34819" name="Rectangle 3"/>
          <p:cNvSpPr>
            <a:spLocks noGrp="1" noChangeArrowheads="1"/>
          </p:cNvSpPr>
          <p:nvPr>
            <p:ph type="body" idx="1"/>
          </p:nvPr>
        </p:nvSpPr>
        <p:spPr/>
        <p:txBody>
          <a:bodyPr/>
          <a:lstStyle/>
          <a:p>
            <a:r>
              <a:rPr lang="en-US" altLang="en-US"/>
              <a:t>Handling complex problems individually</a:t>
            </a:r>
          </a:p>
          <a:p>
            <a:pPr lvl="1">
              <a:buSzPct val="70000"/>
            </a:pPr>
            <a:r>
              <a:rPr lang="en-US" altLang="en-US"/>
              <a:t> </a:t>
            </a:r>
            <a:r>
              <a:rPr lang="en-US" altLang="en-US" sz="2400"/>
              <a:t>Pilot flight diversion decisions</a:t>
            </a:r>
            <a:endParaRPr lang="en-US" altLang="en-US"/>
          </a:p>
          <a:p>
            <a:r>
              <a:rPr lang="en-US" altLang="en-US"/>
              <a:t>Handling complex problems as a team</a:t>
            </a:r>
          </a:p>
          <a:p>
            <a:pPr lvl="1"/>
            <a:r>
              <a:rPr lang="en-US" altLang="en-US" sz="2400"/>
              <a:t>Surgical Team</a:t>
            </a:r>
            <a:endParaRPr lang="en-US" altLang="en-US"/>
          </a:p>
          <a:p>
            <a:r>
              <a:rPr lang="en-US" altLang="en-US"/>
              <a:t>Focusing effort</a:t>
            </a:r>
          </a:p>
          <a:p>
            <a:pPr lvl="1"/>
            <a:r>
              <a:rPr lang="en-US" altLang="en-US"/>
              <a:t> </a:t>
            </a:r>
            <a:r>
              <a:rPr lang="en-US" altLang="en-US" sz="2400"/>
              <a:t>9-1-1 Emergency Dispatcher</a:t>
            </a:r>
            <a:r>
              <a:rPr lang="en-US" altLang="en-US"/>
              <a:t> </a:t>
            </a:r>
          </a:p>
          <a:p>
            <a:r>
              <a:rPr lang="en-US" altLang="en-US"/>
              <a:t>Judging people</a:t>
            </a:r>
          </a:p>
          <a:p>
            <a:pPr lvl="1"/>
            <a:r>
              <a:rPr lang="en-US" altLang="en-US" sz="2400"/>
              <a:t>Rating employee performance on the job </a:t>
            </a:r>
          </a:p>
          <a:p>
            <a:pPr lvl="1"/>
            <a:r>
              <a:rPr lang="en-US" altLang="en-US" sz="2400"/>
              <a:t>Using interviews to choose job applicants</a:t>
            </a:r>
            <a:endParaRPr lang="en-US" altLang="en-US"/>
          </a:p>
          <a:p>
            <a:pPr lvl="1"/>
            <a:endParaRPr lang="en-US" altLang="en-US"/>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8B6022-6259-429C-8315-F1FE71FCBE44}" type="datetime1">
              <a:rPr lang="en-US" altLang="en-US"/>
              <a:pPr/>
              <a:t>8/6/2015</a:t>
            </a:fld>
            <a:endParaRPr lang="en-US" altLang="en-US"/>
          </a:p>
        </p:txBody>
      </p:sp>
      <p:sp>
        <p:nvSpPr>
          <p:cNvPr id="36866" name="Rectangle 2"/>
          <p:cNvSpPr>
            <a:spLocks noGrp="1" noChangeArrowheads="1"/>
          </p:cNvSpPr>
          <p:nvPr>
            <p:ph type="title"/>
          </p:nvPr>
        </p:nvSpPr>
        <p:spPr/>
        <p:txBody>
          <a:bodyPr/>
          <a:lstStyle/>
          <a:p>
            <a:r>
              <a:rPr lang="en-US" altLang="en-US" sz="4400"/>
              <a:t>Biases in Decision Making</a:t>
            </a:r>
            <a:endParaRPr lang="en-US" altLang="en-US">
              <a:solidFill>
                <a:schemeClr val="tx1"/>
              </a:solidFill>
            </a:endParaRPr>
          </a:p>
        </p:txBody>
      </p:sp>
      <p:sp>
        <p:nvSpPr>
          <p:cNvPr id="36867" name="Rectangle 3"/>
          <p:cNvSpPr>
            <a:spLocks noGrp="1" noChangeArrowheads="1"/>
          </p:cNvSpPr>
          <p:nvPr>
            <p:ph type="body" idx="1"/>
          </p:nvPr>
        </p:nvSpPr>
        <p:spPr/>
        <p:txBody>
          <a:bodyPr/>
          <a:lstStyle/>
          <a:p>
            <a:r>
              <a:rPr lang="en-US" altLang="en-US"/>
              <a:t>Halo errors</a:t>
            </a:r>
          </a:p>
          <a:p>
            <a:endParaRPr lang="en-US" altLang="en-US"/>
          </a:p>
          <a:p>
            <a:r>
              <a:rPr lang="en-US" altLang="en-US"/>
              <a:t>Negative information</a:t>
            </a:r>
          </a:p>
          <a:p>
            <a:endParaRPr lang="en-US" altLang="en-US"/>
          </a:p>
          <a:p>
            <a:r>
              <a:rPr lang="en-US" altLang="en-US"/>
              <a:t>Stereotypes</a:t>
            </a:r>
          </a:p>
          <a:p>
            <a:endParaRPr lang="en-US" altLang="en-US"/>
          </a:p>
          <a:p>
            <a:r>
              <a:rPr lang="en-US" altLang="en-US"/>
              <a:t>Heuristics-mental shortcuts	</a:t>
            </a:r>
          </a:p>
          <a:p>
            <a:pPr lvl="1"/>
            <a:r>
              <a:rPr lang="en-US" altLang="en-US"/>
              <a:t>  confirmation bias</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3F57474-332C-4785-A7A2-62F6C34ABA3B}" type="datetime1">
              <a:rPr lang="en-US" altLang="en-US"/>
              <a:pPr/>
              <a:t>8/6/2015</a:t>
            </a:fld>
            <a:endParaRPr lang="en-US" altLang="en-US"/>
          </a:p>
        </p:txBody>
      </p:sp>
      <p:sp>
        <p:nvSpPr>
          <p:cNvPr id="38914" name="Rectangle 1026"/>
          <p:cNvSpPr>
            <a:spLocks noGrp="1" noChangeArrowheads="1"/>
          </p:cNvSpPr>
          <p:nvPr>
            <p:ph type="title"/>
          </p:nvPr>
        </p:nvSpPr>
        <p:spPr/>
        <p:txBody>
          <a:bodyPr/>
          <a:lstStyle/>
          <a:p>
            <a:r>
              <a:rPr lang="en-US" altLang="en-US" sz="4000"/>
              <a:t/>
            </a:r>
            <a:br>
              <a:rPr lang="en-US" altLang="en-US" sz="4000"/>
            </a:br>
            <a:r>
              <a:rPr lang="en-US" altLang="en-US" sz="4400"/>
              <a:t>How do I/O psychologists help people avoid bias during interviews?</a:t>
            </a:r>
            <a:r>
              <a:rPr lang="en-US" altLang="en-US" sz="4000"/>
              <a:t/>
            </a:r>
            <a:br>
              <a:rPr lang="en-US" altLang="en-US" sz="4000"/>
            </a:br>
            <a:endParaRPr lang="en-US" altLang="en-US"/>
          </a:p>
        </p:txBody>
      </p:sp>
      <p:sp>
        <p:nvSpPr>
          <p:cNvPr id="38915" name="Rectangle 1027"/>
          <p:cNvSpPr>
            <a:spLocks noGrp="1" noChangeArrowheads="1"/>
          </p:cNvSpPr>
          <p:nvPr>
            <p:ph type="body" idx="1"/>
          </p:nvPr>
        </p:nvSpPr>
        <p:spPr/>
        <p:txBody>
          <a:bodyPr/>
          <a:lstStyle/>
          <a:p>
            <a:r>
              <a:rPr lang="en-US" altLang="en-US"/>
              <a:t>Develop clear criteria through: </a:t>
            </a:r>
          </a:p>
          <a:p>
            <a:pPr lvl="1"/>
            <a:r>
              <a:rPr lang="en-US" altLang="en-US"/>
              <a:t>job analysis </a:t>
            </a:r>
          </a:p>
          <a:p>
            <a:pPr lvl="1"/>
            <a:r>
              <a:rPr lang="en-US" altLang="en-US"/>
              <a:t>relevant structured and situational interview questions</a:t>
            </a:r>
          </a:p>
          <a:p>
            <a:pPr lvl="1"/>
            <a:endParaRPr lang="en-US" altLang="en-US"/>
          </a:p>
          <a:p>
            <a:r>
              <a:rPr lang="en-US" altLang="en-US"/>
              <a:t>Rater training</a:t>
            </a:r>
          </a:p>
          <a:p>
            <a:pPr lvl="1"/>
            <a:r>
              <a:rPr lang="en-US" altLang="en-US"/>
              <a:t>practice</a:t>
            </a:r>
          </a:p>
          <a:p>
            <a:pPr lvl="1"/>
            <a:r>
              <a:rPr lang="en-US" altLang="en-US"/>
              <a:t>feedback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79FA8E45-E39D-431A-A630-796389715044}" type="datetime1">
              <a:rPr lang="en-US" altLang="en-US"/>
              <a:pPr/>
              <a:t>8/6/2015</a:t>
            </a:fld>
            <a:endParaRPr lang="en-US" altLang="en-US"/>
          </a:p>
        </p:txBody>
      </p:sp>
      <p:sp>
        <p:nvSpPr>
          <p:cNvPr id="39938" name="Rectangle 2"/>
          <p:cNvSpPr>
            <a:spLocks noGrp="1" noChangeArrowheads="1"/>
          </p:cNvSpPr>
          <p:nvPr>
            <p:ph type="title"/>
          </p:nvPr>
        </p:nvSpPr>
        <p:spPr/>
        <p:txBody>
          <a:bodyPr/>
          <a:lstStyle/>
          <a:p>
            <a:r>
              <a:rPr lang="en-US" altLang="en-US" sz="4400"/>
              <a:t>Example interview question</a:t>
            </a:r>
            <a:endParaRPr lang="en-US" altLang="en-US"/>
          </a:p>
        </p:txBody>
      </p:sp>
      <p:sp>
        <p:nvSpPr>
          <p:cNvPr id="39940" name="Text Box 4"/>
          <p:cNvSpPr txBox="1">
            <a:spLocks noChangeArrowheads="1"/>
          </p:cNvSpPr>
          <p:nvPr/>
        </p:nvSpPr>
        <p:spPr bwMode="auto">
          <a:xfrm>
            <a:off x="1828800" y="1981200"/>
            <a:ext cx="6553200"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t>Situational question for restaurant crew:</a:t>
            </a:r>
          </a:p>
          <a:p>
            <a:endParaRPr lang="en-US" altLang="en-US"/>
          </a:p>
          <a:p>
            <a:r>
              <a:rPr lang="en-US" altLang="en-US"/>
              <a:t>Suppose you saw a sandwich order in the window with wilted lettuce, in the middle of a huge rush.  What would you do?</a:t>
            </a:r>
          </a:p>
          <a:p>
            <a:endParaRPr lang="en-US" altLang="en-US"/>
          </a:p>
          <a:p>
            <a:pPr lvl="2"/>
            <a:r>
              <a:rPr lang="en-US" altLang="en-US"/>
              <a:t>Potential answers and their rating:</a:t>
            </a:r>
          </a:p>
          <a:p>
            <a:pPr lvl="2"/>
            <a:r>
              <a:rPr lang="en-US" altLang="en-US"/>
              <a:t>(+) would discard the wilted sandwich</a:t>
            </a:r>
          </a:p>
          <a:p>
            <a:pPr lvl="2"/>
            <a:r>
              <a:rPr lang="en-US" altLang="en-US"/>
              <a:t>(0) would send sandwich to kitchen to have the lettuce replaced</a:t>
            </a:r>
          </a:p>
          <a:p>
            <a:pPr lvl="2"/>
            <a:r>
              <a:rPr lang="en-US" altLang="en-US"/>
              <a:t>(-) would serve the sandwich as is</a:t>
            </a:r>
          </a:p>
          <a:p>
            <a:pPr>
              <a:spcBef>
                <a:spcPct val="50000"/>
              </a:spcBef>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DC372F-D2CC-46EE-B7DA-84ED64F8443B}" type="datetime1">
              <a:rPr lang="en-US" altLang="en-US"/>
              <a:pPr/>
              <a:t>8/6/2015</a:t>
            </a:fld>
            <a:endParaRPr lang="en-US" altLang="en-US"/>
          </a:p>
        </p:txBody>
      </p:sp>
      <p:sp>
        <p:nvSpPr>
          <p:cNvPr id="43010" name="Rectangle 2"/>
          <p:cNvSpPr>
            <a:spLocks noGrp="1" noChangeArrowheads="1"/>
          </p:cNvSpPr>
          <p:nvPr>
            <p:ph type="title"/>
          </p:nvPr>
        </p:nvSpPr>
        <p:spPr/>
        <p:txBody>
          <a:bodyPr/>
          <a:lstStyle/>
          <a:p>
            <a:r>
              <a:rPr lang="en-US" altLang="en-US" sz="4400"/>
              <a:t>Exercise</a:t>
            </a:r>
            <a:r>
              <a:rPr lang="en-US" altLang="en-US" sz="5400"/>
              <a:t>:</a:t>
            </a:r>
            <a:r>
              <a:rPr lang="en-US" altLang="en-US" sz="4400"/>
              <a:t>  Create structured and situational interview questions</a:t>
            </a:r>
            <a:endParaRPr lang="en-US" altLang="en-US" b="0">
              <a:solidFill>
                <a:schemeClr val="tx1"/>
              </a:solidFill>
            </a:endParaRPr>
          </a:p>
        </p:txBody>
      </p:sp>
      <p:sp>
        <p:nvSpPr>
          <p:cNvPr id="43011" name="Rectangle 3"/>
          <p:cNvSpPr>
            <a:spLocks noGrp="1" noChangeArrowheads="1"/>
          </p:cNvSpPr>
          <p:nvPr>
            <p:ph type="body" idx="1"/>
          </p:nvPr>
        </p:nvSpPr>
        <p:spPr/>
        <p:txBody>
          <a:bodyPr/>
          <a:lstStyle/>
          <a:p>
            <a:r>
              <a:rPr lang="en-US" altLang="en-US"/>
              <a:t>Choose a job that you are fairly knowledgeable about.  </a:t>
            </a:r>
          </a:p>
          <a:p>
            <a:r>
              <a:rPr lang="en-US" altLang="en-US"/>
              <a:t>Describe a common stereotype that someone might use when judging a person for this job.</a:t>
            </a:r>
          </a:p>
          <a:p>
            <a:r>
              <a:rPr lang="en-US" altLang="en-US"/>
              <a:t>Develop one question that you could ask that would eliminate your need to make assumptions based on the stereotype.  Also identify examples of good or poor responses.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5F56AA-3034-494B-AFD8-591556F98A8B}" type="datetime1">
              <a:rPr lang="en-US" altLang="en-US"/>
              <a:pPr/>
              <a:t>8/6/2015</a:t>
            </a:fld>
            <a:endParaRPr lang="en-US" altLang="en-US"/>
          </a:p>
        </p:txBody>
      </p:sp>
      <p:sp>
        <p:nvSpPr>
          <p:cNvPr id="45058" name="Rectangle 2"/>
          <p:cNvSpPr>
            <a:spLocks noGrp="1" noChangeArrowheads="1"/>
          </p:cNvSpPr>
          <p:nvPr>
            <p:ph type="title"/>
          </p:nvPr>
        </p:nvSpPr>
        <p:spPr/>
        <p:txBody>
          <a:bodyPr/>
          <a:lstStyle/>
          <a:p>
            <a:r>
              <a:rPr lang="en-US" altLang="en-US" sz="4400"/>
              <a:t>Exercise:</a:t>
            </a:r>
            <a:r>
              <a:rPr lang="en-US" altLang="en-US" sz="5400"/>
              <a:t>  </a:t>
            </a:r>
            <a:r>
              <a:rPr lang="en-US" altLang="en-US" sz="4400"/>
              <a:t>Create structured and situational interview questions</a:t>
            </a:r>
            <a:endParaRPr lang="en-US" altLang="en-US" b="0">
              <a:solidFill>
                <a:schemeClr val="tx1"/>
              </a:solidFill>
            </a:endParaRPr>
          </a:p>
        </p:txBody>
      </p:sp>
      <p:sp>
        <p:nvSpPr>
          <p:cNvPr id="45059" name="Rectangle 3"/>
          <p:cNvSpPr>
            <a:spLocks noGrp="1" noChangeArrowheads="1"/>
          </p:cNvSpPr>
          <p:nvPr>
            <p:ph type="body" idx="1"/>
          </p:nvPr>
        </p:nvSpPr>
        <p:spPr/>
        <p:txBody>
          <a:bodyPr/>
          <a:lstStyle/>
          <a:p>
            <a:r>
              <a:rPr lang="en-US" altLang="en-US"/>
              <a:t>Now develop a scenario that someone in this position might experience.  Describe it and ask “what would you do in this situation?”  Again, provide examples of good and poor responses.</a:t>
            </a:r>
          </a:p>
          <a:p>
            <a:endParaRPr lang="en-US" altLang="en-US"/>
          </a:p>
          <a:p>
            <a:r>
              <a:rPr lang="en-US" altLang="en-US"/>
              <a:t>Find someone in the room to ‘interview’ and evaluate their answers based on the examples you have generated.</a:t>
            </a:r>
          </a:p>
          <a:p>
            <a:endParaRPr lang="en-US" altLang="en-US" sz="2000"/>
          </a:p>
          <a:p>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CC8839B-5DAC-4517-91A6-FA6A936812BF}" type="datetime1">
              <a:rPr lang="en-US" altLang="en-US"/>
              <a:pPr/>
              <a:t>8/6/2015</a:t>
            </a:fld>
            <a:endParaRPr lang="en-US" altLang="en-US"/>
          </a:p>
        </p:txBody>
      </p:sp>
      <p:sp>
        <p:nvSpPr>
          <p:cNvPr id="47106" name="Rectangle 2"/>
          <p:cNvSpPr>
            <a:spLocks noGrp="1" noChangeArrowheads="1"/>
          </p:cNvSpPr>
          <p:nvPr>
            <p:ph type="title"/>
          </p:nvPr>
        </p:nvSpPr>
        <p:spPr/>
        <p:txBody>
          <a:bodyPr/>
          <a:lstStyle/>
          <a:p>
            <a:r>
              <a:rPr lang="en-US" altLang="en-US"/>
              <a:t/>
            </a:r>
            <a:br>
              <a:rPr lang="en-US" altLang="en-US"/>
            </a:br>
            <a:r>
              <a:rPr lang="en-US" altLang="en-US" sz="4400"/>
              <a:t>Conclusion</a:t>
            </a:r>
            <a:br>
              <a:rPr lang="en-US" altLang="en-US" sz="4400"/>
            </a:br>
            <a:endParaRPr lang="en-US" altLang="en-US"/>
          </a:p>
        </p:txBody>
      </p:sp>
      <p:sp>
        <p:nvSpPr>
          <p:cNvPr id="47107" name="Rectangle 3"/>
          <p:cNvSpPr>
            <a:spLocks noGrp="1" noChangeArrowheads="1"/>
          </p:cNvSpPr>
          <p:nvPr>
            <p:ph type="body" idx="1"/>
          </p:nvPr>
        </p:nvSpPr>
        <p:spPr/>
        <p:txBody>
          <a:bodyPr/>
          <a:lstStyle/>
          <a:p>
            <a:r>
              <a:rPr lang="en-US" altLang="en-US"/>
              <a:t>Decisions permeate the workplace</a:t>
            </a:r>
          </a:p>
          <a:p>
            <a:endParaRPr lang="en-US" altLang="en-US"/>
          </a:p>
          <a:p>
            <a:r>
              <a:rPr lang="en-US" altLang="en-US"/>
              <a:t>Humans often rely on shortcuts and biases, especially when information is incomplete, that can lead to mistakes or errors</a:t>
            </a:r>
          </a:p>
          <a:p>
            <a:endParaRPr lang="en-US" altLang="en-US"/>
          </a:p>
          <a:p>
            <a:r>
              <a:rPr lang="en-US" altLang="en-US"/>
              <a:t>I/O Psychologists have devised a variety of techniques to help humans accurately collect and utilize information</a:t>
            </a:r>
          </a:p>
          <a:p>
            <a:endParaRPr lang="en-US" altLang="en-US"/>
          </a:p>
        </p:txBody>
      </p:sp>
    </p:spTree>
  </p:cSld>
  <p:clrMapOvr>
    <a:masterClrMapping/>
  </p:clrMapOvr>
</p:sld>
</file>

<file path=ppt/theme/theme1.xml><?xml version="1.0" encoding="utf-8"?>
<a:theme xmlns:a="http://schemas.openxmlformats.org/drawingml/2006/main" name="SIOP Instruction Module Template.po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SIOP Instruction Module Template.po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IOP Instruction Module Template.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OP Instruction Module Template.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SIOP Instruction Module Template.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OP Instruction Module Template.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OP Instruction Module Template.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OP Instruction Module Template.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SIOP Instruction Module Template.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Office\Templates\SIOP Instruction Module Template.pot</Template>
  <TotalTime>746</TotalTime>
  <Pages>10</Pages>
  <Words>1241</Words>
  <Application>Microsoft Office PowerPoint</Application>
  <PresentationFormat>On-screen Show (4:3)</PresentationFormat>
  <Paragraphs>90</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Times New Roman</vt:lpstr>
      <vt:lpstr>Arial Narrow</vt:lpstr>
      <vt:lpstr>Arial</vt:lpstr>
      <vt:lpstr>Monotype Sorts</vt:lpstr>
      <vt:lpstr>SIOP Instruction Module Template.pot</vt:lpstr>
      <vt:lpstr>Microsoft Word Document</vt:lpstr>
      <vt:lpstr>Industrial-Organizational Psychology  Learning Module    Judgment and  Decision Making </vt:lpstr>
      <vt:lpstr>Objectives:</vt:lpstr>
      <vt:lpstr>What kinds of decisions do people make in the workplace?</vt:lpstr>
      <vt:lpstr>Biases in Decision Making</vt:lpstr>
      <vt:lpstr> How do I/O psychologists help people avoid bias during interviews? </vt:lpstr>
      <vt:lpstr>Example interview question</vt:lpstr>
      <vt:lpstr>Exercise:  Create structured and situational interview questions</vt:lpstr>
      <vt:lpstr>Exercise:  Create structured and situational interview questions</vt:lpstr>
      <vt:lpstr> Conclusion </vt:lpstr>
      <vt:lpstr>Resources</vt:lpstr>
    </vt:vector>
  </TitlesOfParts>
  <Company>University of St. Thomas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Industrial-Organizational Psychology  Learning Module    Judgment and  Decision Making</dc:title>
  <dc:subject>Diversity in the Workplace</dc:subject>
  <dc:creator>Elise L. Amel</dc:creator>
  <cp:keywords/>
  <dc:description/>
  <cp:lastModifiedBy>Jayne Tegge</cp:lastModifiedBy>
  <cp:revision>9</cp:revision>
  <cp:lastPrinted>1998-04-19T15:37:06Z</cp:lastPrinted>
  <dcterms:created xsi:type="dcterms:W3CDTF">2000-04-11T04:46:28Z</dcterms:created>
  <dcterms:modified xsi:type="dcterms:W3CDTF">2015-08-06T20:57:24Z</dcterms:modified>
</cp:coreProperties>
</file>