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73" r:id="rId5"/>
    <p:sldId id="259" r:id="rId6"/>
    <p:sldId id="262" r:id="rId7"/>
    <p:sldId id="263" r:id="rId8"/>
    <p:sldId id="264" r:id="rId9"/>
    <p:sldId id="267" r:id="rId10"/>
    <p:sldId id="265" r:id="rId11"/>
    <p:sldId id="266" r:id="rId12"/>
    <p:sldId id="268" r:id="rId13"/>
    <p:sldId id="270" r:id="rId14"/>
  </p:sldIdLst>
  <p:sldSz cx="9144000" cy="6858000" type="screen4x3"/>
  <p:notesSz cx="6858000" cy="9107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9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34" autoAdjust="0"/>
    <p:restoredTop sz="53883" autoAdjust="0"/>
  </p:normalViewPr>
  <p:slideViewPr>
    <p:cSldViewPr>
      <p:cViewPr varScale="1">
        <p:scale>
          <a:sx n="44" d="100"/>
          <a:sy n="44" d="100"/>
        </p:scale>
        <p:origin x="161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>
        <p:scale>
          <a:sx n="66" d="100"/>
          <a:sy n="66" d="100"/>
        </p:scale>
        <p:origin x="-302" y="1382"/>
      </p:cViewPr>
      <p:guideLst>
        <p:guide orient="horz" pos="2149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05" tIns="0" rIns="19005" bIns="0" numCol="1" anchor="t" anchorCtr="0" compatLnSpc="1">
            <a:prstTxWarp prst="textNoShape">
              <a:avLst/>
            </a:prstTxWarp>
          </a:bodyPr>
          <a:lstStyle>
            <a:lvl1pPr defTabSz="912813">
              <a:defRPr sz="1000" i="1"/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05" tIns="0" rIns="19005" bIns="0" numCol="1" anchor="t" anchorCtr="0" compatLnSpc="1">
            <a:prstTxWarp prst="textNoShape">
              <a:avLst/>
            </a:prstTxWarp>
          </a:bodyPr>
          <a:lstStyle>
            <a:lvl1pPr algn="r" defTabSz="912813">
              <a:defRPr sz="1000" i="1"/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187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05" tIns="0" rIns="19005" bIns="0" numCol="1" anchor="b" anchorCtr="0" compatLnSpc="1">
            <a:prstTxWarp prst="textNoShape">
              <a:avLst/>
            </a:prstTxWarp>
          </a:bodyPr>
          <a:lstStyle>
            <a:lvl1pPr defTabSz="912813">
              <a:defRPr sz="1000" i="1"/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5187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05" tIns="0" rIns="19005" bIns="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000" i="1"/>
            </a:lvl1pPr>
          </a:lstStyle>
          <a:p>
            <a:fld id="{A4109080-CBA8-434D-B9C4-D3512BDD6F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272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05" tIns="0" rIns="19005" bIns="0" numCol="1" anchor="t" anchorCtr="0" compatLnSpc="1">
            <a:prstTxWarp prst="textNoShape">
              <a:avLst/>
            </a:prstTxWarp>
          </a:bodyPr>
          <a:lstStyle>
            <a:lvl1pPr defTabSz="912813">
              <a:defRPr sz="1000" i="1"/>
            </a:lvl1pPr>
          </a:lstStyle>
          <a:p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05" tIns="0" rIns="19005" bIns="0" numCol="1" anchor="t" anchorCtr="0" compatLnSpc="1">
            <a:prstTxWarp prst="textNoShape">
              <a:avLst/>
            </a:prstTxWarp>
          </a:bodyPr>
          <a:lstStyle>
            <a:lvl1pPr algn="r" defTabSz="912813">
              <a:defRPr sz="1000" i="1"/>
            </a:lvl1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187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05" tIns="0" rIns="19005" bIns="0" numCol="1" anchor="b" anchorCtr="0" compatLnSpc="1">
            <a:prstTxWarp prst="textNoShape">
              <a:avLst/>
            </a:prstTxWarp>
          </a:bodyPr>
          <a:lstStyle>
            <a:lvl1pPr defTabSz="912813">
              <a:defRPr sz="1000" i="1"/>
            </a:lvl1pPr>
          </a:lstStyle>
          <a:p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51875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05" tIns="0" rIns="19005" bIns="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000" i="1"/>
            </a:lvl1pPr>
          </a:lstStyle>
          <a:p>
            <a:fld id="{4EC9E25C-CE82-4608-9EEA-9EF7146091C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60463" y="688975"/>
            <a:ext cx="4538662" cy="34036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25938"/>
            <a:ext cx="5029200" cy="409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56" tIns="45928" rIns="91856" bIns="459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1453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00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1772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745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793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209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 lIns="91222" tIns="45611" rIns="91222" bIns="45611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040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131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107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556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107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968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31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7E243-4BF6-49B2-864A-CBE327B4AD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49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89013-B67F-4027-ACDF-50E4C900D2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56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67550" y="609600"/>
            <a:ext cx="18478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609600"/>
            <a:ext cx="53911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006E9-CBFB-4A71-93A8-96BC3F3EA2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48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05782-380A-48F4-9DB7-3CDE861E8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872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AF6F8-EA17-421B-814B-170DEE4D18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16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812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5900" y="1981200"/>
            <a:ext cx="3619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F3694-388C-40BA-A5F1-9C5CA173F7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97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37A4-D5BD-41A2-91C2-0B8452E38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723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F975E-0111-427C-AD46-0F805F1A8D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664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CEBF0-E03B-4E56-A699-08BEFE614C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68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474202-1404-4A6E-8C1F-3F7924F59F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19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5DFC8-F2E0-46CC-81F2-9BED99A25E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15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E22F6B-8F3E-4E63-A824-3AF6C8C7B4F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9" name="Arc 5"/>
          <p:cNvSpPr>
            <a:spLocks/>
          </p:cNvSpPr>
          <p:nvPr/>
        </p:nvSpPr>
        <p:spPr bwMode="auto">
          <a:xfrm>
            <a:off x="0" y="844550"/>
            <a:ext cx="1447800" cy="60182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609600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81200"/>
            <a:ext cx="7391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69000"/>
        </a:lnSpc>
        <a:spcBef>
          <a:spcPct val="0"/>
        </a:spcBef>
        <a:spcAft>
          <a:spcPct val="0"/>
        </a:spcAft>
        <a:defRPr sz="4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69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2pPr>
      <a:lvl3pPr algn="l" rtl="0" eaLnBrk="0" fontAlgn="base" hangingPunct="0">
        <a:lnSpc>
          <a:spcPct val="69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3pPr>
      <a:lvl4pPr algn="l" rtl="0" eaLnBrk="0" fontAlgn="base" hangingPunct="0">
        <a:lnSpc>
          <a:spcPct val="69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4pPr>
      <a:lvl5pPr algn="l" rtl="0" eaLnBrk="0" fontAlgn="base" hangingPunct="0">
        <a:lnSpc>
          <a:spcPct val="69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5pPr>
      <a:lvl6pPr marL="457200" algn="l" rtl="0" eaLnBrk="0" fontAlgn="base" hangingPunct="0">
        <a:lnSpc>
          <a:spcPct val="69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6pPr>
      <a:lvl7pPr marL="914400" algn="l" rtl="0" eaLnBrk="0" fontAlgn="base" hangingPunct="0">
        <a:lnSpc>
          <a:spcPct val="69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7pPr>
      <a:lvl8pPr marL="1371600" algn="l" rtl="0" eaLnBrk="0" fontAlgn="base" hangingPunct="0">
        <a:lnSpc>
          <a:spcPct val="69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8pPr>
      <a:lvl9pPr marL="1828800" algn="l" rtl="0" eaLnBrk="0" fontAlgn="base" hangingPunct="0">
        <a:lnSpc>
          <a:spcPct val="69000"/>
        </a:lnSpc>
        <a:spcBef>
          <a:spcPct val="0"/>
        </a:spcBef>
        <a:spcAft>
          <a:spcPct val="0"/>
        </a:spcAft>
        <a:defRPr sz="4800" b="1">
          <a:solidFill>
            <a:schemeClr val="tx2"/>
          </a:solidFill>
          <a:latin typeface="Arial Narrow" panose="020B0606020202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4000"/>
        <a:buFont typeface="Monotype Sorts" pitchFamily="2" charset="2"/>
        <a:buChar char="F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7620000" cy="4648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altLang="en-US" sz="3200"/>
              <a:t>Industrial-Organizational Psychology</a:t>
            </a:r>
            <a:br>
              <a:rPr lang="en-US" altLang="en-US" sz="3200"/>
            </a:br>
            <a:r>
              <a:rPr lang="en-US" altLang="en-US" sz="3200"/>
              <a:t> Learning Module</a:t>
            </a:r>
            <a:br>
              <a:rPr lang="en-US" altLang="en-US" sz="3200"/>
            </a:br>
            <a:r>
              <a:rPr lang="en-US" altLang="en-US" sz="3200"/>
              <a:t/>
            </a:r>
            <a:br>
              <a:rPr lang="en-US" altLang="en-US" sz="3200"/>
            </a:br>
            <a:r>
              <a:rPr lang="en-US" altLang="en-US" sz="3200"/>
              <a:t/>
            </a:r>
            <a:br>
              <a:rPr lang="en-US" altLang="en-US" sz="3200"/>
            </a:br>
            <a:r>
              <a:rPr lang="en-US" altLang="en-US" sz="3200"/>
              <a:t/>
            </a:r>
            <a:br>
              <a:rPr lang="en-US" altLang="en-US" sz="3200"/>
            </a:br>
            <a:r>
              <a:rPr lang="en-US" altLang="en-US" sz="6600"/>
              <a:t>Organizational Justice Perceptions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588" y="1708150"/>
            <a:ext cx="9145587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Interactional Justice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Interpersonal component – </a:t>
            </a:r>
            <a:r>
              <a:rPr lang="en-US" altLang="en-US"/>
              <a:t>treating people with dignity and respect; refraining from improper remarks or comments</a:t>
            </a:r>
          </a:p>
          <a:p>
            <a:r>
              <a:rPr lang="en-US" altLang="en-US" b="1"/>
              <a:t>Informational component – </a:t>
            </a:r>
            <a:r>
              <a:rPr lang="en-US" altLang="en-US"/>
              <a:t>providing adequate explanations for decisions</a:t>
            </a:r>
            <a:endParaRPr lang="en-US" altLang="en-US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Research Example  (Greenberg, 1990)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7391400" cy="4876800"/>
          </a:xfrm>
        </p:spPr>
        <p:txBody>
          <a:bodyPr/>
          <a:lstStyle/>
          <a:p>
            <a:r>
              <a:rPr lang="en-US" altLang="en-US"/>
              <a:t>Two plants in the same company announced 15% pay cuts for their workers</a:t>
            </a:r>
          </a:p>
          <a:p>
            <a:r>
              <a:rPr lang="en-US" altLang="en-US"/>
              <a:t>One plant given extensive explanations &amp; remorse was shown in the announcement</a:t>
            </a:r>
          </a:p>
          <a:p>
            <a:r>
              <a:rPr lang="en-US" altLang="en-US"/>
              <a:t>Second plant given a short explanation, but without remorse or apology</a:t>
            </a:r>
          </a:p>
          <a:p>
            <a:r>
              <a:rPr lang="en-US" altLang="en-US"/>
              <a:t>Measured ‘missing’ inventory </a:t>
            </a:r>
            <a:r>
              <a:rPr lang="en-US" altLang="en-US">
                <a:sym typeface="Wingdings" panose="05000000000000000000" pitchFamily="2" charset="2"/>
              </a:rPr>
              <a:t></a:t>
            </a:r>
            <a:r>
              <a:rPr lang="en-US" altLang="en-US"/>
              <a:t> theft</a:t>
            </a:r>
          </a:p>
          <a:p>
            <a:r>
              <a:rPr lang="en-US" altLang="en-US"/>
              <a:t>Theft increased in both plants, but more so in the second plant (inadequate explanation)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Improving Fairness Perceptions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7391400" cy="4572000"/>
          </a:xfrm>
        </p:spPr>
        <p:txBody>
          <a:bodyPr/>
          <a:lstStyle/>
          <a:p>
            <a:r>
              <a:rPr lang="en-US" altLang="en-US"/>
              <a:t>Change how fair the situation actually is</a:t>
            </a:r>
          </a:p>
          <a:p>
            <a:pPr lvl="1"/>
            <a:r>
              <a:rPr lang="en-US" altLang="en-US"/>
              <a:t>Improve distributive justice</a:t>
            </a:r>
          </a:p>
          <a:p>
            <a:pPr lvl="1"/>
            <a:r>
              <a:rPr lang="en-US" altLang="en-US"/>
              <a:t>Improve procedural justice</a:t>
            </a:r>
          </a:p>
          <a:p>
            <a:pPr lvl="1"/>
            <a:r>
              <a:rPr lang="en-US" altLang="en-US"/>
              <a:t>Treat employees with sincerity and respect</a:t>
            </a:r>
          </a:p>
          <a:p>
            <a:r>
              <a:rPr lang="en-US" altLang="en-US"/>
              <a:t>Change how fair the situation is perceived</a:t>
            </a:r>
          </a:p>
          <a:p>
            <a:pPr lvl="1"/>
            <a:r>
              <a:rPr lang="en-US" altLang="en-US"/>
              <a:t>How do you explain decisions and procedures to employees so they understand?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Employee perceptions of justice can impact important organizational outcomes, as well as employee feelings and attitudes</a:t>
            </a:r>
          </a:p>
          <a:p>
            <a:r>
              <a:rPr lang="en-US" altLang="en-US"/>
              <a:t>Types of justice include Distributive, Procedural, and Interactional	</a:t>
            </a:r>
          </a:p>
          <a:p>
            <a:r>
              <a:rPr lang="en-US" altLang="en-US"/>
              <a:t>Justice perceptions can be altered by actually changing the justice of a situation, or by providing adequate explanations for organizational events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Think of a time you’ve been unfairly treated at work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Were you ever treated rudely or disrespectfully?</a:t>
            </a:r>
          </a:p>
          <a:p>
            <a:r>
              <a:rPr lang="en-US" altLang="en-US"/>
              <a:t>Were you up for a promotion / raise / job, and didn’t get it when you thought you should have?</a:t>
            </a:r>
          </a:p>
          <a:p>
            <a:r>
              <a:rPr lang="en-US" altLang="en-US"/>
              <a:t>Why was it unfair? How did you know?</a:t>
            </a:r>
          </a:p>
          <a:p>
            <a:r>
              <a:rPr lang="en-US" altLang="en-US"/>
              <a:t>How did you react?  Did you take action? Why or why not?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Lesson Objectives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7391400" cy="4876800"/>
          </a:xfrm>
        </p:spPr>
        <p:txBody>
          <a:bodyPr/>
          <a:lstStyle/>
          <a:p>
            <a:r>
              <a:rPr lang="en-US" altLang="en-US"/>
              <a:t>At the end of this lesson, you should be able to:</a:t>
            </a:r>
          </a:p>
          <a:p>
            <a:pPr lvl="1"/>
            <a:r>
              <a:rPr lang="en-US" altLang="en-US"/>
              <a:t>State why managing perceptions of justice is important to organizations</a:t>
            </a:r>
          </a:p>
          <a:p>
            <a:pPr lvl="1"/>
            <a:r>
              <a:rPr lang="en-US" altLang="en-US"/>
              <a:t>Distinguish between three different elements of justice perceptions</a:t>
            </a:r>
          </a:p>
          <a:p>
            <a:pPr lvl="1"/>
            <a:r>
              <a:rPr lang="en-US" altLang="en-US"/>
              <a:t>List factors that influence perceptions of justice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Justice Perceptions are important</a:t>
            </a:r>
          </a:p>
        </p:txBody>
      </p:sp>
      <p:sp>
        <p:nvSpPr>
          <p:cNvPr id="655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7391400" cy="4876800"/>
          </a:xfrm>
        </p:spPr>
        <p:txBody>
          <a:bodyPr/>
          <a:lstStyle/>
          <a:p>
            <a:r>
              <a:rPr lang="en-US" altLang="en-US"/>
              <a:t>Justice Perceptions: employee judgments about whether their work situation is fair</a:t>
            </a:r>
          </a:p>
          <a:p>
            <a:r>
              <a:rPr lang="en-US" altLang="en-US"/>
              <a:t>Justice Perceptions in organizations have been found to be related to:</a:t>
            </a:r>
          </a:p>
          <a:p>
            <a:pPr lvl="1"/>
            <a:r>
              <a:rPr lang="en-US" altLang="en-US"/>
              <a:t>Job Satisfaction</a:t>
            </a:r>
          </a:p>
          <a:p>
            <a:pPr lvl="1"/>
            <a:r>
              <a:rPr lang="en-US" altLang="en-US"/>
              <a:t>Organizational Commitment</a:t>
            </a:r>
          </a:p>
          <a:p>
            <a:pPr lvl="1"/>
            <a:r>
              <a:rPr lang="en-US" altLang="en-US"/>
              <a:t>Job Performance</a:t>
            </a:r>
          </a:p>
          <a:p>
            <a:pPr lvl="1"/>
            <a:r>
              <a:rPr lang="en-US" altLang="en-US"/>
              <a:t>Withdrawal Behaviors</a:t>
            </a:r>
          </a:p>
          <a:p>
            <a:pPr lvl="1"/>
            <a:r>
              <a:rPr lang="en-US" altLang="en-US"/>
              <a:t>Counterproductive behaviors</a:t>
            </a:r>
          </a:p>
          <a:p>
            <a:pPr lvl="1"/>
            <a:r>
              <a:rPr lang="en-US" altLang="en-US"/>
              <a:t>Self-perceptions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Justice Perceptions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/>
              <a:t>Distributive Justice</a:t>
            </a:r>
            <a:r>
              <a:rPr lang="en-US" altLang="en-US"/>
              <a:t>: perceptions of the fairness of a particular </a:t>
            </a:r>
            <a:r>
              <a:rPr lang="en-US" altLang="en-US" b="1" i="1"/>
              <a:t>outcome</a:t>
            </a:r>
          </a:p>
          <a:p>
            <a:pPr>
              <a:lnSpc>
                <a:spcPct val="90000"/>
              </a:lnSpc>
            </a:pPr>
            <a:r>
              <a:rPr lang="en-US" altLang="en-US" b="1"/>
              <a:t>Procedural Justice</a:t>
            </a:r>
            <a:r>
              <a:rPr lang="en-US" altLang="en-US"/>
              <a:t>: perceptions of whether the </a:t>
            </a:r>
            <a:r>
              <a:rPr lang="en-US" altLang="en-US" b="1" i="1"/>
              <a:t>process</a:t>
            </a:r>
            <a:r>
              <a:rPr lang="en-US" altLang="en-US"/>
              <a:t> used to make the decision was fair</a:t>
            </a:r>
          </a:p>
          <a:p>
            <a:pPr>
              <a:lnSpc>
                <a:spcPct val="90000"/>
              </a:lnSpc>
            </a:pPr>
            <a:r>
              <a:rPr lang="en-US" altLang="en-US" b="1"/>
              <a:t>Interactional Justice</a:t>
            </a:r>
            <a:r>
              <a:rPr lang="en-US" altLang="en-US"/>
              <a:t>: perceptions of whether organizational agents implement procedures fairly, by treating people respectfully and explaining decisions adequately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Distributive Justice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Rules for allocating resources</a:t>
            </a:r>
          </a:p>
          <a:p>
            <a:pPr lvl="1"/>
            <a:r>
              <a:rPr lang="en-US" altLang="en-US" b="1"/>
              <a:t>Equity</a:t>
            </a:r>
            <a:r>
              <a:rPr lang="en-US" altLang="en-US"/>
              <a:t> – resources are distributed to employees with respect to their </a:t>
            </a:r>
            <a:r>
              <a:rPr lang="en-US" altLang="en-US" b="1" i="1"/>
              <a:t>abilities</a:t>
            </a:r>
            <a:r>
              <a:rPr lang="en-US" altLang="en-US"/>
              <a:t> or </a:t>
            </a:r>
            <a:r>
              <a:rPr lang="en-US" altLang="en-US" b="1" i="1"/>
              <a:t>contributions</a:t>
            </a:r>
            <a:endParaRPr lang="en-US" altLang="en-US"/>
          </a:p>
          <a:p>
            <a:pPr lvl="1"/>
            <a:r>
              <a:rPr lang="en-US" altLang="en-US" b="1"/>
              <a:t>Equality</a:t>
            </a:r>
            <a:r>
              <a:rPr lang="en-US" altLang="en-US"/>
              <a:t> – resources are distributed so each person gets the </a:t>
            </a:r>
            <a:r>
              <a:rPr lang="en-US" altLang="en-US" b="1" i="1"/>
              <a:t>same outcome</a:t>
            </a:r>
            <a:r>
              <a:rPr lang="en-US" altLang="en-US"/>
              <a:t>, regardless of their contributions</a:t>
            </a:r>
          </a:p>
          <a:p>
            <a:pPr lvl="1"/>
            <a:r>
              <a:rPr lang="en-US" altLang="en-US" b="1"/>
              <a:t>Need</a:t>
            </a:r>
            <a:r>
              <a:rPr lang="en-US" altLang="en-US"/>
              <a:t> – resources are distributed to the person who needs them more</a:t>
            </a:r>
            <a:endParaRPr lang="en-US" altLang="en-US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Distributive Justice: Equity Theory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Employees compute a ratio of how much they contribute to the organization and how much they get back from the company</a:t>
            </a:r>
          </a:p>
          <a:p>
            <a:pPr>
              <a:lnSpc>
                <a:spcPct val="90000"/>
              </a:lnSpc>
            </a:pPr>
            <a:r>
              <a:rPr lang="en-US" altLang="en-US"/>
              <a:t>Employees choose a coworker and computes their ratio</a:t>
            </a:r>
          </a:p>
          <a:p>
            <a:pPr>
              <a:lnSpc>
                <a:spcPct val="90000"/>
              </a:lnSpc>
            </a:pPr>
            <a:r>
              <a:rPr lang="en-US" altLang="en-US"/>
              <a:t>Employees then compare ratios, and react on the basis of this comparison. Unbalanced ratios create ‘equity distress,’ which lead to a variety of responses including changes in work effort or quality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Procedural Justice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7391400" cy="4495800"/>
          </a:xfrm>
        </p:spPr>
        <p:txBody>
          <a:bodyPr/>
          <a:lstStyle/>
          <a:p>
            <a:r>
              <a:rPr lang="en-US" altLang="en-US"/>
              <a:t>What are some things that lead to a procedure being seen as fair?</a:t>
            </a:r>
          </a:p>
          <a:p>
            <a:pPr lvl="1"/>
            <a:r>
              <a:rPr lang="en-US" altLang="en-US"/>
              <a:t>‘Voice’ – getting a say in things</a:t>
            </a:r>
          </a:p>
          <a:p>
            <a:pPr lvl="1"/>
            <a:r>
              <a:rPr lang="en-US" altLang="en-US"/>
              <a:t>Consistency</a:t>
            </a:r>
          </a:p>
          <a:p>
            <a:pPr lvl="1"/>
            <a:r>
              <a:rPr lang="en-US" altLang="en-US"/>
              <a:t>Bias Suppression</a:t>
            </a:r>
          </a:p>
          <a:p>
            <a:pPr lvl="1"/>
            <a:r>
              <a:rPr lang="en-US" altLang="en-US"/>
              <a:t>Accuracy</a:t>
            </a:r>
          </a:p>
          <a:p>
            <a:pPr lvl="1"/>
            <a:r>
              <a:rPr lang="en-US" altLang="en-US"/>
              <a:t>Correctability</a:t>
            </a:r>
          </a:p>
          <a:p>
            <a:pPr lvl="1"/>
            <a:r>
              <a:rPr lang="en-US" altLang="en-US"/>
              <a:t>Ethicality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When is Procedural Justice Most Important?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2667000" y="2057400"/>
            <a:ext cx="0" cy="365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2667000" y="5715000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2133600" y="60198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Outcome Favorability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 rot="-5400000">
            <a:off x="868362" y="3627438"/>
            <a:ext cx="2378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Reactions to Org.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 flipV="1">
            <a:off x="3048000" y="2590800"/>
            <a:ext cx="3962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3657600" y="21336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High Procedural Justice</a:t>
            </a:r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H="1">
            <a:off x="3124200" y="2743200"/>
            <a:ext cx="3886200" cy="2362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4876800" y="41148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Low Procedural Justice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2971800" y="58674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Low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6477000" y="59436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High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447800" y="20574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Favorable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1447800" y="53340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Unfavorable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neric (Standard)">
  <a:themeElements>
    <a:clrScheme name="">
      <a:dk1>
        <a:srgbClr val="00279F"/>
      </a:dk1>
      <a:lt1>
        <a:srgbClr val="FFFFFF"/>
      </a:lt1>
      <a:dk2>
        <a:srgbClr val="081D58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2087"/>
      </a:accent4>
      <a:accent5>
        <a:srgbClr val="E2F4FF"/>
      </a:accent5>
      <a:accent6>
        <a:srgbClr val="E7E7B9"/>
      </a:accent6>
      <a:hlink>
        <a:srgbClr val="280049"/>
      </a:hlink>
      <a:folHlink>
        <a:srgbClr val="FFFFCC"/>
      </a:folHlink>
    </a:clrScheme>
    <a:fontScheme name="Generic (Standard)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Generic (Standard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(Standard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(Standard)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(Standard)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(Standard)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(Standard)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(Standard)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C:\MSOFFICE\Templates\Presentations\Generic (Standard).pot</Template>
  <TotalTime>0</TotalTime>
  <Pages>10</Pages>
  <Words>533</Words>
  <Application>Microsoft Office PowerPoint</Application>
  <PresentationFormat>On-screen Show (4:3)</PresentationFormat>
  <Paragraphs>70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Times New Roman</vt:lpstr>
      <vt:lpstr>Arial Narrow</vt:lpstr>
      <vt:lpstr>Arial</vt:lpstr>
      <vt:lpstr>Monotype Sorts</vt:lpstr>
      <vt:lpstr>Wingdings</vt:lpstr>
      <vt:lpstr>Generic (Standard)</vt:lpstr>
      <vt:lpstr>Industrial-Organizational Psychology  Learning Module    Organizational Justice Perceptions</vt:lpstr>
      <vt:lpstr>Think of a time you’ve been unfairly treated at work</vt:lpstr>
      <vt:lpstr>Lesson Objectives</vt:lpstr>
      <vt:lpstr>Justice Perceptions are important</vt:lpstr>
      <vt:lpstr>Types of Justice Perceptions</vt:lpstr>
      <vt:lpstr>Distributive Justice</vt:lpstr>
      <vt:lpstr>Distributive Justice: Equity Theory</vt:lpstr>
      <vt:lpstr>Procedural Justice</vt:lpstr>
      <vt:lpstr>When is Procedural Justice Most Important?</vt:lpstr>
      <vt:lpstr>Interactional Justice</vt:lpstr>
      <vt:lpstr>Research Example  (Greenberg, 1990)</vt:lpstr>
      <vt:lpstr>Improving Fairness Perceptions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SIOP-Industrial-Organizational Psychology  Learning Segment</dc:title>
  <dc:subject>Organizational Justice Perceptions</dc:subject>
  <dc:creator>Jayne Tegge</dc:creator>
  <cp:keywords/>
  <dc:description/>
  <cp:lastModifiedBy>Jayne Tegge</cp:lastModifiedBy>
  <cp:revision>58</cp:revision>
  <cp:lastPrinted>1998-12-21T21:43:07Z</cp:lastPrinted>
  <dcterms:created xsi:type="dcterms:W3CDTF">1998-04-19T13:18:16Z</dcterms:created>
  <dcterms:modified xsi:type="dcterms:W3CDTF">2015-08-06T21:08:18Z</dcterms:modified>
</cp:coreProperties>
</file>